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64" r:id="rId7"/>
    <p:sldId id="267" r:id="rId8"/>
    <p:sldId id="270" r:id="rId9"/>
    <p:sldId id="271" r:id="rId10"/>
    <p:sldId id="272" r:id="rId11"/>
    <p:sldId id="259" r:id="rId12"/>
    <p:sldId id="260" r:id="rId13"/>
    <p:sldId id="274" r:id="rId14"/>
    <p:sldId id="277" r:id="rId15"/>
    <p:sldId id="275" r:id="rId16"/>
    <p:sldId id="276" r:id="rId17"/>
    <p:sldId id="282" r:id="rId18"/>
    <p:sldId id="278" r:id="rId19"/>
    <p:sldId id="279" r:id="rId20"/>
    <p:sldId id="280" r:id="rId21"/>
    <p:sldId id="281" r:id="rId22"/>
    <p:sldId id="273" r:id="rId23"/>
    <p:sldId id="261" r:id="rId24"/>
    <p:sldId id="262"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FF0"/>
    <a:srgbClr val="BBD6C5"/>
    <a:srgbClr val="D7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157" d="100"/>
          <a:sy n="157"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EF31D23-1009-4BEE-A32A-3EF42FFA0E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B68F28-691A-4520-8DF0-8AC44CB92993}">
      <dgm:prSet/>
      <dgm:spPr/>
      <dgm:t>
        <a:bodyPr/>
        <a:lstStyle/>
        <a:p>
          <a:r>
            <a:rPr lang="en-US" b="0" i="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a:p>
      </dgm:t>
    </dgm:pt>
    <dgm:pt modelId="{6EF08175-25AE-44D6-B17B-ACCBCE2D73F1}" type="parTrans" cxnId="{D368A835-2DB9-43CB-B48D-DA8BFE10B6B7}">
      <dgm:prSet/>
      <dgm:spPr/>
      <dgm:t>
        <a:bodyPr/>
        <a:lstStyle/>
        <a:p>
          <a:endParaRPr lang="en-US"/>
        </a:p>
      </dgm:t>
    </dgm:pt>
    <dgm:pt modelId="{6207E582-A2F6-4B55-9BD7-F9C766514BFF}" type="sibTrans" cxnId="{D368A835-2DB9-43CB-B48D-DA8BFE10B6B7}">
      <dgm:prSet/>
      <dgm:spPr/>
      <dgm:t>
        <a:bodyPr/>
        <a:lstStyle/>
        <a:p>
          <a:endParaRPr lang="en-US"/>
        </a:p>
      </dgm:t>
    </dgm:pt>
    <dgm:pt modelId="{A763FA6B-0B12-406C-9B6E-6F61C042248B}">
      <dgm:prSet/>
      <dgm:spPr/>
      <dgm:t>
        <a:bodyPr/>
        <a:lstStyle/>
        <a:p>
          <a:r>
            <a:rPr lang="en-US" b="0" i="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a:p>
      </dgm:t>
    </dgm:pt>
    <dgm:pt modelId="{F064AED2-2F66-41B0-90BF-E3632EA3183B}" type="parTrans" cxnId="{3109EA63-77A9-4558-982E-83AB379C0919}">
      <dgm:prSet/>
      <dgm:spPr/>
      <dgm:t>
        <a:bodyPr/>
        <a:lstStyle/>
        <a:p>
          <a:endParaRPr lang="en-US"/>
        </a:p>
      </dgm:t>
    </dgm:pt>
    <dgm:pt modelId="{1A2E33FB-BF2F-447F-B017-525FC3BE5244}" type="sibTrans" cxnId="{3109EA63-77A9-4558-982E-83AB379C0919}">
      <dgm:prSet/>
      <dgm:spPr/>
      <dgm:t>
        <a:bodyPr/>
        <a:lstStyle/>
        <a:p>
          <a:endParaRPr lang="en-US"/>
        </a:p>
      </dgm:t>
    </dgm:pt>
    <dgm:pt modelId="{ECA49559-2AC8-481C-B772-4B23E2F3726A}">
      <dgm:prSet/>
      <dgm:spPr/>
      <dgm:t>
        <a:bodyPr/>
        <a:lstStyle/>
        <a:p>
          <a:r>
            <a:rPr lang="en-US" b="0" i="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a:p>
      </dgm:t>
    </dgm:pt>
    <dgm:pt modelId="{E5FFE2AD-8DAF-46AF-9F85-3AFA65B28EBC}" type="parTrans" cxnId="{E3ECDCBC-05B3-4210-9F81-84AB26AF14E8}">
      <dgm:prSet/>
      <dgm:spPr/>
      <dgm:t>
        <a:bodyPr/>
        <a:lstStyle/>
        <a:p>
          <a:endParaRPr lang="en-US"/>
        </a:p>
      </dgm:t>
    </dgm:pt>
    <dgm:pt modelId="{9FEB9DAB-6FEF-4E39-A67F-1A881267583F}" type="sibTrans" cxnId="{E3ECDCBC-05B3-4210-9F81-84AB26AF14E8}">
      <dgm:prSet/>
      <dgm:spPr/>
      <dgm:t>
        <a:bodyPr/>
        <a:lstStyle/>
        <a:p>
          <a:endParaRPr lang="en-US"/>
        </a:p>
      </dgm:t>
    </dgm:pt>
    <dgm:pt modelId="{2D022753-2956-4DC5-9E76-65965DB45F76}">
      <dgm:prSet/>
      <dgm:spPr/>
      <dgm:t>
        <a:bodyPr/>
        <a:lstStyle/>
        <a:p>
          <a:r>
            <a:rPr lang="en-US" b="0" i="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a:p>
      </dgm:t>
    </dgm:pt>
    <dgm:pt modelId="{2D8C4207-D845-4F9F-ABBF-9507AE614B6A}" type="parTrans" cxnId="{4A7FDC1F-E8ED-457D-A0A1-9169F3B971EB}">
      <dgm:prSet/>
      <dgm:spPr/>
      <dgm:t>
        <a:bodyPr/>
        <a:lstStyle/>
        <a:p>
          <a:endParaRPr lang="en-US"/>
        </a:p>
      </dgm:t>
    </dgm:pt>
    <dgm:pt modelId="{18DE0B5C-C2C6-42E8-B8A2-B4D46249D3A7}" type="sibTrans" cxnId="{4A7FDC1F-E8ED-457D-A0A1-9169F3B971EB}">
      <dgm:prSet/>
      <dgm:spPr/>
      <dgm:t>
        <a:bodyPr/>
        <a:lstStyle/>
        <a:p>
          <a:endParaRPr lang="en-US"/>
        </a:p>
      </dgm:t>
    </dgm:pt>
    <dgm:pt modelId="{0392CD09-8C3A-4A73-B2D2-B6F108B16B7A}">
      <dgm:prSet/>
      <dgm:spPr/>
      <dgm:t>
        <a:bodyPr/>
        <a:lstStyle/>
        <a:p>
          <a:r>
            <a:rPr lang="en-US" b="0" i="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a:p>
      </dgm:t>
    </dgm:pt>
    <dgm:pt modelId="{9A5F9EC4-954D-4C48-B2D5-63C9005B2C11}" type="parTrans" cxnId="{EF62AAC0-D33A-49C9-9947-D81A9BBE018D}">
      <dgm:prSet/>
      <dgm:spPr/>
      <dgm:t>
        <a:bodyPr/>
        <a:lstStyle/>
        <a:p>
          <a:endParaRPr lang="en-US"/>
        </a:p>
      </dgm:t>
    </dgm:pt>
    <dgm:pt modelId="{12B44440-217C-4185-9996-8E6C01798649}" type="sibTrans" cxnId="{EF62AAC0-D33A-49C9-9947-D81A9BBE018D}">
      <dgm:prSet/>
      <dgm:spPr/>
      <dgm:t>
        <a:bodyPr/>
        <a:lstStyle/>
        <a:p>
          <a:endParaRPr lang="en-US"/>
        </a:p>
      </dgm:t>
    </dgm:pt>
    <dgm:pt modelId="{81BB5074-AFD2-4352-8C94-7706028C5D79}" type="pres">
      <dgm:prSet presAssocID="{8EF31D23-1009-4BEE-A32A-3EF42FFA0E9A}" presName="root" presStyleCnt="0">
        <dgm:presLayoutVars>
          <dgm:dir/>
          <dgm:resizeHandles val="exact"/>
        </dgm:presLayoutVars>
      </dgm:prSet>
      <dgm:spPr/>
    </dgm:pt>
    <dgm:pt modelId="{F530E4EC-152C-42A5-9B0F-784B5BCE08F0}" type="pres">
      <dgm:prSet presAssocID="{CEB68F28-691A-4520-8DF0-8AC44CB92993}" presName="compNode" presStyleCnt="0"/>
      <dgm:spPr/>
    </dgm:pt>
    <dgm:pt modelId="{17BE2779-20DC-4D13-98E4-D86220903F7C}" type="pres">
      <dgm:prSet presAssocID="{CEB68F28-691A-4520-8DF0-8AC44CB92993}" presName="bgRect" presStyleLbl="bgShp" presStyleIdx="0" presStyleCnt="5"/>
      <dgm:spPr/>
    </dgm:pt>
    <dgm:pt modelId="{59B19520-E6FA-4C86-B98B-092C9FD465E5}" type="pres">
      <dgm:prSet presAssocID="{CEB68F28-691A-4520-8DF0-8AC44CB929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B59DCD3-5853-4553-BEBB-375602ECDB30}" type="pres">
      <dgm:prSet presAssocID="{CEB68F28-691A-4520-8DF0-8AC44CB92993}" presName="spaceRect" presStyleCnt="0"/>
      <dgm:spPr/>
    </dgm:pt>
    <dgm:pt modelId="{46299E27-F760-49C4-AF0B-8011326EAA22}" type="pres">
      <dgm:prSet presAssocID="{CEB68F28-691A-4520-8DF0-8AC44CB92993}" presName="parTx" presStyleLbl="revTx" presStyleIdx="0" presStyleCnt="5">
        <dgm:presLayoutVars>
          <dgm:chMax val="0"/>
          <dgm:chPref val="0"/>
        </dgm:presLayoutVars>
      </dgm:prSet>
      <dgm:spPr/>
    </dgm:pt>
    <dgm:pt modelId="{02D0A5C6-EC7A-4A51-A45D-D4543C05DDE9}" type="pres">
      <dgm:prSet presAssocID="{6207E582-A2F6-4B55-9BD7-F9C766514BFF}" presName="sibTrans" presStyleCnt="0"/>
      <dgm:spPr/>
    </dgm:pt>
    <dgm:pt modelId="{65DD8468-4271-4267-BF80-13A6A2022C39}" type="pres">
      <dgm:prSet presAssocID="{A763FA6B-0B12-406C-9B6E-6F61C042248B}" presName="compNode" presStyleCnt="0"/>
      <dgm:spPr/>
    </dgm:pt>
    <dgm:pt modelId="{C7C128EC-D205-45D6-9227-EBDF76737719}" type="pres">
      <dgm:prSet presAssocID="{A763FA6B-0B12-406C-9B6E-6F61C042248B}" presName="bgRect" presStyleLbl="bgShp" presStyleIdx="1" presStyleCnt="5"/>
      <dgm:spPr/>
    </dgm:pt>
    <dgm:pt modelId="{8640BA8E-2A35-4B0B-A893-505729A67348}" type="pres">
      <dgm:prSet presAssocID="{A763FA6B-0B12-406C-9B6E-6F61C042248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A8E6A714-FE8A-41D7-BA0F-DC1B20CD5906}" type="pres">
      <dgm:prSet presAssocID="{A763FA6B-0B12-406C-9B6E-6F61C042248B}" presName="spaceRect" presStyleCnt="0"/>
      <dgm:spPr/>
    </dgm:pt>
    <dgm:pt modelId="{847D8E8E-DEDF-4C70-8254-792DAC48517C}" type="pres">
      <dgm:prSet presAssocID="{A763FA6B-0B12-406C-9B6E-6F61C042248B}" presName="parTx" presStyleLbl="revTx" presStyleIdx="1" presStyleCnt="5">
        <dgm:presLayoutVars>
          <dgm:chMax val="0"/>
          <dgm:chPref val="0"/>
        </dgm:presLayoutVars>
      </dgm:prSet>
      <dgm:spPr/>
    </dgm:pt>
    <dgm:pt modelId="{7034025C-0493-4F45-8C87-607C0C6F5101}" type="pres">
      <dgm:prSet presAssocID="{1A2E33FB-BF2F-447F-B017-525FC3BE5244}" presName="sibTrans" presStyleCnt="0"/>
      <dgm:spPr/>
    </dgm:pt>
    <dgm:pt modelId="{94D38922-7BE8-4721-A94B-AC2EA5A34FEA}" type="pres">
      <dgm:prSet presAssocID="{ECA49559-2AC8-481C-B772-4B23E2F3726A}" presName="compNode" presStyleCnt="0"/>
      <dgm:spPr/>
    </dgm:pt>
    <dgm:pt modelId="{B9E1720E-5835-46CA-B7A2-213430AB25F8}" type="pres">
      <dgm:prSet presAssocID="{ECA49559-2AC8-481C-B772-4B23E2F3726A}" presName="bgRect" presStyleLbl="bgShp" presStyleIdx="2" presStyleCnt="5"/>
      <dgm:spPr/>
    </dgm:pt>
    <dgm:pt modelId="{B67EC490-0089-4D2A-B8D1-EF0F04D0A2DF}" type="pres">
      <dgm:prSet presAssocID="{ECA49559-2AC8-481C-B772-4B23E2F372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lash"/>
        </a:ext>
      </dgm:extLst>
    </dgm:pt>
    <dgm:pt modelId="{CA8477CC-8363-4E70-B67F-2D514C8D1AEA}" type="pres">
      <dgm:prSet presAssocID="{ECA49559-2AC8-481C-B772-4B23E2F3726A}" presName="spaceRect" presStyleCnt="0"/>
      <dgm:spPr/>
    </dgm:pt>
    <dgm:pt modelId="{C2A8B62F-0AD9-4719-B7C4-31EC72E66A0B}" type="pres">
      <dgm:prSet presAssocID="{ECA49559-2AC8-481C-B772-4B23E2F3726A}" presName="parTx" presStyleLbl="revTx" presStyleIdx="2" presStyleCnt="5">
        <dgm:presLayoutVars>
          <dgm:chMax val="0"/>
          <dgm:chPref val="0"/>
        </dgm:presLayoutVars>
      </dgm:prSet>
      <dgm:spPr/>
    </dgm:pt>
    <dgm:pt modelId="{316285D5-2E04-4DE1-BFA9-867BA529391E}" type="pres">
      <dgm:prSet presAssocID="{9FEB9DAB-6FEF-4E39-A67F-1A881267583F}" presName="sibTrans" presStyleCnt="0"/>
      <dgm:spPr/>
    </dgm:pt>
    <dgm:pt modelId="{CA7C3C14-8827-4604-87FF-FB45975CCCD7}" type="pres">
      <dgm:prSet presAssocID="{2D022753-2956-4DC5-9E76-65965DB45F76}" presName="compNode" presStyleCnt="0"/>
      <dgm:spPr/>
    </dgm:pt>
    <dgm:pt modelId="{8624DB38-3604-4AD4-A630-E224009FD654}" type="pres">
      <dgm:prSet presAssocID="{2D022753-2956-4DC5-9E76-65965DB45F76}" presName="bgRect" presStyleLbl="bgShp" presStyleIdx="3" presStyleCnt="5"/>
      <dgm:spPr/>
    </dgm:pt>
    <dgm:pt modelId="{F03F9C80-CD8A-4D16-8FEA-6DEE732AE292}" type="pres">
      <dgm:prSet presAssocID="{2D022753-2956-4DC5-9E76-65965DB45F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irt"/>
        </a:ext>
      </dgm:extLst>
    </dgm:pt>
    <dgm:pt modelId="{EF635756-0890-489C-9D7D-1B1B7288D179}" type="pres">
      <dgm:prSet presAssocID="{2D022753-2956-4DC5-9E76-65965DB45F76}" presName="spaceRect" presStyleCnt="0"/>
      <dgm:spPr/>
    </dgm:pt>
    <dgm:pt modelId="{90F327D1-523B-40C9-BAC4-266E239C6AEB}" type="pres">
      <dgm:prSet presAssocID="{2D022753-2956-4DC5-9E76-65965DB45F76}" presName="parTx" presStyleLbl="revTx" presStyleIdx="3" presStyleCnt="5">
        <dgm:presLayoutVars>
          <dgm:chMax val="0"/>
          <dgm:chPref val="0"/>
        </dgm:presLayoutVars>
      </dgm:prSet>
      <dgm:spPr/>
    </dgm:pt>
    <dgm:pt modelId="{5A2E82CA-B4F5-4386-B5AC-54B8B53DE485}" type="pres">
      <dgm:prSet presAssocID="{18DE0B5C-C2C6-42E8-B8A2-B4D46249D3A7}" presName="sibTrans" presStyleCnt="0"/>
      <dgm:spPr/>
    </dgm:pt>
    <dgm:pt modelId="{0A6E0810-6E9E-413E-A7CE-AAE0EEF503FA}" type="pres">
      <dgm:prSet presAssocID="{0392CD09-8C3A-4A73-B2D2-B6F108B16B7A}" presName="compNode" presStyleCnt="0"/>
      <dgm:spPr/>
    </dgm:pt>
    <dgm:pt modelId="{05FD122E-00FD-43D2-A79D-7336E76429D8}" type="pres">
      <dgm:prSet presAssocID="{0392CD09-8C3A-4A73-B2D2-B6F108B16B7A}" presName="bgRect" presStyleLbl="bgShp" presStyleIdx="4" presStyleCnt="5"/>
      <dgm:spPr/>
    </dgm:pt>
    <dgm:pt modelId="{27653FA3-3CB6-4E96-99DF-C65C80B30302}" type="pres">
      <dgm:prSet presAssocID="{0392CD09-8C3A-4A73-B2D2-B6F108B16B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F8797F49-35D0-4038-8D05-9CB465F63913}" type="pres">
      <dgm:prSet presAssocID="{0392CD09-8C3A-4A73-B2D2-B6F108B16B7A}" presName="spaceRect" presStyleCnt="0"/>
      <dgm:spPr/>
    </dgm:pt>
    <dgm:pt modelId="{B0C10C90-1176-4DC4-8999-2155CEF856EF}" type="pres">
      <dgm:prSet presAssocID="{0392CD09-8C3A-4A73-B2D2-B6F108B16B7A}" presName="parTx" presStyleLbl="revTx" presStyleIdx="4" presStyleCnt="5">
        <dgm:presLayoutVars>
          <dgm:chMax val="0"/>
          <dgm:chPref val="0"/>
        </dgm:presLayoutVars>
      </dgm:prSet>
      <dgm:spPr/>
    </dgm:pt>
  </dgm:ptLst>
  <dgm:cxnLst>
    <dgm:cxn modelId="{4A7FDC1F-E8ED-457D-A0A1-9169F3B971EB}" srcId="{8EF31D23-1009-4BEE-A32A-3EF42FFA0E9A}" destId="{2D022753-2956-4DC5-9E76-65965DB45F76}" srcOrd="3" destOrd="0" parTransId="{2D8C4207-D845-4F9F-ABBF-9507AE614B6A}" sibTransId="{18DE0B5C-C2C6-42E8-B8A2-B4D46249D3A7}"/>
    <dgm:cxn modelId="{6EDDC232-9D9E-4BE3-A6A2-37CDC544F62F}" type="presOf" srcId="{0392CD09-8C3A-4A73-B2D2-B6F108B16B7A}" destId="{B0C10C90-1176-4DC4-8999-2155CEF856EF}" srcOrd="0" destOrd="0" presId="urn:microsoft.com/office/officeart/2018/2/layout/IconVerticalSolidList"/>
    <dgm:cxn modelId="{C5B66834-B957-4686-9768-E432026B82AC}" type="presOf" srcId="{8EF31D23-1009-4BEE-A32A-3EF42FFA0E9A}" destId="{81BB5074-AFD2-4352-8C94-7706028C5D79}" srcOrd="0" destOrd="0" presId="urn:microsoft.com/office/officeart/2018/2/layout/IconVerticalSolidList"/>
    <dgm:cxn modelId="{D368A835-2DB9-43CB-B48D-DA8BFE10B6B7}" srcId="{8EF31D23-1009-4BEE-A32A-3EF42FFA0E9A}" destId="{CEB68F28-691A-4520-8DF0-8AC44CB92993}" srcOrd="0" destOrd="0" parTransId="{6EF08175-25AE-44D6-B17B-ACCBCE2D73F1}" sibTransId="{6207E582-A2F6-4B55-9BD7-F9C766514BFF}"/>
    <dgm:cxn modelId="{E8501C52-CF32-4B3C-9ECF-F616921F8198}" type="presOf" srcId="{ECA49559-2AC8-481C-B772-4B23E2F3726A}" destId="{C2A8B62F-0AD9-4719-B7C4-31EC72E66A0B}" srcOrd="0" destOrd="0" presId="urn:microsoft.com/office/officeart/2018/2/layout/IconVerticalSolidList"/>
    <dgm:cxn modelId="{3109EA63-77A9-4558-982E-83AB379C0919}" srcId="{8EF31D23-1009-4BEE-A32A-3EF42FFA0E9A}" destId="{A763FA6B-0B12-406C-9B6E-6F61C042248B}" srcOrd="1" destOrd="0" parTransId="{F064AED2-2F66-41B0-90BF-E3632EA3183B}" sibTransId="{1A2E33FB-BF2F-447F-B017-525FC3BE5244}"/>
    <dgm:cxn modelId="{E3ECDCBC-05B3-4210-9F81-84AB26AF14E8}" srcId="{8EF31D23-1009-4BEE-A32A-3EF42FFA0E9A}" destId="{ECA49559-2AC8-481C-B772-4B23E2F3726A}" srcOrd="2" destOrd="0" parTransId="{E5FFE2AD-8DAF-46AF-9F85-3AFA65B28EBC}" sibTransId="{9FEB9DAB-6FEF-4E39-A67F-1A881267583F}"/>
    <dgm:cxn modelId="{EF62AAC0-D33A-49C9-9947-D81A9BBE018D}" srcId="{8EF31D23-1009-4BEE-A32A-3EF42FFA0E9A}" destId="{0392CD09-8C3A-4A73-B2D2-B6F108B16B7A}" srcOrd="4" destOrd="0" parTransId="{9A5F9EC4-954D-4C48-B2D5-63C9005B2C11}" sibTransId="{12B44440-217C-4185-9996-8E6C01798649}"/>
    <dgm:cxn modelId="{57522FD0-123F-48FE-B2E4-6E6AB3B5EC4D}" type="presOf" srcId="{2D022753-2956-4DC5-9E76-65965DB45F76}" destId="{90F327D1-523B-40C9-BAC4-266E239C6AEB}" srcOrd="0" destOrd="0" presId="urn:microsoft.com/office/officeart/2018/2/layout/IconVerticalSolidList"/>
    <dgm:cxn modelId="{F23F69D0-4015-4B23-9F36-B65C7E6819F8}" type="presOf" srcId="{CEB68F28-691A-4520-8DF0-8AC44CB92993}" destId="{46299E27-F760-49C4-AF0B-8011326EAA22}" srcOrd="0" destOrd="0" presId="urn:microsoft.com/office/officeart/2018/2/layout/IconVerticalSolidList"/>
    <dgm:cxn modelId="{46F5A9E5-DBA8-43D7-8CA4-613EE5384EA0}" type="presOf" srcId="{A763FA6B-0B12-406C-9B6E-6F61C042248B}" destId="{847D8E8E-DEDF-4C70-8254-792DAC48517C}" srcOrd="0" destOrd="0" presId="urn:microsoft.com/office/officeart/2018/2/layout/IconVerticalSolidList"/>
    <dgm:cxn modelId="{9B067D2E-1DAE-4E3A-AF02-839AF1B8C543}" type="presParOf" srcId="{81BB5074-AFD2-4352-8C94-7706028C5D79}" destId="{F530E4EC-152C-42A5-9B0F-784B5BCE08F0}" srcOrd="0" destOrd="0" presId="urn:microsoft.com/office/officeart/2018/2/layout/IconVerticalSolidList"/>
    <dgm:cxn modelId="{2D32C646-A5B8-4965-B6F3-53A1CAA01360}" type="presParOf" srcId="{F530E4EC-152C-42A5-9B0F-784B5BCE08F0}" destId="{17BE2779-20DC-4D13-98E4-D86220903F7C}" srcOrd="0" destOrd="0" presId="urn:microsoft.com/office/officeart/2018/2/layout/IconVerticalSolidList"/>
    <dgm:cxn modelId="{73137FCC-7FFC-4CFD-AC6F-C5ADB921CE16}" type="presParOf" srcId="{F530E4EC-152C-42A5-9B0F-784B5BCE08F0}" destId="{59B19520-E6FA-4C86-B98B-092C9FD465E5}" srcOrd="1" destOrd="0" presId="urn:microsoft.com/office/officeart/2018/2/layout/IconVerticalSolidList"/>
    <dgm:cxn modelId="{7A392408-D86B-45E2-BB86-C04447C26BCE}" type="presParOf" srcId="{F530E4EC-152C-42A5-9B0F-784B5BCE08F0}" destId="{AB59DCD3-5853-4553-BEBB-375602ECDB30}" srcOrd="2" destOrd="0" presId="urn:microsoft.com/office/officeart/2018/2/layout/IconVerticalSolidList"/>
    <dgm:cxn modelId="{C03D549C-9971-43C6-BEBA-865B81266595}" type="presParOf" srcId="{F530E4EC-152C-42A5-9B0F-784B5BCE08F0}" destId="{46299E27-F760-49C4-AF0B-8011326EAA22}" srcOrd="3" destOrd="0" presId="urn:microsoft.com/office/officeart/2018/2/layout/IconVerticalSolidList"/>
    <dgm:cxn modelId="{6855F66A-61D8-4B90-A86A-5CA2AD1C674B}" type="presParOf" srcId="{81BB5074-AFD2-4352-8C94-7706028C5D79}" destId="{02D0A5C6-EC7A-4A51-A45D-D4543C05DDE9}" srcOrd="1" destOrd="0" presId="urn:microsoft.com/office/officeart/2018/2/layout/IconVerticalSolidList"/>
    <dgm:cxn modelId="{C0D13FA1-0504-4282-9FA9-4C7755411AB2}" type="presParOf" srcId="{81BB5074-AFD2-4352-8C94-7706028C5D79}" destId="{65DD8468-4271-4267-BF80-13A6A2022C39}" srcOrd="2" destOrd="0" presId="urn:microsoft.com/office/officeart/2018/2/layout/IconVerticalSolidList"/>
    <dgm:cxn modelId="{ACA6AC49-35F0-4690-8ED8-9174178D5774}" type="presParOf" srcId="{65DD8468-4271-4267-BF80-13A6A2022C39}" destId="{C7C128EC-D205-45D6-9227-EBDF76737719}" srcOrd="0" destOrd="0" presId="urn:microsoft.com/office/officeart/2018/2/layout/IconVerticalSolidList"/>
    <dgm:cxn modelId="{85FBD360-5454-4573-88B8-EAC6CF4DDCDD}" type="presParOf" srcId="{65DD8468-4271-4267-BF80-13A6A2022C39}" destId="{8640BA8E-2A35-4B0B-A893-505729A67348}" srcOrd="1" destOrd="0" presId="urn:microsoft.com/office/officeart/2018/2/layout/IconVerticalSolidList"/>
    <dgm:cxn modelId="{DC6F8876-33E6-4E0B-9EFB-8BA6070552C0}" type="presParOf" srcId="{65DD8468-4271-4267-BF80-13A6A2022C39}" destId="{A8E6A714-FE8A-41D7-BA0F-DC1B20CD5906}" srcOrd="2" destOrd="0" presId="urn:microsoft.com/office/officeart/2018/2/layout/IconVerticalSolidList"/>
    <dgm:cxn modelId="{85FA111C-5C02-4EEB-8945-99F4CF84DFD2}" type="presParOf" srcId="{65DD8468-4271-4267-BF80-13A6A2022C39}" destId="{847D8E8E-DEDF-4C70-8254-792DAC48517C}" srcOrd="3" destOrd="0" presId="urn:microsoft.com/office/officeart/2018/2/layout/IconVerticalSolidList"/>
    <dgm:cxn modelId="{4E570628-271F-4C03-9CA7-FF1676CE49BB}" type="presParOf" srcId="{81BB5074-AFD2-4352-8C94-7706028C5D79}" destId="{7034025C-0493-4F45-8C87-607C0C6F5101}" srcOrd="3" destOrd="0" presId="urn:microsoft.com/office/officeart/2018/2/layout/IconVerticalSolidList"/>
    <dgm:cxn modelId="{1639F3F9-2900-4A63-8AC3-718E82CA751C}" type="presParOf" srcId="{81BB5074-AFD2-4352-8C94-7706028C5D79}" destId="{94D38922-7BE8-4721-A94B-AC2EA5A34FEA}" srcOrd="4" destOrd="0" presId="urn:microsoft.com/office/officeart/2018/2/layout/IconVerticalSolidList"/>
    <dgm:cxn modelId="{80DE58C5-650A-4DB7-AB7B-70F38A385BDD}" type="presParOf" srcId="{94D38922-7BE8-4721-A94B-AC2EA5A34FEA}" destId="{B9E1720E-5835-46CA-B7A2-213430AB25F8}" srcOrd="0" destOrd="0" presId="urn:microsoft.com/office/officeart/2018/2/layout/IconVerticalSolidList"/>
    <dgm:cxn modelId="{F6CD67CC-0E32-4098-9929-FBF0E4248780}" type="presParOf" srcId="{94D38922-7BE8-4721-A94B-AC2EA5A34FEA}" destId="{B67EC490-0089-4D2A-B8D1-EF0F04D0A2DF}" srcOrd="1" destOrd="0" presId="urn:microsoft.com/office/officeart/2018/2/layout/IconVerticalSolidList"/>
    <dgm:cxn modelId="{4566AFF3-FEA6-4FF3-8BF6-3242DF0313C7}" type="presParOf" srcId="{94D38922-7BE8-4721-A94B-AC2EA5A34FEA}" destId="{CA8477CC-8363-4E70-B67F-2D514C8D1AEA}" srcOrd="2" destOrd="0" presId="urn:microsoft.com/office/officeart/2018/2/layout/IconVerticalSolidList"/>
    <dgm:cxn modelId="{3848978F-02D1-4A44-A24E-4D2362E6EE94}" type="presParOf" srcId="{94D38922-7BE8-4721-A94B-AC2EA5A34FEA}" destId="{C2A8B62F-0AD9-4719-B7C4-31EC72E66A0B}" srcOrd="3" destOrd="0" presId="urn:microsoft.com/office/officeart/2018/2/layout/IconVerticalSolidList"/>
    <dgm:cxn modelId="{58879F93-A02E-45CC-8EB9-A63163757C11}" type="presParOf" srcId="{81BB5074-AFD2-4352-8C94-7706028C5D79}" destId="{316285D5-2E04-4DE1-BFA9-867BA529391E}" srcOrd="5" destOrd="0" presId="urn:microsoft.com/office/officeart/2018/2/layout/IconVerticalSolidList"/>
    <dgm:cxn modelId="{6C5BDDCA-0763-4964-8990-3ECAE761CF26}" type="presParOf" srcId="{81BB5074-AFD2-4352-8C94-7706028C5D79}" destId="{CA7C3C14-8827-4604-87FF-FB45975CCCD7}" srcOrd="6" destOrd="0" presId="urn:microsoft.com/office/officeart/2018/2/layout/IconVerticalSolidList"/>
    <dgm:cxn modelId="{7377E955-90F3-4A85-8A02-5FC4693228CF}" type="presParOf" srcId="{CA7C3C14-8827-4604-87FF-FB45975CCCD7}" destId="{8624DB38-3604-4AD4-A630-E224009FD654}" srcOrd="0" destOrd="0" presId="urn:microsoft.com/office/officeart/2018/2/layout/IconVerticalSolidList"/>
    <dgm:cxn modelId="{16FEE2DF-129B-4D21-9474-1B05DBF24441}" type="presParOf" srcId="{CA7C3C14-8827-4604-87FF-FB45975CCCD7}" destId="{F03F9C80-CD8A-4D16-8FEA-6DEE732AE292}" srcOrd="1" destOrd="0" presId="urn:microsoft.com/office/officeart/2018/2/layout/IconVerticalSolidList"/>
    <dgm:cxn modelId="{DD404224-98E1-4070-8D92-CEF9AA206C45}" type="presParOf" srcId="{CA7C3C14-8827-4604-87FF-FB45975CCCD7}" destId="{EF635756-0890-489C-9D7D-1B1B7288D179}" srcOrd="2" destOrd="0" presId="urn:microsoft.com/office/officeart/2018/2/layout/IconVerticalSolidList"/>
    <dgm:cxn modelId="{CB022E82-0E44-480C-87D1-AB7E67DD6BC3}" type="presParOf" srcId="{CA7C3C14-8827-4604-87FF-FB45975CCCD7}" destId="{90F327D1-523B-40C9-BAC4-266E239C6AEB}" srcOrd="3" destOrd="0" presId="urn:microsoft.com/office/officeart/2018/2/layout/IconVerticalSolidList"/>
    <dgm:cxn modelId="{A55B590D-4F6C-4A09-ABAC-EE7E7BF71527}" type="presParOf" srcId="{81BB5074-AFD2-4352-8C94-7706028C5D79}" destId="{5A2E82CA-B4F5-4386-B5AC-54B8B53DE485}" srcOrd="7" destOrd="0" presId="urn:microsoft.com/office/officeart/2018/2/layout/IconVerticalSolidList"/>
    <dgm:cxn modelId="{0940A844-EF86-4A4F-A433-1FEED10416C8}" type="presParOf" srcId="{81BB5074-AFD2-4352-8C94-7706028C5D79}" destId="{0A6E0810-6E9E-413E-A7CE-AAE0EEF503FA}" srcOrd="8" destOrd="0" presId="urn:microsoft.com/office/officeart/2018/2/layout/IconVerticalSolidList"/>
    <dgm:cxn modelId="{64B0C236-5FB3-40FC-B3F1-E4846066EECC}" type="presParOf" srcId="{0A6E0810-6E9E-413E-A7CE-AAE0EEF503FA}" destId="{05FD122E-00FD-43D2-A79D-7336E76429D8}" srcOrd="0" destOrd="0" presId="urn:microsoft.com/office/officeart/2018/2/layout/IconVerticalSolidList"/>
    <dgm:cxn modelId="{99492948-468E-4173-863A-BA15D4D88AA9}" type="presParOf" srcId="{0A6E0810-6E9E-413E-A7CE-AAE0EEF503FA}" destId="{27653FA3-3CB6-4E96-99DF-C65C80B30302}" srcOrd="1" destOrd="0" presId="urn:microsoft.com/office/officeart/2018/2/layout/IconVerticalSolidList"/>
    <dgm:cxn modelId="{263FB0D5-9C9F-46A3-8D22-856562299619}" type="presParOf" srcId="{0A6E0810-6E9E-413E-A7CE-AAE0EEF503FA}" destId="{F8797F49-35D0-4038-8D05-9CB465F63913}" srcOrd="2" destOrd="0" presId="urn:microsoft.com/office/officeart/2018/2/layout/IconVerticalSolidList"/>
    <dgm:cxn modelId="{E9C91D69-B78E-47B7-BC2B-BBFAB205BCB8}" type="presParOf" srcId="{0A6E0810-6E9E-413E-A7CE-AAE0EEF503FA}" destId="{B0C10C90-1176-4DC4-8999-2155CEF856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E2779-20DC-4D13-98E4-D86220903F7C}">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19520-E6FA-4C86-B98B-092C9FD465E5}">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99E27-F760-49C4-AF0B-8011326EAA22}">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sz="1400" kern="1200"/>
        </a:p>
      </dsp:txBody>
      <dsp:txXfrm>
        <a:off x="881223" y="3581"/>
        <a:ext cx="9625232" cy="762963"/>
      </dsp:txXfrm>
    </dsp:sp>
    <dsp:sp modelId="{C7C128EC-D205-45D6-9227-EBDF76737719}">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0BA8E-2A35-4B0B-A893-505729A67348}">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D8E8E-DEDF-4C70-8254-792DAC48517C}">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sz="1400" kern="1200"/>
        </a:p>
      </dsp:txBody>
      <dsp:txXfrm>
        <a:off x="881223" y="957286"/>
        <a:ext cx="9625232" cy="762963"/>
      </dsp:txXfrm>
    </dsp:sp>
    <dsp:sp modelId="{B9E1720E-5835-46CA-B7A2-213430AB25F8}">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EC490-0089-4D2A-B8D1-EF0F04D0A2DF}">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8B62F-0AD9-4719-B7C4-31EC72E66A0B}">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sz="1400" kern="1200"/>
        </a:p>
      </dsp:txBody>
      <dsp:txXfrm>
        <a:off x="881223" y="1910991"/>
        <a:ext cx="9625232" cy="762963"/>
      </dsp:txXfrm>
    </dsp:sp>
    <dsp:sp modelId="{8624DB38-3604-4AD4-A630-E224009FD654}">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F9C80-CD8A-4D16-8FEA-6DEE732AE292}">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327D1-523B-40C9-BAC4-266E239C6AEB}">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sz="1400" kern="1200"/>
        </a:p>
      </dsp:txBody>
      <dsp:txXfrm>
        <a:off x="881223" y="2864695"/>
        <a:ext cx="9625232" cy="762963"/>
      </dsp:txXfrm>
    </dsp:sp>
    <dsp:sp modelId="{05FD122E-00FD-43D2-A79D-7336E76429D8}">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53FA3-3CB6-4E96-99DF-C65C80B30302}">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10C90-1176-4DC4-8999-2155CEF856EF}">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sz="1400" kern="1200"/>
        </a:p>
      </dsp:txBody>
      <dsp:txXfrm>
        <a:off x="881223" y="3818400"/>
        <a:ext cx="9625232" cy="762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22:45:13.834"/>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8/8/23</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8/8/23</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elijahcw-git/ANA500-PFDS/tree/main/Microproject_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vallabhadattap/mushroom-classific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338667" y="2733040"/>
            <a:ext cx="6121605" cy="1116124"/>
          </a:xfrm>
        </p:spPr>
        <p:txBody>
          <a:bodyPr>
            <a:normAutofit/>
          </a:bodyPr>
          <a:lstStyle/>
          <a:p>
            <a:pPr algn="l"/>
            <a:r>
              <a:rPr lang="en-US" sz="2800" dirty="0"/>
              <a:t>Mushroom Edibility Prediction</a:t>
            </a:r>
            <a:br>
              <a:rPr lang="en-US" sz="2800" dirty="0"/>
            </a:br>
            <a:r>
              <a:rPr lang="en-US" sz="2400" dirty="0"/>
              <a:t>Micro-Project 1</a:t>
            </a:r>
            <a:br>
              <a:rPr lang="en-US" sz="2800" dirty="0"/>
            </a:br>
            <a:r>
              <a:rPr lang="en-US" sz="1400" dirty="0">
                <a:hlinkClick r:id="rId2"/>
              </a:rPr>
              <a:t>https://github.com/elijahcw-git/ANA500-PFDS/tree/main/Microproject_1</a:t>
            </a:r>
            <a:endParaRPr lang="en-US" sz="1400"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338667" y="4190341"/>
            <a:ext cx="4620584" cy="775494"/>
          </a:xfrm>
        </p:spPr>
        <p:txBody>
          <a:bodyPr>
            <a:normAutofit/>
          </a:bodyPr>
          <a:lstStyle/>
          <a:p>
            <a:pPr algn="l"/>
            <a:r>
              <a:rPr lang="en-US" sz="2000" dirty="0"/>
              <a:t>Elijah C Walker</a:t>
            </a:r>
          </a:p>
          <a:p>
            <a:pPr algn="l"/>
            <a:r>
              <a:rPr lang="en-US" sz="2000" dirty="0"/>
              <a:t>5 August 2023</a:t>
            </a:r>
          </a:p>
          <a:p>
            <a:pPr algn="l"/>
            <a:endParaRPr lang="en-US" sz="2000" dirty="0"/>
          </a:p>
        </p:txBody>
      </p:sp>
      <p:pic>
        <p:nvPicPr>
          <p:cNvPr id="5" name="Picture 4">
            <a:extLst>
              <a:ext uri="{FF2B5EF4-FFF2-40B4-BE49-F238E27FC236}">
                <a16:creationId xmlns:a16="http://schemas.microsoft.com/office/drawing/2014/main" id="{48D8C882-84F6-2853-2C53-D4AB7AA8D68F}"/>
              </a:ext>
            </a:extLst>
          </p:cNvPr>
          <p:cNvPicPr>
            <a:picLocks noChangeAspect="1"/>
          </p:cNvPicPr>
          <p:nvPr/>
        </p:nvPicPr>
        <p:blipFill rotWithShape="1">
          <a:blip r:embed="rId3"/>
          <a:srcRect l="21761" r="26290"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2D9-F988-11EB-1329-C088044549F9}"/>
              </a:ext>
            </a:extLst>
          </p:cNvPr>
          <p:cNvSpPr>
            <a:spLocks noGrp="1"/>
          </p:cNvSpPr>
          <p:nvPr>
            <p:ph type="title"/>
          </p:nvPr>
        </p:nvSpPr>
        <p:spPr>
          <a:xfrm>
            <a:off x="5868557" y="1138036"/>
            <a:ext cx="5444382" cy="741563"/>
          </a:xfrm>
        </p:spPr>
        <p:txBody>
          <a:bodyPr anchor="t">
            <a:normAutofit/>
          </a:bodyPr>
          <a:lstStyle/>
          <a:p>
            <a:r>
              <a:rPr lang="en-US" sz="3200"/>
              <a:t>Pseudocode (Cont)</a:t>
            </a:r>
          </a:p>
        </p:txBody>
      </p:sp>
      <p:pic>
        <p:nvPicPr>
          <p:cNvPr id="5" name="Picture 4" descr="Scan of a human brain in a neurology clinic">
            <a:extLst>
              <a:ext uri="{FF2B5EF4-FFF2-40B4-BE49-F238E27FC236}">
                <a16:creationId xmlns:a16="http://schemas.microsoft.com/office/drawing/2014/main" id="{08192269-BE8F-0250-4136-5FE8B931D6F3}"/>
              </a:ext>
            </a:extLst>
          </p:cNvPr>
          <p:cNvPicPr>
            <a:picLocks noChangeAspect="1"/>
          </p:cNvPicPr>
          <p:nvPr/>
        </p:nvPicPr>
        <p:blipFill rotWithShape="1">
          <a:blip r:embed="rId2"/>
          <a:srcRect l="43666"/>
          <a:stretch/>
        </p:blipFill>
        <p:spPr>
          <a:xfrm>
            <a:off x="-1" y="10"/>
            <a:ext cx="5151179" cy="6857990"/>
          </a:xfrm>
          <a:prstGeom prst="rect">
            <a:avLst/>
          </a:prstGeom>
        </p:spPr>
      </p:pic>
      <p:cxnSp>
        <p:nvCxnSpPr>
          <p:cNvPr id="29" name="Straight Connector 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DCB91B-2049-E70A-3018-CE37BCE6ECCF}"/>
              </a:ext>
            </a:extLst>
          </p:cNvPr>
          <p:cNvSpPr>
            <a:spLocks noGrp="1"/>
          </p:cNvSpPr>
          <p:nvPr>
            <p:ph idx="1"/>
          </p:nvPr>
        </p:nvSpPr>
        <p:spPr>
          <a:xfrm>
            <a:off x="5868556" y="1879599"/>
            <a:ext cx="5967843" cy="4632961"/>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Make predictions on the test set using Naive Bayes</a:t>
            </a:r>
          </a:p>
          <a:p>
            <a:pPr marL="0" indent="0">
              <a:buNone/>
            </a:pP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PredictWithNaiveBayes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Naive Bayes model</a:t>
            </a:r>
          </a:p>
          <a:p>
            <a:pPr marL="0" indent="0">
              <a:buNone/>
            </a:pP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Create and train the Neural Network model</a:t>
            </a:r>
          </a:p>
          <a:p>
            <a:pPr marL="0" indent="0">
              <a:buNone/>
            </a:pP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Make predictions on the test set using Neural Network</a:t>
            </a:r>
          </a:p>
          <a:p>
            <a:pPr marL="0" indent="0">
              <a:buNone/>
            </a:pP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Neural Network model</a:t>
            </a:r>
          </a:p>
          <a:p>
            <a:pPr marL="0" indent="0">
              <a:buNone/>
            </a:pP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Compare and present the results</a:t>
            </a:r>
          </a:p>
          <a:p>
            <a:pPr marL="0" indent="0">
              <a:buNone/>
            </a:pPr>
            <a:r>
              <a:rPr lang="en-US" sz="1400" dirty="0" err="1">
                <a:latin typeface="Times New Roman" panose="02020603050405020304" pitchFamily="18" charset="0"/>
                <a:cs typeface="Times New Roman" panose="02020603050405020304" pitchFamily="18" charset="0"/>
              </a:rPr>
              <a:t>PresentResults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a:t>
            </a:r>
          </a:p>
          <a:p>
            <a:endParaRPr lang="en-US" sz="800" dirty="0"/>
          </a:p>
        </p:txBody>
      </p:sp>
    </p:spTree>
    <p:extLst>
      <p:ext uri="{BB962C8B-B14F-4D97-AF65-F5344CB8AC3E}">
        <p14:creationId xmlns:p14="http://schemas.microsoft.com/office/powerpoint/2010/main" val="420745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41248" y="426720"/>
            <a:ext cx="10506456" cy="1919141"/>
          </a:xfrm>
        </p:spPr>
        <p:txBody>
          <a:bodyPr anchor="b">
            <a:normAutofit/>
          </a:bodyPr>
          <a:lstStyle/>
          <a:p>
            <a:r>
              <a:rPr lang="en-US" sz="6000" dirty="0"/>
              <a:t>Acquire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41248" y="3337269"/>
            <a:ext cx="10509504" cy="2905686"/>
          </a:xfrm>
        </p:spPr>
        <p:txBody>
          <a:bodyPr>
            <a:normAutofit/>
          </a:bodyPr>
          <a:lstStyle/>
          <a:p>
            <a:r>
              <a:rPr lang="en-US" sz="1700" b="0" i="0">
                <a:effectLst/>
                <a:latin typeface="Times New Roman" panose="02020603050405020304" pitchFamily="18" charset="0"/>
                <a:cs typeface="Times New Roman" panose="02020603050405020304" pitchFamily="18" charset="0"/>
              </a:rPr>
              <a:t>The mushroom dataset used in this data analysis was acquired from Kaggle.com, a prominent platform for data scientists, machine learning practitioners, engineers, and researchers to access and share datasets. The dataset contains detailed information about various attributes of mushrooms, including odor, cap color, veil color, and habitat. The target variable in the dataset, labeled as 'class,' indicates whether a mushroom is poisonous or edible.</a:t>
            </a:r>
          </a:p>
          <a:p>
            <a:r>
              <a:rPr lang="en-US" sz="1700" b="0" i="0">
                <a:effectLst/>
                <a:latin typeface="Times New Roman" panose="02020603050405020304" pitchFamily="18" charset="0"/>
                <a:cs typeface="Times New Roman" panose="02020603050405020304" pitchFamily="18" charset="0"/>
              </a:rPr>
              <a:t>Data Source: </a:t>
            </a:r>
            <a:r>
              <a:rPr lang="en-US" sz="1700" b="0" i="0" u="sng">
                <a:effectLst/>
                <a:latin typeface="Times New Roman" panose="02020603050405020304" pitchFamily="18" charset="0"/>
                <a:cs typeface="Times New Roman" panose="02020603050405020304" pitchFamily="18" charset="0"/>
                <a:hlinkClick r:id="rId2"/>
              </a:rPr>
              <a:t>https://www.kaggle.com/datasets/vallabhadattap/mushroom-classification</a:t>
            </a:r>
            <a:endParaRPr lang="en-US" sz="1700" b="0" i="0">
              <a:effectLst/>
              <a:latin typeface="Times New Roman" panose="02020603050405020304" pitchFamily="18" charset="0"/>
              <a:cs typeface="Times New Roman" panose="02020603050405020304" pitchFamily="18" charset="0"/>
            </a:endParaRPr>
          </a:p>
          <a:p>
            <a:r>
              <a:rPr lang="en-US" sz="1700" b="0" i="0">
                <a:effectLst/>
                <a:latin typeface="Times New Roman" panose="02020603050405020304" pitchFamily="18" charset="0"/>
                <a:cs typeface="Times New Roman" panose="02020603050405020304" pitchFamily="18" charset="0"/>
              </a:rPr>
              <a:t>The primary objective of this analysis is to explore the relationships between different attributes and the edibility of mushrooms. By studying this dataset, we aim to identify the characteristics that significantly contribute to determining whether a mushroom is poisonous or safe for consumption. Accurate identification of edible and poisonous mushrooms is crucial, as ingesting toxic mushrooms can lead to severe health consequences, including hallucinations and even fatality.</a:t>
            </a:r>
          </a:p>
          <a:p>
            <a:pPr marL="0" indent="0">
              <a:buNone/>
            </a:pPr>
            <a:endParaRPr lang="en-US" sz="1700"/>
          </a:p>
        </p:txBody>
      </p:sp>
    </p:spTree>
    <p:extLst>
      <p:ext uri="{BB962C8B-B14F-4D97-AF65-F5344CB8AC3E}">
        <p14:creationId xmlns:p14="http://schemas.microsoft.com/office/powerpoint/2010/main" val="42702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30936" y="630936"/>
            <a:ext cx="3599688" cy="1463040"/>
          </a:xfrm>
        </p:spPr>
        <p:txBody>
          <a:bodyPr anchor="ctr">
            <a:normAutofit/>
          </a:bodyPr>
          <a:lstStyle/>
          <a:p>
            <a:r>
              <a:rPr lang="en-US" sz="4800" dirty="0">
                <a:solidFill>
                  <a:srgbClr val="FFFFFF"/>
                </a:solidFill>
              </a:rPr>
              <a:t>Prepare</a:t>
            </a:r>
          </a:p>
        </p:txBody>
      </p:sp>
      <p:sp>
        <p:nvSpPr>
          <p:cNvPr id="2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4474462" y="776243"/>
            <a:ext cx="7074409" cy="1463040"/>
          </a:xfrm>
        </p:spPr>
        <p:txBody>
          <a:bodyPr anchor="ctr">
            <a:normAutofit/>
          </a:bodyPr>
          <a:lstStyle/>
          <a:p>
            <a:r>
              <a:rPr lang="en-US" sz="1700" dirty="0">
                <a:solidFill>
                  <a:srgbClr val="FFFFFF"/>
                </a:solidFill>
                <a:latin typeface="Times New Roman" panose="02020603050405020304" pitchFamily="18" charset="0"/>
                <a:ea typeface="Times New Roman" panose="02020603050405020304" pitchFamily="18" charset="0"/>
              </a:rPr>
              <a:t>Using </a:t>
            </a:r>
            <a:r>
              <a:rPr lang="en-US" sz="1700" dirty="0" err="1">
                <a:solidFill>
                  <a:srgbClr val="FFFFFF"/>
                </a:solidFill>
                <a:latin typeface="Times New Roman" panose="02020603050405020304" pitchFamily="18" charset="0"/>
                <a:ea typeface="Times New Roman" panose="02020603050405020304" pitchFamily="18" charset="0"/>
              </a:rPr>
              <a:t>Jupyter</a:t>
            </a:r>
            <a:r>
              <a:rPr lang="en-US" sz="1700" dirty="0">
                <a:solidFill>
                  <a:srgbClr val="FFFFFF"/>
                </a:solidFill>
                <a:latin typeface="Times New Roman" panose="02020603050405020304" pitchFamily="18" charset="0"/>
                <a:ea typeface="Times New Roman" panose="02020603050405020304" pitchFamily="18" charset="0"/>
              </a:rPr>
              <a:t> Notebook, exploratory data analysis (EDA) will be conducted, and any notable characteristics of the data will be noted and corrected to maintain the integrity of the analysis.</a:t>
            </a:r>
          </a:p>
          <a:p>
            <a:r>
              <a:rPr lang="en-US" sz="1700" dirty="0">
                <a:solidFill>
                  <a:srgbClr val="FFFFFF"/>
                </a:solidFill>
                <a:effectLst/>
                <a:latin typeface="Times New Roman" panose="02020603050405020304" pitchFamily="18" charset="0"/>
                <a:ea typeface="Times New Roman" panose="02020603050405020304" pitchFamily="18" charset="0"/>
              </a:rPr>
              <a:t>The </a:t>
            </a:r>
            <a:r>
              <a:rPr lang="en-US" sz="1700" dirty="0">
                <a:solidFill>
                  <a:srgbClr val="FFFFFF"/>
                </a:solidFill>
                <a:latin typeface="Times New Roman" panose="02020603050405020304" pitchFamily="18" charset="0"/>
                <a:ea typeface="Times New Roman" panose="02020603050405020304" pitchFamily="18" charset="0"/>
              </a:rPr>
              <a:t>pandas head() function shows the first 5 rows with no immediately obvious discrepancies and shows the dataset contains 23 variables</a:t>
            </a:r>
            <a:endParaRPr lang="en-US" sz="1700" dirty="0">
              <a:solidFill>
                <a:srgbClr val="FFFFFF"/>
              </a:solidFill>
              <a:effectLst/>
              <a:latin typeface="Times New Roman" panose="02020603050405020304" pitchFamily="18" charset="0"/>
              <a:ea typeface="Times New Roman" panose="02020603050405020304" pitchFamily="18" charset="0"/>
            </a:endParaRPr>
          </a:p>
          <a:p>
            <a:pPr marL="0" indent="0">
              <a:buNone/>
            </a:pPr>
            <a:endParaRPr lang="en-US" sz="1700" dirty="0">
              <a:solidFill>
                <a:srgbClr val="FFFFFF"/>
              </a:solidFill>
            </a:endParaRPr>
          </a:p>
          <a:p>
            <a:pPr marL="0" indent="0">
              <a:buNone/>
            </a:pPr>
            <a:endParaRPr lang="en-US" sz="1700" dirty="0">
              <a:solidFill>
                <a:srgbClr val="FFFFFF"/>
              </a:solidFill>
            </a:endParaRPr>
          </a:p>
        </p:txBody>
      </p:sp>
      <p:pic>
        <p:nvPicPr>
          <p:cNvPr id="5" name="Picture 4">
            <a:extLst>
              <a:ext uri="{FF2B5EF4-FFF2-40B4-BE49-F238E27FC236}">
                <a16:creationId xmlns:a16="http://schemas.microsoft.com/office/drawing/2014/main" id="{7F7A3CAB-EB3D-89A1-8765-6BB4080B2EDC}"/>
              </a:ext>
            </a:extLst>
          </p:cNvPr>
          <p:cNvPicPr>
            <a:picLocks noChangeAspect="1"/>
          </p:cNvPicPr>
          <p:nvPr/>
        </p:nvPicPr>
        <p:blipFill>
          <a:blip r:embed="rId2"/>
          <a:stretch>
            <a:fillRect/>
          </a:stretch>
        </p:blipFill>
        <p:spPr>
          <a:xfrm>
            <a:off x="557996" y="3203925"/>
            <a:ext cx="10990875" cy="2877832"/>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A1BD8-AC03-80C9-71F8-31A26531CCED}"/>
              </a:ext>
            </a:extLst>
          </p:cNvPr>
          <p:cNvSpPr>
            <a:spLocks noGrp="1"/>
          </p:cNvSpPr>
          <p:nvPr>
            <p:ph type="title"/>
          </p:nvPr>
        </p:nvSpPr>
        <p:spPr>
          <a:xfrm>
            <a:off x="630936" y="640080"/>
            <a:ext cx="4818888" cy="1481328"/>
          </a:xfrm>
        </p:spPr>
        <p:txBody>
          <a:bodyPr anchor="b">
            <a:normAutofit/>
          </a:bodyPr>
          <a:lstStyle/>
          <a:p>
            <a:r>
              <a:rPr lang="en-US" sz="4200"/>
              <a:t>Prepare – Dataframe information</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6FAC1F-B283-3DF8-AD97-9ADC86F7D86E}"/>
              </a:ext>
            </a:extLst>
          </p:cNvPr>
          <p:cNvSpPr>
            <a:spLocks noGrp="1"/>
          </p:cNvSpPr>
          <p:nvPr>
            <p:ph idx="1"/>
          </p:nvPr>
        </p:nvSpPr>
        <p:spPr>
          <a:xfrm>
            <a:off x="630936" y="2660904"/>
            <a:ext cx="4818888" cy="3547872"/>
          </a:xfrm>
        </p:spPr>
        <p:txBody>
          <a:bodyPr anchor="t">
            <a:normAutofit/>
          </a:bodyPr>
          <a:lstStyle/>
          <a:p>
            <a:r>
              <a:rPr lang="en-US" sz="2200" dirty="0"/>
              <a:t>The </a:t>
            </a:r>
            <a:r>
              <a:rPr lang="en-US" sz="2200" dirty="0" err="1"/>
              <a:t>dataframe</a:t>
            </a:r>
            <a:r>
              <a:rPr lang="en-US" sz="2200" dirty="0"/>
              <a:t> contains 8,124 observations</a:t>
            </a:r>
          </a:p>
          <a:p>
            <a:r>
              <a:rPr lang="en-US" sz="2200" dirty="0"/>
              <a:t>All 23 variables are listed</a:t>
            </a:r>
          </a:p>
          <a:p>
            <a:r>
              <a:rPr lang="en-US" sz="2200" dirty="0"/>
              <a:t>All variables are categorical and categorized by letters respective to each column (letters are not ordinal or uniform across the data)</a:t>
            </a:r>
          </a:p>
        </p:txBody>
      </p:sp>
      <p:pic>
        <p:nvPicPr>
          <p:cNvPr id="6" name="Picture 5">
            <a:extLst>
              <a:ext uri="{FF2B5EF4-FFF2-40B4-BE49-F238E27FC236}">
                <a16:creationId xmlns:a16="http://schemas.microsoft.com/office/drawing/2014/main" id="{6FC5A4CD-BB72-8E01-7207-17B97D084075}"/>
              </a:ext>
            </a:extLst>
          </p:cNvPr>
          <p:cNvPicPr>
            <a:picLocks noChangeAspect="1"/>
          </p:cNvPicPr>
          <p:nvPr/>
        </p:nvPicPr>
        <p:blipFill>
          <a:blip r:embed="rId2"/>
          <a:stretch>
            <a:fillRect/>
          </a:stretch>
        </p:blipFill>
        <p:spPr>
          <a:xfrm>
            <a:off x="6311532" y="640080"/>
            <a:ext cx="5034000" cy="5577840"/>
          </a:xfrm>
          <a:prstGeom prst="rect">
            <a:avLst/>
          </a:prstGeom>
        </p:spPr>
      </p:pic>
    </p:spTree>
    <p:extLst>
      <p:ext uri="{BB962C8B-B14F-4D97-AF65-F5344CB8AC3E}">
        <p14:creationId xmlns:p14="http://schemas.microsoft.com/office/powerpoint/2010/main" val="250307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1CAAE-22E7-6F34-3988-6B090747BA04}"/>
              </a:ext>
            </a:extLst>
          </p:cNvPr>
          <p:cNvSpPr>
            <a:spLocks noGrp="1"/>
          </p:cNvSpPr>
          <p:nvPr>
            <p:ph type="title"/>
          </p:nvPr>
        </p:nvSpPr>
        <p:spPr>
          <a:xfrm>
            <a:off x="630936" y="640080"/>
            <a:ext cx="4818888" cy="1481328"/>
          </a:xfrm>
        </p:spPr>
        <p:txBody>
          <a:bodyPr anchor="b">
            <a:normAutofit fontScale="90000"/>
          </a:bodyPr>
          <a:lstStyle/>
          <a:p>
            <a:r>
              <a:rPr lang="en-US" sz="5400" dirty="0"/>
              <a:t>Prepare – Categorical Values</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096436-785D-166E-474E-39CE7E41FC23}"/>
              </a:ext>
            </a:extLst>
          </p:cNvPr>
          <p:cNvSpPr>
            <a:spLocks noGrp="1"/>
          </p:cNvSpPr>
          <p:nvPr>
            <p:ph idx="1"/>
          </p:nvPr>
        </p:nvSpPr>
        <p:spPr>
          <a:xfrm>
            <a:off x="630936" y="2660904"/>
            <a:ext cx="4818888" cy="3547872"/>
          </a:xfrm>
        </p:spPr>
        <p:txBody>
          <a:bodyPr anchor="t">
            <a:normAutofit lnSpcReduction="10000"/>
          </a:bodyPr>
          <a:lstStyle/>
          <a:p>
            <a:r>
              <a:rPr lang="en-US" sz="2200" dirty="0"/>
              <a:t>This is a merged dataset containing all possible categorical values a variable can take</a:t>
            </a:r>
          </a:p>
          <a:p>
            <a:r>
              <a:rPr lang="en-US" sz="2200" dirty="0"/>
              <a:t>Some appear to be ordinal alphabetic, others are intuitive. </a:t>
            </a:r>
          </a:p>
          <a:p>
            <a:r>
              <a:rPr lang="en-US" sz="2200" dirty="0"/>
              <a:t>Example – The class variable only contains values for “e” and “p” which stand for edible and poisonous, respectively.</a:t>
            </a:r>
          </a:p>
          <a:p>
            <a:r>
              <a:rPr lang="en-US" sz="2200" dirty="0"/>
              <a:t>It may be necessary to create dummy variables</a:t>
            </a:r>
          </a:p>
        </p:txBody>
      </p:sp>
      <p:pic>
        <p:nvPicPr>
          <p:cNvPr id="4" name="Picture 3">
            <a:extLst>
              <a:ext uri="{FF2B5EF4-FFF2-40B4-BE49-F238E27FC236}">
                <a16:creationId xmlns:a16="http://schemas.microsoft.com/office/drawing/2014/main" id="{85936CEC-5E26-4111-7561-149A19231E4F}"/>
              </a:ext>
            </a:extLst>
          </p:cNvPr>
          <p:cNvPicPr>
            <a:picLocks noChangeAspect="1"/>
          </p:cNvPicPr>
          <p:nvPr/>
        </p:nvPicPr>
        <p:blipFill>
          <a:blip r:embed="rId2"/>
          <a:stretch>
            <a:fillRect/>
          </a:stretch>
        </p:blipFill>
        <p:spPr>
          <a:xfrm>
            <a:off x="6099048" y="1027054"/>
            <a:ext cx="5458968" cy="4803891"/>
          </a:xfrm>
          <a:prstGeom prst="rect">
            <a:avLst/>
          </a:prstGeom>
        </p:spPr>
      </p:pic>
    </p:spTree>
    <p:extLst>
      <p:ext uri="{BB962C8B-B14F-4D97-AF65-F5344CB8AC3E}">
        <p14:creationId xmlns:p14="http://schemas.microsoft.com/office/powerpoint/2010/main" val="334896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44EF6-E77A-3C89-B753-A315A522CCB2}"/>
              </a:ext>
            </a:extLst>
          </p:cNvPr>
          <p:cNvSpPr>
            <a:spLocks noGrp="1"/>
          </p:cNvSpPr>
          <p:nvPr>
            <p:ph type="title"/>
          </p:nvPr>
        </p:nvSpPr>
        <p:spPr>
          <a:xfrm>
            <a:off x="630936" y="640080"/>
            <a:ext cx="4818888" cy="1481328"/>
          </a:xfrm>
        </p:spPr>
        <p:txBody>
          <a:bodyPr anchor="b">
            <a:normAutofit/>
          </a:bodyPr>
          <a:lstStyle/>
          <a:p>
            <a:r>
              <a:rPr lang="en-US" sz="5000"/>
              <a:t>Prepare – Data Integrity</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F176F8-1C0C-64E8-4E6B-56CAC4C9C18B}"/>
              </a:ext>
            </a:extLst>
          </p:cNvPr>
          <p:cNvSpPr>
            <a:spLocks noGrp="1"/>
          </p:cNvSpPr>
          <p:nvPr>
            <p:ph idx="1"/>
          </p:nvPr>
        </p:nvSpPr>
        <p:spPr>
          <a:xfrm>
            <a:off x="630936" y="2660904"/>
            <a:ext cx="4818888" cy="3547872"/>
          </a:xfrm>
        </p:spPr>
        <p:txBody>
          <a:bodyPr anchor="t">
            <a:normAutofit/>
          </a:bodyPr>
          <a:lstStyle/>
          <a:p>
            <a:r>
              <a:rPr lang="en-US" sz="2200" dirty="0"/>
              <a:t>The dataset contains no missing values for any variable, suggesting high data integrity</a:t>
            </a:r>
          </a:p>
          <a:p>
            <a:r>
              <a:rPr lang="en-US" sz="2200" dirty="0"/>
              <a:t>There may be categorical imbalances in any of the variables, which could specify the need for certain classification algorithms</a:t>
            </a:r>
          </a:p>
          <a:p>
            <a:endParaRPr lang="en-US" sz="2200" dirty="0"/>
          </a:p>
        </p:txBody>
      </p:sp>
      <p:pic>
        <p:nvPicPr>
          <p:cNvPr id="6" name="Picture 5">
            <a:extLst>
              <a:ext uri="{FF2B5EF4-FFF2-40B4-BE49-F238E27FC236}">
                <a16:creationId xmlns:a16="http://schemas.microsoft.com/office/drawing/2014/main" id="{CDCB1A9C-B7A0-D3E5-0C32-B7E1D588B160}"/>
              </a:ext>
            </a:extLst>
          </p:cNvPr>
          <p:cNvPicPr>
            <a:picLocks noChangeAspect="1"/>
          </p:cNvPicPr>
          <p:nvPr/>
        </p:nvPicPr>
        <p:blipFill>
          <a:blip r:embed="rId2"/>
          <a:stretch>
            <a:fillRect/>
          </a:stretch>
        </p:blipFill>
        <p:spPr>
          <a:xfrm>
            <a:off x="6381255" y="640080"/>
            <a:ext cx="4894554" cy="5577840"/>
          </a:xfrm>
          <a:prstGeom prst="rect">
            <a:avLst/>
          </a:prstGeom>
        </p:spPr>
      </p:pic>
    </p:spTree>
    <p:extLst>
      <p:ext uri="{BB962C8B-B14F-4D97-AF65-F5344CB8AC3E}">
        <p14:creationId xmlns:p14="http://schemas.microsoft.com/office/powerpoint/2010/main" val="86320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6B341-8C67-422C-BF81-EA0580F8A4FD}"/>
              </a:ext>
            </a:extLst>
          </p:cNvPr>
          <p:cNvSpPr>
            <a:spLocks noGrp="1"/>
          </p:cNvSpPr>
          <p:nvPr>
            <p:ph type="title"/>
          </p:nvPr>
        </p:nvSpPr>
        <p:spPr>
          <a:xfrm>
            <a:off x="630936" y="640080"/>
            <a:ext cx="4818888" cy="1481328"/>
          </a:xfrm>
        </p:spPr>
        <p:txBody>
          <a:bodyPr anchor="b">
            <a:normAutofit/>
          </a:bodyPr>
          <a:lstStyle/>
          <a:p>
            <a:r>
              <a:rPr lang="en-US" sz="3600" dirty="0"/>
              <a:t>Prepare – Target Variable Distribution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88B126-5735-8BC7-806F-C340194C351B}"/>
              </a:ext>
            </a:extLst>
          </p:cNvPr>
          <p:cNvSpPr>
            <a:spLocks noGrp="1"/>
          </p:cNvSpPr>
          <p:nvPr>
            <p:ph idx="1"/>
          </p:nvPr>
        </p:nvSpPr>
        <p:spPr>
          <a:xfrm>
            <a:off x="630936" y="2660904"/>
            <a:ext cx="4818888" cy="3547872"/>
          </a:xfrm>
        </p:spPr>
        <p:txBody>
          <a:bodyPr anchor="t">
            <a:normAutofit/>
          </a:bodyPr>
          <a:lstStyle/>
          <a:p>
            <a:r>
              <a:rPr lang="en-US" sz="2200" dirty="0"/>
              <a:t>The target variable is mostly even, slightly favoring the presence edible mushrooms</a:t>
            </a:r>
          </a:p>
          <a:p>
            <a:r>
              <a:rPr lang="en-US" sz="2200" dirty="0"/>
              <a:t>The imbalance is minimal, meaning weights may not need to be assigned</a:t>
            </a:r>
          </a:p>
          <a:p>
            <a:pPr marL="0" indent="0">
              <a:buNone/>
            </a:pPr>
            <a:endParaRPr lang="en-US" sz="2200" dirty="0"/>
          </a:p>
        </p:txBody>
      </p:sp>
      <p:pic>
        <p:nvPicPr>
          <p:cNvPr id="4" name="Picture 3">
            <a:extLst>
              <a:ext uri="{FF2B5EF4-FFF2-40B4-BE49-F238E27FC236}">
                <a16:creationId xmlns:a16="http://schemas.microsoft.com/office/drawing/2014/main" id="{A5CCB773-F9C4-F123-0D97-D96F82B88E29}"/>
              </a:ext>
            </a:extLst>
          </p:cNvPr>
          <p:cNvPicPr>
            <a:picLocks noChangeAspect="1"/>
          </p:cNvPicPr>
          <p:nvPr/>
        </p:nvPicPr>
        <p:blipFill>
          <a:blip r:embed="rId2"/>
          <a:stretch>
            <a:fillRect/>
          </a:stretch>
        </p:blipFill>
        <p:spPr>
          <a:xfrm>
            <a:off x="6099048" y="747282"/>
            <a:ext cx="5458968" cy="5363435"/>
          </a:xfrm>
          <a:prstGeom prst="rect">
            <a:avLst/>
          </a:prstGeom>
        </p:spPr>
      </p:pic>
    </p:spTree>
    <p:extLst>
      <p:ext uri="{BB962C8B-B14F-4D97-AF65-F5344CB8AC3E}">
        <p14:creationId xmlns:p14="http://schemas.microsoft.com/office/powerpoint/2010/main" val="255330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0741E-65FD-CAFE-AD89-390A6CB219F7}"/>
              </a:ext>
            </a:extLst>
          </p:cNvPr>
          <p:cNvSpPr>
            <a:spLocks noGrp="1"/>
          </p:cNvSpPr>
          <p:nvPr>
            <p:ph type="title"/>
          </p:nvPr>
        </p:nvSpPr>
        <p:spPr>
          <a:xfrm>
            <a:off x="630936" y="640080"/>
            <a:ext cx="4818888" cy="1481328"/>
          </a:xfrm>
        </p:spPr>
        <p:txBody>
          <a:bodyPr anchor="b">
            <a:normAutofit fontScale="90000"/>
          </a:bodyPr>
          <a:lstStyle/>
          <a:p>
            <a:r>
              <a:rPr lang="en-US" sz="5400" dirty="0"/>
              <a:t>Prepare – Odor vs Edibility</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0D5B06-B835-3F04-BDB1-8DEF55F43318}"/>
              </a:ext>
            </a:extLst>
          </p:cNvPr>
          <p:cNvSpPr>
            <a:spLocks noGrp="1"/>
          </p:cNvSpPr>
          <p:nvPr>
            <p:ph idx="1"/>
          </p:nvPr>
        </p:nvSpPr>
        <p:spPr>
          <a:xfrm>
            <a:off x="630936" y="2660904"/>
            <a:ext cx="4818888" cy="3547872"/>
          </a:xfrm>
        </p:spPr>
        <p:txBody>
          <a:bodyPr anchor="t">
            <a:normAutofit/>
          </a:bodyPr>
          <a:lstStyle/>
          <a:p>
            <a:r>
              <a:rPr lang="en-US" sz="2200" dirty="0"/>
              <a:t>There appear to be patterns where certain odors are more correlated to poisonous and edible mushrooms</a:t>
            </a:r>
          </a:p>
          <a:p>
            <a:r>
              <a:rPr lang="en-US" sz="2200" dirty="0"/>
              <a:t>The data is dominated by odor categories “n” and “f” where “n” means no odor and “f” means foul.</a:t>
            </a:r>
          </a:p>
          <a:p>
            <a:pPr marL="0" indent="0">
              <a:buNone/>
            </a:pPr>
            <a:endParaRPr lang="en-US" sz="2200" dirty="0"/>
          </a:p>
        </p:txBody>
      </p:sp>
      <p:pic>
        <p:nvPicPr>
          <p:cNvPr id="4" name="Picture 3" descr="A screen shot of a graph&#10;&#10;Description automatically generated">
            <a:extLst>
              <a:ext uri="{FF2B5EF4-FFF2-40B4-BE49-F238E27FC236}">
                <a16:creationId xmlns:a16="http://schemas.microsoft.com/office/drawing/2014/main" id="{4633306B-1611-C536-0F85-B727C157C969}"/>
              </a:ext>
            </a:extLst>
          </p:cNvPr>
          <p:cNvPicPr>
            <a:picLocks noChangeAspect="1"/>
          </p:cNvPicPr>
          <p:nvPr/>
        </p:nvPicPr>
        <p:blipFill>
          <a:blip r:embed="rId2"/>
          <a:stretch>
            <a:fillRect/>
          </a:stretch>
        </p:blipFill>
        <p:spPr>
          <a:xfrm>
            <a:off x="6099048" y="1020230"/>
            <a:ext cx="5458968" cy="4817539"/>
          </a:xfrm>
          <a:prstGeom prst="rect">
            <a:avLst/>
          </a:prstGeom>
        </p:spPr>
      </p:pic>
    </p:spTree>
    <p:extLst>
      <p:ext uri="{BB962C8B-B14F-4D97-AF65-F5344CB8AC3E}">
        <p14:creationId xmlns:p14="http://schemas.microsoft.com/office/powerpoint/2010/main" val="400706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4AD66-CD82-21C3-4908-757A506347DA}"/>
              </a:ext>
            </a:extLst>
          </p:cNvPr>
          <p:cNvSpPr>
            <a:spLocks noGrp="1"/>
          </p:cNvSpPr>
          <p:nvPr>
            <p:ph type="title"/>
          </p:nvPr>
        </p:nvSpPr>
        <p:spPr>
          <a:xfrm>
            <a:off x="630936" y="640080"/>
            <a:ext cx="4818888" cy="1481328"/>
          </a:xfrm>
        </p:spPr>
        <p:txBody>
          <a:bodyPr anchor="b">
            <a:normAutofit fontScale="90000"/>
          </a:bodyPr>
          <a:lstStyle/>
          <a:p>
            <a:r>
              <a:rPr lang="en-US" sz="5400" dirty="0"/>
              <a:t>Prepare – Cap Color vs Edibility</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D56A54-9998-47BD-03B0-199A0F094AFE}"/>
              </a:ext>
            </a:extLst>
          </p:cNvPr>
          <p:cNvSpPr>
            <a:spLocks noGrp="1"/>
          </p:cNvSpPr>
          <p:nvPr>
            <p:ph idx="1"/>
          </p:nvPr>
        </p:nvSpPr>
        <p:spPr>
          <a:xfrm>
            <a:off x="630936" y="2660904"/>
            <a:ext cx="4818888" cy="3547872"/>
          </a:xfrm>
        </p:spPr>
        <p:txBody>
          <a:bodyPr anchor="t">
            <a:normAutofit/>
          </a:bodyPr>
          <a:lstStyle/>
          <a:p>
            <a:r>
              <a:rPr lang="en-US" sz="2200" dirty="0"/>
              <a:t>Most mushrooms are brown (“n” category) and gray (“g” category).</a:t>
            </a:r>
          </a:p>
          <a:p>
            <a:r>
              <a:rPr lang="en-US" sz="2200" dirty="0"/>
              <a:t>Some colors such as green (“r” category) and a few others are hardly present. </a:t>
            </a:r>
          </a:p>
          <a:p>
            <a:r>
              <a:rPr lang="en-US" sz="2200" dirty="0"/>
              <a:t>Colors appear to alternative in having more edible or poisonous mushrooms from left to right and are not entirely dominated by one category (no/minimal correlation?)</a:t>
            </a:r>
          </a:p>
        </p:txBody>
      </p:sp>
      <p:pic>
        <p:nvPicPr>
          <p:cNvPr id="4" name="Picture 3">
            <a:extLst>
              <a:ext uri="{FF2B5EF4-FFF2-40B4-BE49-F238E27FC236}">
                <a16:creationId xmlns:a16="http://schemas.microsoft.com/office/drawing/2014/main" id="{618B842E-5046-4AEE-7C4D-85EC35C5FFF3}"/>
              </a:ext>
            </a:extLst>
          </p:cNvPr>
          <p:cNvPicPr>
            <a:picLocks noChangeAspect="1"/>
          </p:cNvPicPr>
          <p:nvPr/>
        </p:nvPicPr>
        <p:blipFill>
          <a:blip r:embed="rId2"/>
          <a:stretch>
            <a:fillRect/>
          </a:stretch>
        </p:blipFill>
        <p:spPr>
          <a:xfrm>
            <a:off x="6099048" y="1347768"/>
            <a:ext cx="5458968" cy="4162463"/>
          </a:xfrm>
          <a:prstGeom prst="rect">
            <a:avLst/>
          </a:prstGeom>
        </p:spPr>
      </p:pic>
    </p:spTree>
    <p:extLst>
      <p:ext uri="{BB962C8B-B14F-4D97-AF65-F5344CB8AC3E}">
        <p14:creationId xmlns:p14="http://schemas.microsoft.com/office/powerpoint/2010/main" val="332021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1041B-4CB3-CDE7-9DF3-44C02DEF1E13}"/>
              </a:ext>
            </a:extLst>
          </p:cNvPr>
          <p:cNvSpPr>
            <a:spLocks noGrp="1"/>
          </p:cNvSpPr>
          <p:nvPr>
            <p:ph type="title"/>
          </p:nvPr>
        </p:nvSpPr>
        <p:spPr>
          <a:xfrm>
            <a:off x="630936" y="639520"/>
            <a:ext cx="3429000" cy="1719072"/>
          </a:xfrm>
        </p:spPr>
        <p:txBody>
          <a:bodyPr anchor="b">
            <a:noAutofit/>
          </a:bodyPr>
          <a:lstStyle/>
          <a:p>
            <a:r>
              <a:rPr lang="en-US" dirty="0"/>
              <a:t>Prepare - Veil Color and Edibility</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3CB2A6-3BE7-F084-1293-3E5C150F851D}"/>
              </a:ext>
            </a:extLst>
          </p:cNvPr>
          <p:cNvSpPr>
            <a:spLocks noGrp="1"/>
          </p:cNvSpPr>
          <p:nvPr>
            <p:ph idx="1"/>
          </p:nvPr>
        </p:nvSpPr>
        <p:spPr>
          <a:xfrm>
            <a:off x="630936" y="2807208"/>
            <a:ext cx="3429000" cy="3410712"/>
          </a:xfrm>
        </p:spPr>
        <p:txBody>
          <a:bodyPr anchor="t">
            <a:normAutofit/>
          </a:bodyPr>
          <a:lstStyle/>
          <a:p>
            <a:r>
              <a:rPr lang="en-US" sz="2200" dirty="0"/>
              <a:t>Almost every veil is white (“w”)</a:t>
            </a:r>
          </a:p>
          <a:p>
            <a:r>
              <a:rPr lang="en-US" sz="2200" dirty="0"/>
              <a:t>Suspect that this variable may not be useful in classification</a:t>
            </a:r>
          </a:p>
          <a:p>
            <a:r>
              <a:rPr lang="en-US" sz="2200" dirty="0"/>
              <a:t>Another variable may be selected</a:t>
            </a:r>
          </a:p>
        </p:txBody>
      </p:sp>
      <p:pic>
        <p:nvPicPr>
          <p:cNvPr id="4" name="Picture 3">
            <a:extLst>
              <a:ext uri="{FF2B5EF4-FFF2-40B4-BE49-F238E27FC236}">
                <a16:creationId xmlns:a16="http://schemas.microsoft.com/office/drawing/2014/main" id="{5EF80593-6FF5-7EC2-5D9A-CB453FE976D1}"/>
              </a:ext>
            </a:extLst>
          </p:cNvPr>
          <p:cNvPicPr>
            <a:picLocks noChangeAspect="1"/>
          </p:cNvPicPr>
          <p:nvPr/>
        </p:nvPicPr>
        <p:blipFill>
          <a:blip r:embed="rId2"/>
          <a:stretch>
            <a:fillRect/>
          </a:stretch>
        </p:blipFill>
        <p:spPr>
          <a:xfrm>
            <a:off x="5015940" y="640080"/>
            <a:ext cx="6180432" cy="5577840"/>
          </a:xfrm>
          <a:prstGeom prst="rect">
            <a:avLst/>
          </a:prstGeom>
        </p:spPr>
      </p:pic>
    </p:spTree>
    <p:extLst>
      <p:ext uri="{BB962C8B-B14F-4D97-AF65-F5344CB8AC3E}">
        <p14:creationId xmlns:p14="http://schemas.microsoft.com/office/powerpoint/2010/main" val="29223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5868557" y="1138036"/>
            <a:ext cx="5444382" cy="1402470"/>
          </a:xfrm>
        </p:spPr>
        <p:txBody>
          <a:bodyPr anchor="t">
            <a:normAutofit/>
          </a:bodyPr>
          <a:lstStyle/>
          <a:p>
            <a:r>
              <a:rPr lang="en-US" sz="3200"/>
              <a:t>Problem Statement</a:t>
            </a:r>
          </a:p>
        </p:txBody>
      </p:sp>
      <p:pic>
        <p:nvPicPr>
          <p:cNvPr id="5" name="Picture 4" descr="Mushroom growing on a moss">
            <a:extLst>
              <a:ext uri="{FF2B5EF4-FFF2-40B4-BE49-F238E27FC236}">
                <a16:creationId xmlns:a16="http://schemas.microsoft.com/office/drawing/2014/main" id="{D072E265-F2F7-9A16-83AB-25A6F772E876}"/>
              </a:ext>
            </a:extLst>
          </p:cNvPr>
          <p:cNvPicPr>
            <a:picLocks noChangeAspect="1"/>
          </p:cNvPicPr>
          <p:nvPr/>
        </p:nvPicPr>
        <p:blipFill rotWithShape="1">
          <a:blip r:embed="rId2"/>
          <a:srcRect l="21011" r="2265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5868557" y="2551176"/>
            <a:ext cx="5444382" cy="3591207"/>
          </a:xfrm>
        </p:spPr>
        <p:txBody>
          <a:bodyPr>
            <a:normAutofit/>
          </a:bodyPr>
          <a:lstStyle/>
          <a:p>
            <a:pPr marL="0" indent="0">
              <a:buNone/>
            </a:pPr>
            <a:r>
              <a:rPr lang="en-US" sz="1900" b="0" i="0">
                <a:effectLst/>
                <a:latin typeface="Times New Roman" panose="02020603050405020304" pitchFamily="18" charset="0"/>
                <a:cs typeface="Times New Roman" panose="02020603050405020304" pitchFamily="18" charset="0"/>
              </a:rPr>
              <a:t>Background: A dataset containing various characteristics of mushrooms will be utilized to investigate which features are most indicative of a mushroom's edibility. The dataset consists of attributes like odor, cap color, veil color, and habitat, with the target variable "Class" having two categories: edible and poisonous. Distinguishing between poisonous and edible mushrooms is crucial, as ingestion of toxic mushrooms can lead to severe health issues, including hallucinations and even death. This study aims to explore the attributes that contribute to a mushroom's edibility to aid in better identification and decision-making.</a:t>
            </a:r>
          </a:p>
          <a:p>
            <a:pPr marL="0" indent="0">
              <a:buNone/>
            </a:pPr>
            <a:endParaRPr lang="en-US" sz="1900">
              <a:latin typeface="Times New Roman" panose="02020603050405020304" pitchFamily="18" charset="0"/>
            </a:endParaRPr>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8777D-D340-C01C-9B15-440A1A7F7F50}"/>
              </a:ext>
            </a:extLst>
          </p:cNvPr>
          <p:cNvSpPr>
            <a:spLocks noGrp="1"/>
          </p:cNvSpPr>
          <p:nvPr>
            <p:ph type="title"/>
          </p:nvPr>
        </p:nvSpPr>
        <p:spPr>
          <a:xfrm>
            <a:off x="630936" y="639520"/>
            <a:ext cx="3429000" cy="1719072"/>
          </a:xfrm>
        </p:spPr>
        <p:txBody>
          <a:bodyPr anchor="b">
            <a:noAutofit/>
          </a:bodyPr>
          <a:lstStyle/>
          <a:p>
            <a:r>
              <a:rPr lang="en-US" dirty="0"/>
              <a:t>Prepare – Habitat vs Edibility</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A979B74-C0C6-686B-2ECF-829290E16C81}"/>
              </a:ext>
            </a:extLst>
          </p:cNvPr>
          <p:cNvSpPr>
            <a:spLocks noGrp="1"/>
          </p:cNvSpPr>
          <p:nvPr>
            <p:ph idx="1"/>
          </p:nvPr>
        </p:nvSpPr>
        <p:spPr>
          <a:xfrm>
            <a:off x="630936" y="2807208"/>
            <a:ext cx="3429000" cy="3410712"/>
          </a:xfrm>
        </p:spPr>
        <p:txBody>
          <a:bodyPr anchor="t">
            <a:normAutofit fontScale="92500" lnSpcReduction="10000"/>
          </a:bodyPr>
          <a:lstStyle/>
          <a:p>
            <a:r>
              <a:rPr lang="en-US" sz="2200" dirty="0"/>
              <a:t>Every habitat appears to have a dominant class</a:t>
            </a:r>
          </a:p>
          <a:p>
            <a:r>
              <a:rPr lang="en-US" sz="2200" dirty="0"/>
              <a:t>Categories “g”, “m”, and “d” (grasses, meadows and woods) show more edible mushrooms.</a:t>
            </a:r>
          </a:p>
          <a:p>
            <a:r>
              <a:rPr lang="en-US" sz="2200" dirty="0"/>
              <a:t>Category “w” Waste shows no poisonous mushrooms</a:t>
            </a:r>
          </a:p>
          <a:p>
            <a:r>
              <a:rPr lang="en-US" sz="2200" dirty="0"/>
              <a:t>All other habitats are dominated by poisonous mushrooms</a:t>
            </a:r>
          </a:p>
        </p:txBody>
      </p:sp>
      <p:pic>
        <p:nvPicPr>
          <p:cNvPr id="4" name="Content Placeholder 3" descr="A screen shot of a graph&#10;&#10;Description automatically generated">
            <a:extLst>
              <a:ext uri="{FF2B5EF4-FFF2-40B4-BE49-F238E27FC236}">
                <a16:creationId xmlns:a16="http://schemas.microsoft.com/office/drawing/2014/main" id="{5D68F471-A677-A03F-5BB4-45B2BBF2FDBD}"/>
              </a:ext>
            </a:extLst>
          </p:cNvPr>
          <p:cNvPicPr>
            <a:picLocks noChangeAspect="1"/>
          </p:cNvPicPr>
          <p:nvPr/>
        </p:nvPicPr>
        <p:blipFill>
          <a:blip r:embed="rId2"/>
          <a:stretch>
            <a:fillRect/>
          </a:stretch>
        </p:blipFill>
        <p:spPr>
          <a:xfrm>
            <a:off x="5058156" y="640080"/>
            <a:ext cx="6095999" cy="5577840"/>
          </a:xfrm>
          <a:prstGeom prst="rect">
            <a:avLst/>
          </a:prstGeom>
        </p:spPr>
      </p:pic>
    </p:spTree>
    <p:extLst>
      <p:ext uri="{BB962C8B-B14F-4D97-AF65-F5344CB8AC3E}">
        <p14:creationId xmlns:p14="http://schemas.microsoft.com/office/powerpoint/2010/main" val="375943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CAE83-C691-32AE-0EC9-FD500DC94F0E}"/>
              </a:ext>
            </a:extLst>
          </p:cNvPr>
          <p:cNvSpPr>
            <a:spLocks noGrp="1"/>
          </p:cNvSpPr>
          <p:nvPr>
            <p:ph type="title"/>
          </p:nvPr>
        </p:nvSpPr>
        <p:spPr>
          <a:xfrm>
            <a:off x="686834" y="1153572"/>
            <a:ext cx="3200400" cy="4461163"/>
          </a:xfrm>
        </p:spPr>
        <p:txBody>
          <a:bodyPr>
            <a:normAutofit/>
          </a:bodyPr>
          <a:lstStyle/>
          <a:p>
            <a:r>
              <a:rPr lang="en-US">
                <a:solidFill>
                  <a:srgbClr val="FFFFFF"/>
                </a:solidFill>
              </a:rPr>
              <a:t>Prepare – Preliminary EDA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338EC865-40F8-D3B4-573F-1A4A47913CDF}"/>
              </a:ext>
            </a:extLst>
          </p:cNvPr>
          <p:cNvSpPr>
            <a:spLocks noGrp="1"/>
          </p:cNvSpPr>
          <p:nvPr>
            <p:ph idx="1"/>
          </p:nvPr>
        </p:nvSpPr>
        <p:spPr>
          <a:xfrm>
            <a:off x="4447308" y="591344"/>
            <a:ext cx="6906491" cy="5585619"/>
          </a:xfrm>
        </p:spPr>
        <p:txBody>
          <a:bodyPr anchor="ctr">
            <a:normAutofit/>
          </a:bodyPr>
          <a:lstStyle/>
          <a:p>
            <a:r>
              <a:rPr lang="en-US" dirty="0"/>
              <a:t>The target variable is nearly balanced</a:t>
            </a:r>
          </a:p>
          <a:p>
            <a:r>
              <a:rPr lang="en-US" dirty="0"/>
              <a:t>All variables are categorical</a:t>
            </a:r>
          </a:p>
          <a:p>
            <a:r>
              <a:rPr lang="en-US" dirty="0"/>
              <a:t>There are no missing values</a:t>
            </a:r>
          </a:p>
          <a:p>
            <a:r>
              <a:rPr lang="en-US" dirty="0"/>
              <a:t>Some of the chosen predictor variables hint at no correlation to the target variable</a:t>
            </a:r>
          </a:p>
          <a:p>
            <a:r>
              <a:rPr lang="en-US" dirty="0"/>
              <a:t>They may be swapped for other variables</a:t>
            </a:r>
          </a:p>
          <a:p>
            <a:r>
              <a:rPr lang="en-US" dirty="0"/>
              <a:t>The possibility of creating dummy variables exists to allow more statistical analysis and algorithms</a:t>
            </a:r>
          </a:p>
          <a:p>
            <a:endParaRPr lang="en-US" dirty="0"/>
          </a:p>
        </p:txBody>
      </p:sp>
    </p:spTree>
    <p:extLst>
      <p:ext uri="{BB962C8B-B14F-4D97-AF65-F5344CB8AC3E}">
        <p14:creationId xmlns:p14="http://schemas.microsoft.com/office/powerpoint/2010/main" val="155320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coded on electronic circuit board">
            <a:extLst>
              <a:ext uri="{FF2B5EF4-FFF2-40B4-BE49-F238E27FC236}">
                <a16:creationId xmlns:a16="http://schemas.microsoft.com/office/drawing/2014/main" id="{3BC57FCE-E24A-0678-5766-1AD0633F996D}"/>
              </a:ext>
            </a:extLst>
          </p:cNvPr>
          <p:cNvPicPr>
            <a:picLocks noChangeAspect="1"/>
          </p:cNvPicPr>
          <p:nvPr/>
        </p:nvPicPr>
        <p:blipFill rotWithShape="1">
          <a:blip r:embed="rId2">
            <a:alphaModFix amt="40000"/>
          </a:blip>
          <a:srcRect t="4971" b="10123"/>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801C83-42CF-0840-05D0-0F1F3CD497D4}"/>
              </a:ext>
            </a:extLst>
          </p:cNvPr>
          <p:cNvSpPr>
            <a:spLocks noGrp="1"/>
          </p:cNvSpPr>
          <p:nvPr>
            <p:ph idx="1"/>
          </p:nvPr>
        </p:nvSpPr>
        <p:spPr>
          <a:xfrm>
            <a:off x="841248" y="3502152"/>
            <a:ext cx="10506456" cy="2670048"/>
          </a:xfrm>
        </p:spPr>
        <p:txBody>
          <a:bodyPr>
            <a:normAutofit/>
          </a:bodyPr>
          <a:lstStyle/>
          <a:p>
            <a:pPr marL="0" indent="0" algn="ctr">
              <a:buNone/>
            </a:pPr>
            <a:r>
              <a:rPr lang="en-US" sz="4800" dirty="0">
                <a:solidFill>
                  <a:schemeClr val="bg1"/>
                </a:solidFill>
              </a:rPr>
              <a:t>End of Micro Project 1</a:t>
            </a:r>
          </a:p>
        </p:txBody>
      </p:sp>
    </p:spTree>
    <p:extLst>
      <p:ext uri="{BB962C8B-B14F-4D97-AF65-F5344CB8AC3E}">
        <p14:creationId xmlns:p14="http://schemas.microsoft.com/office/powerpoint/2010/main" val="612364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&lt;select analytical technique, build models&gt;</a:t>
            </a:r>
          </a:p>
          <a:p>
            <a:endParaRPr lang="en-US" dirty="0"/>
          </a:p>
        </p:txBody>
      </p:sp>
    </p:spTree>
    <p:extLst>
      <p:ext uri="{BB962C8B-B14F-4D97-AF65-F5344CB8AC3E}">
        <p14:creationId xmlns:p14="http://schemas.microsoft.com/office/powerpoint/2010/main" val="69798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3195-BC7F-B0AE-193B-128860B431D9}"/>
              </a:ext>
            </a:extLst>
          </p:cNvPr>
          <p:cNvSpPr>
            <a:spLocks noGrp="1"/>
          </p:cNvSpPr>
          <p:nvPr>
            <p:ph type="title"/>
          </p:nvPr>
        </p:nvSpPr>
        <p:spPr>
          <a:xfrm>
            <a:off x="5868556" y="1003566"/>
            <a:ext cx="5444382" cy="1402470"/>
          </a:xfrm>
        </p:spPr>
        <p:txBody>
          <a:bodyPr anchor="t">
            <a:normAutofit/>
          </a:bodyPr>
          <a:lstStyle/>
          <a:p>
            <a:r>
              <a:rPr lang="en-US" sz="3200" dirty="0"/>
              <a:t>Objectives</a:t>
            </a:r>
          </a:p>
        </p:txBody>
      </p:sp>
      <p:pic>
        <p:nvPicPr>
          <p:cNvPr id="5" name="Picture 4" descr="Red mushrooms in forest">
            <a:extLst>
              <a:ext uri="{FF2B5EF4-FFF2-40B4-BE49-F238E27FC236}">
                <a16:creationId xmlns:a16="http://schemas.microsoft.com/office/drawing/2014/main" id="{4866998E-9ED4-0662-24F7-1DAB7634E1E2}"/>
              </a:ext>
            </a:extLst>
          </p:cNvPr>
          <p:cNvPicPr>
            <a:picLocks noChangeAspect="1"/>
          </p:cNvPicPr>
          <p:nvPr/>
        </p:nvPicPr>
        <p:blipFill rotWithShape="1">
          <a:blip r:embed="rId2"/>
          <a:srcRect l="36009" r="1385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661C99-96D5-99C1-557A-87782B289EBF}"/>
              </a:ext>
            </a:extLst>
          </p:cNvPr>
          <p:cNvSpPr>
            <a:spLocks noGrp="1"/>
          </p:cNvSpPr>
          <p:nvPr>
            <p:ph idx="1"/>
          </p:nvPr>
        </p:nvSpPr>
        <p:spPr>
          <a:xfrm>
            <a:off x="5868556" y="1642946"/>
            <a:ext cx="6161761" cy="4499437"/>
          </a:xfrm>
        </p:spPr>
        <p:txBody>
          <a:bodyPr>
            <a:normAutofit fontScale="85000" lnSpcReduction="10000"/>
          </a:bodyPr>
          <a:lstStyle/>
          <a:p>
            <a:pPr>
              <a:buFont typeface="+mj-lt"/>
              <a:buAutoNum type="arabicPeriod"/>
            </a:pPr>
            <a:r>
              <a:rPr lang="en-US" sz="1600" b="0" i="0" dirty="0">
                <a:effectLst/>
                <a:latin typeface="Times New Roman" panose="02020603050405020304" pitchFamily="18" charset="0"/>
                <a:cs typeface="Times New Roman" panose="02020603050405020304" pitchFamily="18" charset="0"/>
              </a:rPr>
              <a:t>Identify Indicative Characteristics: The primary objective is to determine which characteristics strongly correlate with a mushroom's edibility. By analyzing the dataset, we will identify the features (e.g., odor, cap color, veil color, habitat) that have the largest impact on a mushroom being poisonous or edible.</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Assess the Significance of Notable Features: We will investigate whether certain features, such as odor, cap color, veil color, and habitat, provide significant indications of a mushroom's edibility. This analysis will shed light on the most noticeable characteristics that play a key role in classifying mushrooms.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Odor - A Key Indicator: We will specifically focus on the attribute "Odor" to understand its role as a potential indicator of a mushroom's toxicity. This exploration will provide insights into whether the smell of a mushroom can offer reliable clues about its edibility.</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Cap Color, Veil Color, and Habitat: In addition to odor, we will also examine the attributes "Cap Color," "Veil Color," and "Habitat" to assess their significance in differentiating edible and poisonous mushrooms. Understanding the impact of these attributes can enhance our ability to make informed decisions when encountering mushrooms in various environments.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Machine Learning Model Evaluation: We will employ machine learning models, including logistic regression, naive Bayes, and neural networks, to predict the edibility of mushrooms based on the dataset's attributes. The models' accuracy will be evaluated to determine their effectiveness in correctly classifying mushrooms.</a:t>
            </a:r>
          </a:p>
          <a:p>
            <a:pPr marL="0" indent="0">
              <a:buNone/>
            </a:pPr>
            <a:endParaRPr lang="en-US" sz="1000" dirty="0"/>
          </a:p>
        </p:txBody>
      </p:sp>
    </p:spTree>
    <p:extLst>
      <p:ext uri="{BB962C8B-B14F-4D97-AF65-F5344CB8AC3E}">
        <p14:creationId xmlns:p14="http://schemas.microsoft.com/office/powerpoint/2010/main" val="230986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9CF30-F1B1-9A31-F4FC-825B6E9B6AF7}"/>
              </a:ext>
            </a:extLst>
          </p:cNvPr>
          <p:cNvSpPr>
            <a:spLocks noGrp="1"/>
          </p:cNvSpPr>
          <p:nvPr>
            <p:ph type="title"/>
          </p:nvPr>
        </p:nvSpPr>
        <p:spPr>
          <a:xfrm>
            <a:off x="841248" y="251312"/>
            <a:ext cx="10506456" cy="1010264"/>
          </a:xfrm>
        </p:spPr>
        <p:txBody>
          <a:bodyPr anchor="ctr">
            <a:normAutofit/>
          </a:bodyPr>
          <a:lstStyle/>
          <a:p>
            <a:r>
              <a:rPr lang="en-US"/>
              <a:t>Approach</a:t>
            </a:r>
            <a:endParaRPr lang="en-US" dirty="0"/>
          </a:p>
        </p:txBody>
      </p:sp>
      <p:sp>
        <p:nvSpPr>
          <p:cNvPr id="14"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49A26F3-771E-A557-BC1C-9B5FE774706E}"/>
              </a:ext>
            </a:extLst>
          </p:cNvPr>
          <p:cNvGraphicFramePr>
            <a:graphicFrameLocks noGrp="1"/>
          </p:cNvGraphicFramePr>
          <p:nvPr>
            <p:ph idx="1"/>
            <p:extLst>
              <p:ext uri="{D42A27DB-BD31-4B8C-83A1-F6EECF244321}">
                <p14:modId xmlns:p14="http://schemas.microsoft.com/office/powerpoint/2010/main" val="2695533921"/>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19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6E24908D-FBDD-88EB-D6A9-7F65E24693B2}"/>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Hypothesis</a:t>
            </a:r>
          </a:p>
        </p:txBody>
      </p:sp>
      <p:sp>
        <p:nvSpPr>
          <p:cNvPr id="28"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16">
            <a:extLst>
              <a:ext uri="{FF2B5EF4-FFF2-40B4-BE49-F238E27FC236}">
                <a16:creationId xmlns:a16="http://schemas.microsoft.com/office/drawing/2014/main" id="{D66F3630-AF04-F6C4-5E68-72E657C5AB86}"/>
              </a:ext>
            </a:extLst>
          </p:cNvPr>
          <p:cNvSpPr>
            <a:spLocks noGrp="1"/>
          </p:cNvSpPr>
          <p:nvPr>
            <p:ph sz="half" idx="1"/>
          </p:nvPr>
        </p:nvSpPr>
        <p:spPr>
          <a:xfrm>
            <a:off x="838200" y="1929359"/>
            <a:ext cx="5181600" cy="4351338"/>
          </a:xfrm>
        </p:spPr>
        <p:txBody>
          <a:bodyPr/>
          <a:lstStyle/>
          <a:p>
            <a:pPr marL="0" indent="0">
              <a:buNone/>
            </a:pPr>
            <a:r>
              <a:rPr lang="en-US" b="1" i="0" dirty="0">
                <a:effectLst/>
                <a:latin typeface="Times New Roman" panose="02020603050405020304" pitchFamily="18" charset="0"/>
                <a:cs typeface="Times New Roman" panose="02020603050405020304" pitchFamily="18" charset="0"/>
              </a:rPr>
              <a:t>Null Hypothesis (H</a:t>
            </a:r>
            <a:r>
              <a:rPr lang="en-US" b="1" i="0" baseline="-25000" dirty="0">
                <a:effectLst/>
                <a:latin typeface="Times New Roman" panose="02020603050405020304" pitchFamily="18" charset="0"/>
                <a:cs typeface="Times New Roman" panose="02020603050405020304" pitchFamily="18" charset="0"/>
              </a:rPr>
              <a:t>0</a:t>
            </a:r>
            <a:r>
              <a:rPr lang="en-US" b="1" i="0" dirty="0">
                <a:effectLst/>
                <a:latin typeface="Times New Roman" panose="02020603050405020304" pitchFamily="18" charset="0"/>
                <a:cs typeface="Times New Roman" panose="02020603050405020304" pitchFamily="18" charset="0"/>
              </a:rPr>
              <a:t>)</a:t>
            </a:r>
            <a:r>
              <a:rPr lang="en-US" b="1" dirty="0">
                <a:solidFill>
                  <a:srgbClr val="374151"/>
                </a:solidFill>
                <a:latin typeface="Times New Roman" panose="02020603050405020304" pitchFamily="18" charset="0"/>
                <a:cs typeface="Times New Roman" panose="02020603050405020304" pitchFamily="18" charset="0"/>
              </a:rPr>
              <a:t>:</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There is no significant association between the attributes (odor, cap-color, veil-color, and habitat) and the edibility of mushrooms. In other words, these attributes do not provide any useful information to distinguish between poisonous and edible mushrooms.</a:t>
            </a:r>
            <a:endParaRPr lang="en-US" dirty="0">
              <a:latin typeface="Times New Roman" panose="02020603050405020304" pitchFamily="18" charset="0"/>
              <a:cs typeface="Times New Roman" panose="02020603050405020304" pitchFamily="18" charset="0"/>
            </a:endParaRPr>
          </a:p>
        </p:txBody>
      </p:sp>
      <p:sp>
        <p:nvSpPr>
          <p:cNvPr id="23" name="Content Placeholder 16">
            <a:extLst>
              <a:ext uri="{FF2B5EF4-FFF2-40B4-BE49-F238E27FC236}">
                <a16:creationId xmlns:a16="http://schemas.microsoft.com/office/drawing/2014/main" id="{4F9D50F6-85F0-11FB-8D3E-B1086AE76E67}"/>
              </a:ext>
            </a:extLst>
          </p:cNvPr>
          <p:cNvSpPr txBox="1">
            <a:spLocks/>
          </p:cNvSpPr>
          <p:nvPr/>
        </p:nvSpPr>
        <p:spPr>
          <a:xfrm>
            <a:off x="6515100" y="1929359"/>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0" dirty="0">
                <a:effectLst/>
                <a:latin typeface="Times New Roman" panose="02020603050405020304" pitchFamily="18" charset="0"/>
                <a:cs typeface="Times New Roman" panose="02020603050405020304" pitchFamily="18" charset="0"/>
              </a:rPr>
              <a:t>Alternative Hypothesis (H</a:t>
            </a:r>
            <a:r>
              <a:rPr lang="en-US" b="1" i="0" baseline="-25000" dirty="0">
                <a:effectLst/>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a:t>
            </a:r>
            <a:r>
              <a:rPr lang="en-US" b="1" i="0" dirty="0">
                <a:solidFill>
                  <a:srgbClr val="374151"/>
                </a:solidFill>
                <a:effectLst/>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b="0" i="0" dirty="0">
                <a:solidFill>
                  <a:srgbClr val="374151"/>
                </a:solidFill>
                <a:effectLst/>
                <a:latin typeface="Times New Roman" panose="02020603050405020304" pitchFamily="18" charset="0"/>
                <a:cs typeface="Times New Roman" panose="02020603050405020304" pitchFamily="18" charset="0"/>
              </a:rPr>
              <a:t>There is a significant association between at least one of the attributes (odor, cap-color, veil-color, and habitat) and the edibility of mushrooms. At least one of these attributes can be used as a predictor for distinguishing between poisonous and edible mushrooms.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5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E9E5-47AF-CD8D-0516-4E9B540C0A65}"/>
              </a:ext>
            </a:extLst>
          </p:cNvPr>
          <p:cNvSpPr>
            <a:spLocks noGrp="1"/>
          </p:cNvSpPr>
          <p:nvPr>
            <p:ph type="title"/>
          </p:nvPr>
        </p:nvSpPr>
        <p:spPr>
          <a:xfrm>
            <a:off x="419493" y="965200"/>
            <a:ext cx="3455821" cy="671034"/>
          </a:xfrm>
        </p:spPr>
        <p:txBody>
          <a:bodyPr anchor="b">
            <a:normAutofit/>
          </a:bodyPr>
          <a:lstStyle/>
          <a:p>
            <a:r>
              <a:rPr lang="en-US" sz="3200" dirty="0"/>
              <a:t>Program Design</a:t>
            </a:r>
          </a:p>
        </p:txBody>
      </p:sp>
      <p:sp>
        <p:nvSpPr>
          <p:cNvPr id="3" name="Content Placeholder 2">
            <a:extLst>
              <a:ext uri="{FF2B5EF4-FFF2-40B4-BE49-F238E27FC236}">
                <a16:creationId xmlns:a16="http://schemas.microsoft.com/office/drawing/2014/main" id="{C7518B1D-DA3A-2649-8BCA-1BB6F7F7FAB9}"/>
              </a:ext>
            </a:extLst>
          </p:cNvPr>
          <p:cNvSpPr>
            <a:spLocks noGrp="1"/>
          </p:cNvSpPr>
          <p:nvPr>
            <p:ph idx="1"/>
          </p:nvPr>
        </p:nvSpPr>
        <p:spPr>
          <a:xfrm>
            <a:off x="419243" y="2045796"/>
            <a:ext cx="4305157" cy="4060364"/>
          </a:xfrm>
        </p:spPr>
        <p:txBody>
          <a:bodyPr anchor="t">
            <a:normAutofit/>
          </a:bodyPr>
          <a:lstStyle/>
          <a:p>
            <a:r>
              <a:rPr lang="en-US" sz="1400" dirty="0"/>
              <a:t>This analysis will implement a program that takes a mushroom dataset and outputs a prediction of edible versus poisonous</a:t>
            </a:r>
          </a:p>
          <a:p>
            <a:r>
              <a:rPr lang="en-US" sz="1400" dirty="0"/>
              <a:t>The program will be implemented using Python and </a:t>
            </a:r>
            <a:r>
              <a:rPr lang="en-US" sz="1400" dirty="0" err="1"/>
              <a:t>Jupyter</a:t>
            </a:r>
            <a:r>
              <a:rPr lang="en-US" sz="1400" dirty="0"/>
              <a:t> notebook accompanied by the matplotlib, </a:t>
            </a:r>
            <a:r>
              <a:rPr lang="en-US" sz="1400" dirty="0" err="1"/>
              <a:t>numpy</a:t>
            </a:r>
            <a:r>
              <a:rPr lang="en-US" sz="1400" dirty="0"/>
              <a:t>, pandas, scikit-learn, seaborn, and </a:t>
            </a:r>
            <a:r>
              <a:rPr lang="en-US" sz="1400" dirty="0" err="1"/>
              <a:t>tensorflow</a:t>
            </a:r>
            <a:r>
              <a:rPr lang="en-US" sz="1400" dirty="0"/>
              <a:t> libraries.</a:t>
            </a:r>
          </a:p>
          <a:p>
            <a:r>
              <a:rPr lang="en-US" sz="1400" dirty="0"/>
              <a:t>The following steps will occur:</a:t>
            </a:r>
          </a:p>
          <a:p>
            <a:pPr lvl="1"/>
            <a:r>
              <a:rPr lang="en-US" sz="1400" dirty="0"/>
              <a:t>Acquire – Identify the dataset</a:t>
            </a:r>
          </a:p>
          <a:p>
            <a:pPr lvl="1"/>
            <a:r>
              <a:rPr lang="en-US" sz="1400" dirty="0"/>
              <a:t>Prepare – Perform any necessary pre-processing and exploratory data analysis</a:t>
            </a:r>
          </a:p>
          <a:p>
            <a:pPr lvl="1"/>
            <a:r>
              <a:rPr lang="en-US" sz="1400" dirty="0"/>
              <a:t>Analyze – Implement analytical techniques and create models</a:t>
            </a:r>
          </a:p>
          <a:p>
            <a:pPr lvl="1"/>
            <a:r>
              <a:rPr lang="en-US" sz="1400" dirty="0"/>
              <a:t>Report – Properly interpret and define results</a:t>
            </a:r>
          </a:p>
          <a:p>
            <a:pPr lvl="1"/>
            <a:r>
              <a:rPr lang="en-US" sz="1400" dirty="0"/>
              <a:t>Act - Application of results, comparison of results to null hypothesis</a:t>
            </a:r>
          </a:p>
          <a:p>
            <a:endParaRPr lang="en-US" sz="1100" dirty="0"/>
          </a:p>
        </p:txBody>
      </p:sp>
      <p:pic>
        <p:nvPicPr>
          <p:cNvPr id="5" name="Picture 4" descr="An electronic circuit board in blue colour">
            <a:extLst>
              <a:ext uri="{FF2B5EF4-FFF2-40B4-BE49-F238E27FC236}">
                <a16:creationId xmlns:a16="http://schemas.microsoft.com/office/drawing/2014/main" id="{DDC046E4-215D-FDDD-DF9E-852C7CAFD202}"/>
              </a:ext>
            </a:extLst>
          </p:cNvPr>
          <p:cNvPicPr>
            <a:picLocks noChangeAspect="1"/>
          </p:cNvPicPr>
          <p:nvPr/>
        </p:nvPicPr>
        <p:blipFill rotWithShape="1">
          <a:blip r:embed="rId2"/>
          <a:srcRect r="30842" b="-1"/>
          <a:stretch/>
        </p:blipFill>
        <p:spPr>
          <a:xfrm>
            <a:off x="5086726" y="10"/>
            <a:ext cx="7105273" cy="6857990"/>
          </a:xfrm>
          <a:prstGeom prst="rect">
            <a:avLst/>
          </a:prstGeom>
        </p:spPr>
      </p:pic>
      <p:grpSp>
        <p:nvGrpSpPr>
          <p:cNvPr id="9" name="Group 8">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21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D8610-A8D9-0E07-B2B5-969BD6439BE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Hierarchy</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6E5FB4-D4FF-474F-ADCA-11F95148D2A7}"/>
              </a:ext>
            </a:extLst>
          </p:cNvPr>
          <p:cNvPicPr>
            <a:picLocks noChangeAspect="1"/>
          </p:cNvPicPr>
          <p:nvPr/>
        </p:nvPicPr>
        <p:blipFill>
          <a:blip r:embed="rId2"/>
          <a:stretch>
            <a:fillRect/>
          </a:stretch>
        </p:blipFill>
        <p:spPr>
          <a:xfrm>
            <a:off x="934253" y="2633472"/>
            <a:ext cx="10320446" cy="3586353"/>
          </a:xfrm>
          <a:prstGeom prst="rect">
            <a:avLst/>
          </a:prstGeom>
        </p:spPr>
      </p:pic>
    </p:spTree>
    <p:extLst>
      <p:ext uri="{BB962C8B-B14F-4D97-AF65-F5344CB8AC3E}">
        <p14:creationId xmlns:p14="http://schemas.microsoft.com/office/powerpoint/2010/main" val="304801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460889B-8780-0081-E537-65551B27FB7A}"/>
                  </a:ext>
                </a:extLst>
              </p14:cNvPr>
              <p14:cNvContentPartPr/>
              <p14:nvPr/>
            </p14:nvContentPartPr>
            <p14:xfrm>
              <a:off x="-2948200" y="16200"/>
              <a:ext cx="360" cy="360"/>
            </p14:xfrm>
          </p:contentPart>
        </mc:Choice>
        <mc:Fallback xmlns="">
          <p:pic>
            <p:nvPicPr>
              <p:cNvPr id="10" name="Ink 9">
                <a:extLst>
                  <a:ext uri="{FF2B5EF4-FFF2-40B4-BE49-F238E27FC236}">
                    <a16:creationId xmlns:a16="http://schemas.microsoft.com/office/drawing/2014/main" id="{4460889B-8780-0081-E537-65551B27FB7A}"/>
                  </a:ext>
                </a:extLst>
              </p:cNvPr>
              <p:cNvPicPr/>
              <p:nvPr/>
            </p:nvPicPr>
            <p:blipFill>
              <a:blip r:embed="rId3"/>
              <a:stretch>
                <a:fillRect/>
              </a:stretch>
            </p:blipFill>
            <p:spPr>
              <a:xfrm>
                <a:off x="-2956840" y="7200"/>
                <a:ext cx="18000" cy="18000"/>
              </a:xfrm>
              <a:prstGeom prst="rect">
                <a:avLst/>
              </a:prstGeom>
            </p:spPr>
          </p:pic>
        </mc:Fallback>
      </mc:AlternateContent>
      <p:pic>
        <p:nvPicPr>
          <p:cNvPr id="19" name="Picture 18">
            <a:extLst>
              <a:ext uri="{FF2B5EF4-FFF2-40B4-BE49-F238E27FC236}">
                <a16:creationId xmlns:a16="http://schemas.microsoft.com/office/drawing/2014/main" id="{FEE11A94-5F2C-4C8B-E57D-492D654764A0}"/>
              </a:ext>
            </a:extLst>
          </p:cNvPr>
          <p:cNvPicPr>
            <a:picLocks noChangeAspect="1"/>
          </p:cNvPicPr>
          <p:nvPr/>
        </p:nvPicPr>
        <p:blipFill>
          <a:blip r:embed="rId4"/>
          <a:stretch>
            <a:fillRect/>
          </a:stretch>
        </p:blipFill>
        <p:spPr>
          <a:xfrm>
            <a:off x="0" y="-1"/>
            <a:ext cx="12191640" cy="6872487"/>
          </a:xfrm>
          <a:prstGeom prst="rect">
            <a:avLst/>
          </a:prstGeom>
        </p:spPr>
      </p:pic>
      <p:sp>
        <p:nvSpPr>
          <p:cNvPr id="8" name="TextBox 7">
            <a:extLst>
              <a:ext uri="{FF2B5EF4-FFF2-40B4-BE49-F238E27FC236}">
                <a16:creationId xmlns:a16="http://schemas.microsoft.com/office/drawing/2014/main" id="{CC6BAA1A-8B8A-8AF2-6F2F-9CF35559D21A}"/>
              </a:ext>
            </a:extLst>
          </p:cNvPr>
          <p:cNvSpPr txBox="1"/>
          <p:nvPr/>
        </p:nvSpPr>
        <p:spPr>
          <a:xfrm>
            <a:off x="8360" y="5503909"/>
            <a:ext cx="3025128" cy="1261884"/>
          </a:xfrm>
          <a:prstGeom prst="rect">
            <a:avLst/>
          </a:prstGeom>
          <a:noFill/>
        </p:spPr>
        <p:txBody>
          <a:bodyPr wrap="square" rtlCol="0">
            <a:spAutoFit/>
          </a:bodyPr>
          <a:lstStyle/>
          <a:p>
            <a:r>
              <a:rPr lang="en-US" sz="1600" b="1" u="sng" dirty="0"/>
              <a:t>Legend (Colored):</a:t>
            </a:r>
          </a:p>
          <a:p>
            <a:r>
              <a:rPr lang="en-US" sz="1200" dirty="0"/>
              <a:t>Step 1 –  </a:t>
            </a:r>
            <a:r>
              <a:rPr lang="en-US" sz="1200" dirty="0">
                <a:solidFill>
                  <a:srgbClr val="D7DEFF"/>
                </a:solidFill>
              </a:rPr>
              <a:t>Acquire</a:t>
            </a:r>
          </a:p>
          <a:p>
            <a:r>
              <a:rPr lang="en-US" sz="1200" dirty="0"/>
              <a:t>Step 2 –  </a:t>
            </a:r>
            <a:r>
              <a:rPr lang="en-US" sz="1200" dirty="0">
                <a:solidFill>
                  <a:srgbClr val="BBD6C5"/>
                </a:solidFill>
              </a:rPr>
              <a:t>Prepare</a:t>
            </a:r>
          </a:p>
          <a:p>
            <a:r>
              <a:rPr lang="en-US" sz="1200" dirty="0"/>
              <a:t>Step 3 –  </a:t>
            </a:r>
            <a:r>
              <a:rPr lang="en-US" sz="1200" dirty="0">
                <a:solidFill>
                  <a:srgbClr val="006FF0"/>
                </a:solidFill>
              </a:rPr>
              <a:t>Analyze + </a:t>
            </a:r>
            <a:r>
              <a:rPr lang="en-US" sz="1200" dirty="0">
                <a:solidFill>
                  <a:srgbClr val="00B050"/>
                </a:solidFill>
              </a:rPr>
              <a:t>Assess Model</a:t>
            </a:r>
          </a:p>
          <a:p>
            <a:r>
              <a:rPr lang="en-US" sz="1200" dirty="0"/>
              <a:t>* Steps 4 and 5 (Report/Act) not shown and discussed later</a:t>
            </a:r>
          </a:p>
        </p:txBody>
      </p:sp>
    </p:spTree>
    <p:extLst>
      <p:ext uri="{BB962C8B-B14F-4D97-AF65-F5344CB8AC3E}">
        <p14:creationId xmlns:p14="http://schemas.microsoft.com/office/powerpoint/2010/main" val="27975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C92A-87B5-CFF5-0ADF-F90E6A4999DF}"/>
              </a:ext>
            </a:extLst>
          </p:cNvPr>
          <p:cNvSpPr>
            <a:spLocks noGrp="1"/>
          </p:cNvSpPr>
          <p:nvPr>
            <p:ph type="title"/>
          </p:nvPr>
        </p:nvSpPr>
        <p:spPr>
          <a:xfrm>
            <a:off x="762000" y="1138036"/>
            <a:ext cx="4085665" cy="1402470"/>
          </a:xfrm>
        </p:spPr>
        <p:txBody>
          <a:bodyPr anchor="t">
            <a:normAutofit/>
          </a:bodyPr>
          <a:lstStyle/>
          <a:p>
            <a:r>
              <a:rPr lang="en-US" sz="3200" dirty="0"/>
              <a:t>Pseudocode</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5D8534-9F51-6AF7-3F68-08932BCFDEEF}"/>
              </a:ext>
            </a:extLst>
          </p:cNvPr>
          <p:cNvSpPr>
            <a:spLocks noGrp="1"/>
          </p:cNvSpPr>
          <p:nvPr>
            <p:ph idx="1"/>
          </p:nvPr>
        </p:nvSpPr>
        <p:spPr>
          <a:xfrm>
            <a:off x="121920" y="1686560"/>
            <a:ext cx="5529072" cy="500888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Load the mushroom dataset from Kaggle</a:t>
            </a:r>
          </a:p>
          <a:p>
            <a:pPr marL="0" indent="0">
              <a:buNone/>
            </a:pP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LoadDataset</a:t>
            </a:r>
            <a:r>
              <a:rPr lang="en-US" sz="1400" dirty="0">
                <a:latin typeface="Times New Roman" panose="02020603050405020304" pitchFamily="18" charset="0"/>
                <a:cs typeface="Times New Roman" panose="02020603050405020304" pitchFamily="18" charset="0"/>
              </a:rPr>
              <a:t>('https://</a:t>
            </a:r>
            <a:r>
              <a:rPr lang="en-US" sz="1400" dirty="0" err="1">
                <a:latin typeface="Times New Roman" panose="02020603050405020304" pitchFamily="18" charset="0"/>
                <a:cs typeface="Times New Roman" panose="02020603050405020304" pitchFamily="18" charset="0"/>
              </a:rPr>
              <a:t>www.kaggle.com</a:t>
            </a:r>
            <a:r>
              <a:rPr lang="en-US" sz="1400" dirty="0">
                <a:latin typeface="Times New Roman" panose="02020603050405020304" pitchFamily="18" charset="0"/>
                <a:cs typeface="Times New Roman" panose="02020603050405020304" pitchFamily="18" charset="0"/>
              </a:rPr>
              <a:t>/datasets/</a:t>
            </a:r>
            <a:r>
              <a:rPr lang="en-US" sz="1400" dirty="0" err="1">
                <a:latin typeface="Times New Roman" panose="02020603050405020304" pitchFamily="18" charset="0"/>
                <a:cs typeface="Times New Roman" panose="02020603050405020304" pitchFamily="18" charset="0"/>
              </a:rPr>
              <a:t>vallabhadattap</a:t>
            </a:r>
            <a:r>
              <a:rPr lang="en-US" sz="1400" dirty="0">
                <a:latin typeface="Times New Roman" panose="02020603050405020304" pitchFamily="18" charset="0"/>
                <a:cs typeface="Times New Roman" panose="02020603050405020304" pitchFamily="18" charset="0"/>
              </a:rPr>
              <a:t>/mushroom-classification’)</a:t>
            </a:r>
          </a:p>
          <a:p>
            <a:pPr marL="0" indent="0">
              <a:buNone/>
            </a:pPr>
            <a:r>
              <a:rPr lang="en-US" sz="1400" dirty="0">
                <a:latin typeface="Times New Roman" panose="02020603050405020304" pitchFamily="18" charset="0"/>
                <a:cs typeface="Times New Roman" panose="02020603050405020304" pitchFamily="18" charset="0"/>
              </a:rPr>
              <a:t># Explore and preprocess the mushroom dataset</a:t>
            </a:r>
          </a:p>
          <a:p>
            <a:pPr marL="0" indent="0">
              <a:buNone/>
            </a:pPr>
            <a:r>
              <a:rPr lang="en-US" sz="1400" dirty="0" err="1">
                <a:latin typeface="Times New Roman" panose="02020603050405020304" pitchFamily="18" charset="0"/>
                <a:cs typeface="Times New Roman" panose="02020603050405020304" pitchFamily="18" charset="0"/>
              </a:rPr>
              <a:t>PreprocessData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Split the dataset into features (X) and target (y)</a:t>
            </a:r>
          </a:p>
          <a:p>
            <a:pPr marL="0" indent="0">
              <a:buNone/>
            </a:pPr>
            <a:r>
              <a:rPr lang="en-US" sz="1400" dirty="0">
                <a:latin typeface="Times New Roman" panose="02020603050405020304" pitchFamily="18" charset="0"/>
                <a:cs typeface="Times New Roman" panose="02020603050405020304" pitchFamily="18" charset="0"/>
              </a:rPr>
              <a:t>X, y = </a:t>
            </a:r>
            <a:r>
              <a:rPr lang="en-US" sz="1400" dirty="0" err="1">
                <a:latin typeface="Times New Roman" panose="02020603050405020304" pitchFamily="18" charset="0"/>
                <a:cs typeface="Times New Roman" panose="02020603050405020304" pitchFamily="18" charset="0"/>
              </a:rPr>
              <a:t>SplitFeaturesAndTarget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Convert categorical attributes to numerical using </a:t>
            </a:r>
            <a:r>
              <a:rPr lang="en-US" sz="1400" dirty="0" err="1">
                <a:latin typeface="Times New Roman" panose="02020603050405020304" pitchFamily="18" charset="0"/>
                <a:cs typeface="Times New Roman" panose="02020603050405020304" pitchFamily="18" charset="0"/>
              </a:rPr>
              <a:t>LabelEncoder</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EncodeCategoricalFeatures</a:t>
            </a:r>
            <a:r>
              <a:rPr lang="en-US" sz="1400" dirty="0">
                <a:latin typeface="Times New Roman" panose="02020603050405020304" pitchFamily="18" charset="0"/>
                <a:cs typeface="Times New Roman" panose="02020603050405020304" pitchFamily="18" charset="0"/>
              </a:rPr>
              <a:t>(X)</a:t>
            </a:r>
          </a:p>
          <a:p>
            <a:pPr marL="0" indent="0">
              <a:buNone/>
            </a:pPr>
            <a:r>
              <a:rPr lang="en-US" sz="1400" dirty="0">
                <a:latin typeface="Times New Roman" panose="02020603050405020304" pitchFamily="18" charset="0"/>
                <a:cs typeface="Times New Roman" panose="02020603050405020304" pitchFamily="18" charset="0"/>
              </a:rPr>
              <a:t># Split data into training and testing sets</a:t>
            </a:r>
          </a:p>
          <a:p>
            <a:pPr marL="0" indent="0">
              <a:buNone/>
            </a:pP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SplitTrainAndTestSets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y)</a:t>
            </a:r>
          </a:p>
          <a:p>
            <a:pPr marL="0" indent="0">
              <a:buNone/>
            </a:pPr>
            <a:r>
              <a:rPr lang="en-US" sz="1400" dirty="0">
                <a:latin typeface="Times New Roman" panose="02020603050405020304" pitchFamily="18" charset="0"/>
                <a:cs typeface="Times New Roman" panose="02020603050405020304" pitchFamily="18" charset="0"/>
              </a:rPr>
              <a:t># Create and train the Naive Bayes classifier</a:t>
            </a:r>
          </a:p>
          <a:p>
            <a:pPr marL="0" indent="0">
              <a:buNone/>
            </a:pP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TrainNaiveBayesClassifier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endParaRPr lang="en-US" sz="1000" dirty="0"/>
          </a:p>
        </p:txBody>
      </p:sp>
      <p:pic>
        <p:nvPicPr>
          <p:cNvPr id="12" name="Picture 4" descr="Scan of a human brain in a neurology clinic">
            <a:extLst>
              <a:ext uri="{FF2B5EF4-FFF2-40B4-BE49-F238E27FC236}">
                <a16:creationId xmlns:a16="http://schemas.microsoft.com/office/drawing/2014/main" id="{CA9842CE-911C-5750-ABD5-0C39331B0F9D}"/>
              </a:ext>
            </a:extLst>
          </p:cNvPr>
          <p:cNvPicPr>
            <a:picLocks noChangeAspect="1"/>
          </p:cNvPicPr>
          <p:nvPr/>
        </p:nvPicPr>
        <p:blipFill rotWithShape="1">
          <a:blip r:embed="rId2"/>
          <a:srcRect l="28467"/>
          <a:stretch/>
        </p:blipFill>
        <p:spPr>
          <a:xfrm>
            <a:off x="5650992" y="10"/>
            <a:ext cx="6541008" cy="6857990"/>
          </a:xfrm>
          <a:prstGeom prst="rect">
            <a:avLst/>
          </a:prstGeom>
        </p:spPr>
      </p:pic>
    </p:spTree>
    <p:extLst>
      <p:ext uri="{BB962C8B-B14F-4D97-AF65-F5344CB8AC3E}">
        <p14:creationId xmlns:p14="http://schemas.microsoft.com/office/powerpoint/2010/main" val="2770628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1888</Words>
  <Application>Microsoft Macintosh PowerPoint</Application>
  <PresentationFormat>Widescreen</PresentationFormat>
  <Paragraphs>117</Paragraphs>
  <Slides>25</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Mushroom Edibility Prediction Micro-Project 1 https://github.com/elijahcw-git/ANA500-PFDS/tree/main/Microproject_1</vt:lpstr>
      <vt:lpstr>Problem Statement</vt:lpstr>
      <vt:lpstr>Objectives</vt:lpstr>
      <vt:lpstr>Approach</vt:lpstr>
      <vt:lpstr>Hypothesis</vt:lpstr>
      <vt:lpstr>Program Design</vt:lpstr>
      <vt:lpstr>Hierarchy</vt:lpstr>
      <vt:lpstr>PowerPoint Presentation</vt:lpstr>
      <vt:lpstr>Pseudocode</vt:lpstr>
      <vt:lpstr>Pseudocode (Cont)</vt:lpstr>
      <vt:lpstr>Acquire</vt:lpstr>
      <vt:lpstr>Prepare</vt:lpstr>
      <vt:lpstr>Prepare – Dataframe information</vt:lpstr>
      <vt:lpstr>Prepare – Categorical Values</vt:lpstr>
      <vt:lpstr>Prepare – Data Integrity</vt:lpstr>
      <vt:lpstr>Prepare – Target Variable Distribution</vt:lpstr>
      <vt:lpstr>Prepare – Odor vs Edibility</vt:lpstr>
      <vt:lpstr>Prepare – Cap Color vs Edibility</vt:lpstr>
      <vt:lpstr>Prepare - Veil Color and Edibility</vt:lpstr>
      <vt:lpstr>Prepare – Habitat vs Edibility</vt:lpstr>
      <vt:lpstr>Prepare – Preliminary EDA results</vt:lpstr>
      <vt:lpstr>PowerPoint Presentation</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Elijah Walker</cp:lastModifiedBy>
  <cp:revision>8</cp:revision>
  <dcterms:created xsi:type="dcterms:W3CDTF">2022-03-01T22:05:03Z</dcterms:created>
  <dcterms:modified xsi:type="dcterms:W3CDTF">2023-08-09T22:51:19Z</dcterms:modified>
</cp:coreProperties>
</file>