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18"/>
  </p:notesMasterIdLst>
  <p:sldIdLst>
    <p:sldId id="256" r:id="rId3"/>
    <p:sldId id="258" r:id="rId4"/>
    <p:sldId id="273" r:id="rId5"/>
    <p:sldId id="267" r:id="rId6"/>
    <p:sldId id="274" r:id="rId7"/>
    <p:sldId id="266" r:id="rId8"/>
    <p:sldId id="275" r:id="rId9"/>
    <p:sldId id="268" r:id="rId10"/>
    <p:sldId id="260" r:id="rId11"/>
    <p:sldId id="276" r:id="rId12"/>
    <p:sldId id="269" r:id="rId13"/>
    <p:sldId id="277" r:id="rId14"/>
    <p:sldId id="279" r:id="rId15"/>
    <p:sldId id="270" r:id="rId16"/>
    <p:sldId id="278" r:id="rId17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Quattrocento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lycs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office?utm_source=unsplash&amp;utm_medium=referral&amp;utm_content=creditCopyText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lycs?utm_source=unsplash&amp;utm_medium=referral&amp;utm_content=creditCopyTex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office?utm_source=unsplash&amp;utm_medium=referral&amp;utm_content=creditCopyText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lycs?utm_source=unsplash&amp;utm_medium=referral&amp;utm_content=creditCopyTex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office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07c8fe8e8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2c07c8fe8e8_2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LYCS Architecture</a:t>
            </a:r>
            <a:r>
              <a:rPr lang="en"/>
              <a:t>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Unsplash</a:t>
            </a:r>
            <a:r>
              <a:rPr lang="en"/>
              <a:t> </a:t>
            </a:r>
            <a:endParaRPr/>
          </a:p>
        </p:txBody>
      </p:sp>
      <p:sp>
        <p:nvSpPr>
          <p:cNvPr id="209" name="Google Shape;209;g2c07c8fe8e8_2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562385B9-785B-380D-3743-754342FFC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07c8fe8e8_2_309:notes">
            <a:extLst>
              <a:ext uri="{FF2B5EF4-FFF2-40B4-BE49-F238E27FC236}">
                <a16:creationId xmlns:a16="http://schemas.microsoft.com/office/drawing/2014/main" id="{181E8A6E-E41D-6E1C-FB8C-2267E3CC2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2c07c8fe8e8_2_309:notes">
            <a:extLst>
              <a:ext uri="{FF2B5EF4-FFF2-40B4-BE49-F238E27FC236}">
                <a16:creationId xmlns:a16="http://schemas.microsoft.com/office/drawing/2014/main" id="{0EAC2B50-D3D9-86A3-E364-0288042C03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LYCS Architecture</a:t>
            </a:r>
            <a:r>
              <a:rPr lang="en"/>
              <a:t>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Unsplash</a:t>
            </a:r>
            <a:r>
              <a:rPr lang="en"/>
              <a:t> </a:t>
            </a:r>
            <a:endParaRPr/>
          </a:p>
        </p:txBody>
      </p:sp>
      <p:sp>
        <p:nvSpPr>
          <p:cNvPr id="266" name="Google Shape;266;g2c07c8fe8e8_2_309:notes">
            <a:extLst>
              <a:ext uri="{FF2B5EF4-FFF2-40B4-BE49-F238E27FC236}">
                <a16:creationId xmlns:a16="http://schemas.microsoft.com/office/drawing/2014/main" id="{9D0ECBD6-2036-B228-22F3-F7C5CEF9CD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1368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6E85BE86-F398-0334-4A42-0F71E33C9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07c8fe8e8_2_202:notes">
            <a:extLst>
              <a:ext uri="{FF2B5EF4-FFF2-40B4-BE49-F238E27FC236}">
                <a16:creationId xmlns:a16="http://schemas.microsoft.com/office/drawing/2014/main" id="{9914264C-757E-2E2D-0373-2884E3B2DE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c07c8fe8e8_2_202:notes">
            <a:extLst>
              <a:ext uri="{FF2B5EF4-FFF2-40B4-BE49-F238E27FC236}">
                <a16:creationId xmlns:a16="http://schemas.microsoft.com/office/drawing/2014/main" id="{56CE99B1-8ABF-9B89-B76C-AFEB404954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548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07c8fe8e8_2_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c07c8fe8e8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07c8fe8e8_2_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c07c8fe8e8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70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92E091D3-53FC-7054-529D-A147D4D9A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07c8fe8e8_2_202:notes">
            <a:extLst>
              <a:ext uri="{FF2B5EF4-FFF2-40B4-BE49-F238E27FC236}">
                <a16:creationId xmlns:a16="http://schemas.microsoft.com/office/drawing/2014/main" id="{DE0DF5E1-770C-53A7-8499-408B35606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c07c8fe8e8_2_202:notes">
            <a:extLst>
              <a:ext uri="{FF2B5EF4-FFF2-40B4-BE49-F238E27FC236}">
                <a16:creationId xmlns:a16="http://schemas.microsoft.com/office/drawing/2014/main" id="{EC6FD5BD-3DC2-46F5-974C-88AD9146A7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083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92E091D3-53FC-7054-529D-A147D4D9A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07c8fe8e8_2_202:notes">
            <a:extLst>
              <a:ext uri="{FF2B5EF4-FFF2-40B4-BE49-F238E27FC236}">
                <a16:creationId xmlns:a16="http://schemas.microsoft.com/office/drawing/2014/main" id="{DE0DF5E1-770C-53A7-8499-408B35606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c07c8fe8e8_2_202:notes">
            <a:extLst>
              <a:ext uri="{FF2B5EF4-FFF2-40B4-BE49-F238E27FC236}">
                <a16:creationId xmlns:a16="http://schemas.microsoft.com/office/drawing/2014/main" id="{EC6FD5BD-3DC2-46F5-974C-88AD9146A7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915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96514204-08E7-B614-9D0D-C9FF8C327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07c8fe8e8_2_202:notes">
            <a:extLst>
              <a:ext uri="{FF2B5EF4-FFF2-40B4-BE49-F238E27FC236}">
                <a16:creationId xmlns:a16="http://schemas.microsoft.com/office/drawing/2014/main" id="{FD067E3B-630F-CE6F-F6B3-5852916BC1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c07c8fe8e8_2_202:notes">
            <a:extLst>
              <a:ext uri="{FF2B5EF4-FFF2-40B4-BE49-F238E27FC236}">
                <a16:creationId xmlns:a16="http://schemas.microsoft.com/office/drawing/2014/main" id="{28C288F1-6249-2079-3AF5-EFDC27132F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1641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92E091D3-53FC-7054-529D-A147D4D9A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07c8fe8e8_2_202:notes">
            <a:extLst>
              <a:ext uri="{FF2B5EF4-FFF2-40B4-BE49-F238E27FC236}">
                <a16:creationId xmlns:a16="http://schemas.microsoft.com/office/drawing/2014/main" id="{DE0DF5E1-770C-53A7-8499-408B35606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c07c8fe8e8_2_202:notes">
            <a:extLst>
              <a:ext uri="{FF2B5EF4-FFF2-40B4-BE49-F238E27FC236}">
                <a16:creationId xmlns:a16="http://schemas.microsoft.com/office/drawing/2014/main" id="{EC6FD5BD-3DC2-46F5-974C-88AD9146A7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8303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6837D763-07CE-3B90-F28E-897000D9E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07c8fe8e8_2_202:notes">
            <a:extLst>
              <a:ext uri="{FF2B5EF4-FFF2-40B4-BE49-F238E27FC236}">
                <a16:creationId xmlns:a16="http://schemas.microsoft.com/office/drawing/2014/main" id="{CDA5C38D-9791-E0B0-5043-20076E67F6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c07c8fe8e8_2_202:notes">
            <a:extLst>
              <a:ext uri="{FF2B5EF4-FFF2-40B4-BE49-F238E27FC236}">
                <a16:creationId xmlns:a16="http://schemas.microsoft.com/office/drawing/2014/main" id="{427137B5-4563-C2D2-EB80-1E41EB6A23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38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07c8fe8e8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2c07c8fe8e8_2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LYCS Architecture</a:t>
            </a:r>
            <a:r>
              <a:rPr lang="en"/>
              <a:t>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Unsplash</a:t>
            </a:r>
            <a:r>
              <a:rPr lang="en"/>
              <a:t> </a:t>
            </a:r>
            <a:endParaRPr/>
          </a:p>
        </p:txBody>
      </p:sp>
      <p:sp>
        <p:nvSpPr>
          <p:cNvPr id="266" name="Google Shape;266;g2c07c8fe8e8_2_3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628650" y="1245870"/>
            <a:ext cx="7886700" cy="338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 rot="5400000">
            <a:off x="2878574" y="-1004054"/>
            <a:ext cx="3386852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3">
            <a:alphaModFix/>
          </a:blip>
          <a:srcRect t="7812" b="7811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gradFill>
            <a:gsLst>
              <a:gs pos="0">
                <a:srgbClr val="F5F7FC">
                  <a:alpha val="80000"/>
                </a:srgbClr>
              </a:gs>
              <a:gs pos="100000">
                <a:srgbClr val="FFFFFF">
                  <a:alpha val="97647"/>
                </a:srgbClr>
              </a:gs>
            </a:gsLst>
            <a:lin ang="66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28650" y="1245870"/>
            <a:ext cx="7886700" cy="338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3" descr="Bar chart&#10;&#10;Description automatically generated with medium confidence"/>
          <p:cNvPicPr preferRelativeResize="0"/>
          <p:nvPr/>
        </p:nvPicPr>
        <p:blipFill rotWithShape="1">
          <a:blip r:embed="rId14">
            <a:alphaModFix/>
          </a:blip>
          <a:srcRect t="74128"/>
          <a:stretch/>
        </p:blipFill>
        <p:spPr>
          <a:xfrm>
            <a:off x="0" y="-491490"/>
            <a:ext cx="1656728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24slides Career Information 2022 | Glints"/>
          <p:cNvPicPr preferRelativeResize="0"/>
          <p:nvPr/>
        </p:nvPicPr>
        <p:blipFill rotWithShape="1">
          <a:blip r:embed="rId15">
            <a:alphaModFix/>
          </a:blip>
          <a:srcRect t="23442" b="24942"/>
          <a:stretch/>
        </p:blipFill>
        <p:spPr>
          <a:xfrm>
            <a:off x="629841" y="4659263"/>
            <a:ext cx="909608" cy="3323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>
            <a:stCxn id="59" idx="3"/>
          </p:cNvCxnSpPr>
          <p:nvPr/>
        </p:nvCxnSpPr>
        <p:spPr>
          <a:xfrm rot="10800000" flipH="1">
            <a:off x="1539449" y="4800823"/>
            <a:ext cx="6974700" cy="24600"/>
          </a:xfrm>
          <a:prstGeom prst="straightConnector1">
            <a:avLst/>
          </a:prstGeom>
          <a:noFill/>
          <a:ln w="9525" cap="flat" cmpd="sng">
            <a:solidFill>
              <a:srgbClr val="0C436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97">
          <p15:clr>
            <a:srgbClr val="F26B43"/>
          </p15:clr>
        </p15:guide>
        <p15:guide id="2" pos="5363">
          <p15:clr>
            <a:srgbClr val="F26B43"/>
          </p15:clr>
        </p15:guide>
        <p15:guide id="3" orient="horz" pos="2929">
          <p15:clr>
            <a:srgbClr val="F26B43"/>
          </p15:clr>
        </p15:guide>
        <p15:guide id="4" orient="horz" pos="63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;p13">
            <a:extLst>
              <a:ext uri="{FF2B5EF4-FFF2-40B4-BE49-F238E27FC236}">
                <a16:creationId xmlns:a16="http://schemas.microsoft.com/office/drawing/2014/main" id="{C0FFBECE-3DBC-DD4D-0D38-CA927084D64D}"/>
              </a:ext>
            </a:extLst>
          </p:cNvPr>
          <p:cNvSpPr/>
          <p:nvPr/>
        </p:nvSpPr>
        <p:spPr>
          <a:xfrm>
            <a:off x="327377" y="1152691"/>
            <a:ext cx="8646834" cy="82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100"/>
            </a:pPr>
            <a:r>
              <a:rPr lang="en-US" sz="20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Title: </a:t>
            </a:r>
            <a:r>
              <a:rPr lang="en-US" sz="2000" i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Unlocking Game Secrets: Unveiling the Dynamics of Sports Through Data Analytics and Visualizations</a:t>
            </a:r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A22EE5FB-13F0-7E94-4A49-D7F5C4A7CA09}"/>
              </a:ext>
            </a:extLst>
          </p:cNvPr>
          <p:cNvSpPr/>
          <p:nvPr/>
        </p:nvSpPr>
        <p:spPr>
          <a:xfrm>
            <a:off x="903110" y="387377"/>
            <a:ext cx="7766756" cy="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100"/>
            </a:pPr>
            <a:r>
              <a:rPr lang="en-US" sz="20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Analytics and Visualization: </a:t>
            </a:r>
            <a:r>
              <a:rPr lang="en-US" sz="2000" i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Final In-class Presentation</a:t>
            </a:r>
          </a:p>
        </p:txBody>
      </p:sp>
      <p:sp>
        <p:nvSpPr>
          <p:cNvPr id="5" name="Google Shape;92;p13">
            <a:extLst>
              <a:ext uri="{FF2B5EF4-FFF2-40B4-BE49-F238E27FC236}">
                <a16:creationId xmlns:a16="http://schemas.microsoft.com/office/drawing/2014/main" id="{D419A6C0-7C67-4466-3C80-9344AE68DCB7}"/>
              </a:ext>
            </a:extLst>
          </p:cNvPr>
          <p:cNvSpPr/>
          <p:nvPr/>
        </p:nvSpPr>
        <p:spPr>
          <a:xfrm>
            <a:off x="327377" y="3039321"/>
            <a:ext cx="3335868" cy="132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100"/>
            </a:pPr>
            <a:r>
              <a:rPr lang="en-US" sz="1600" b="1" i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Name: </a:t>
            </a:r>
            <a:r>
              <a:rPr lang="en-US" sz="1600" i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Daphine Nalule</a:t>
            </a:r>
          </a:p>
          <a:p>
            <a:pPr algn="ctr">
              <a:buSzPts val="1100"/>
            </a:pPr>
            <a:r>
              <a:rPr lang="en-US" sz="1600" b="1" i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Number: </a:t>
            </a:r>
            <a:r>
              <a:rPr lang="en-US" sz="1600" i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2300723225</a:t>
            </a:r>
          </a:p>
          <a:p>
            <a:pPr algn="ctr">
              <a:buSzPts val="1100"/>
            </a:pPr>
            <a:r>
              <a:rPr lang="en-US" sz="1600" b="1" i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Registration Number: </a:t>
            </a:r>
            <a:r>
              <a:rPr lang="en-US" sz="1600" i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2023/HD05/23225U</a:t>
            </a:r>
          </a:p>
        </p:txBody>
      </p:sp>
      <p:sp>
        <p:nvSpPr>
          <p:cNvPr id="6" name="Google Shape;92;p13">
            <a:extLst>
              <a:ext uri="{FF2B5EF4-FFF2-40B4-BE49-F238E27FC236}">
                <a16:creationId xmlns:a16="http://schemas.microsoft.com/office/drawing/2014/main" id="{7F2AB9D4-77D4-54D3-65EA-841DC49708CF}"/>
              </a:ext>
            </a:extLst>
          </p:cNvPr>
          <p:cNvSpPr/>
          <p:nvPr/>
        </p:nvSpPr>
        <p:spPr>
          <a:xfrm>
            <a:off x="5243688" y="2984764"/>
            <a:ext cx="3335868" cy="138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100"/>
            </a:pPr>
            <a:r>
              <a:rPr lang="en-US" sz="1600" b="1" i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Name: </a:t>
            </a:r>
            <a:r>
              <a:rPr lang="en-US" sz="1600" i="1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Elaijah</a:t>
            </a:r>
            <a:r>
              <a:rPr lang="en-US" sz="1600" i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Edekebon</a:t>
            </a:r>
            <a:endParaRPr lang="en-US" sz="1600" i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>
              <a:buSzPts val="1100"/>
            </a:pPr>
            <a:r>
              <a:rPr lang="en-US" sz="1600" b="1" i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Number:</a:t>
            </a:r>
            <a:r>
              <a:rPr lang="en-US" sz="1600" i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G" sz="16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2300704665</a:t>
            </a:r>
            <a:endParaRPr lang="en-US" sz="1600" i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>
              <a:buSzPts val="1100"/>
            </a:pPr>
            <a:r>
              <a:rPr lang="en-US" sz="1600" b="1" i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Registration Number: </a:t>
            </a:r>
            <a:r>
              <a:rPr lang="pl-PL" sz="1600" b="0" i="0" u="none" strike="noStrike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2023/HD05/04665U</a:t>
            </a:r>
            <a:endParaRPr lang="pl-PL" sz="1600" dirty="0"/>
          </a:p>
        </p:txBody>
      </p:sp>
      <p:sp>
        <p:nvSpPr>
          <p:cNvPr id="7" name="Google Shape;92;p13">
            <a:extLst>
              <a:ext uri="{FF2B5EF4-FFF2-40B4-BE49-F238E27FC236}">
                <a16:creationId xmlns:a16="http://schemas.microsoft.com/office/drawing/2014/main" id="{DCD14391-7037-B440-1602-1295153D0B84}"/>
              </a:ext>
            </a:extLst>
          </p:cNvPr>
          <p:cNvSpPr/>
          <p:nvPr/>
        </p:nvSpPr>
        <p:spPr>
          <a:xfrm>
            <a:off x="2099733" y="2598773"/>
            <a:ext cx="4707467" cy="46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100"/>
            </a:pPr>
            <a:r>
              <a:rPr lang="en-US" sz="18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Presented By:</a:t>
            </a:r>
            <a:endParaRPr lang="en-US" sz="1800" i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719" y="303292"/>
            <a:ext cx="6858000" cy="783828"/>
          </a:xfrm>
        </p:spPr>
        <p:txBody>
          <a:bodyPr/>
          <a:lstStyle/>
          <a:p>
            <a:r>
              <a:rPr lang="en-US" dirty="0"/>
              <a:t>Results Highlights cont..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12" r="173" b="13871"/>
          <a:stretch/>
        </p:blipFill>
        <p:spPr>
          <a:xfrm>
            <a:off x="219609" y="2193538"/>
            <a:ext cx="4067911" cy="2461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719" y="2193538"/>
            <a:ext cx="4254779" cy="281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1940" y="1755680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 vs pace for players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409" y="1755680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performance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0CB8892C-1CD2-F078-3B3E-7F25C6F79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>
            <a:extLst>
              <a:ext uri="{FF2B5EF4-FFF2-40B4-BE49-F238E27FC236}">
                <a16:creationId xmlns:a16="http://schemas.microsoft.com/office/drawing/2014/main" id="{76EA014A-40D4-7174-4C74-A985B0451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501" y="94822"/>
            <a:ext cx="7886700" cy="7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B33"/>
              </a:buClr>
              <a:buSzPts val="3300"/>
              <a:buFont typeface="Arial"/>
              <a:buNone/>
            </a:pPr>
            <a:r>
              <a:rPr lang="en-US" dirty="0"/>
              <a:t>Results </a:t>
            </a:r>
            <a:r>
              <a:rPr lang="en-US" dirty="0" smtClean="0"/>
              <a:t>Highlights cont..</a:t>
            </a:r>
            <a:endParaRPr lang="pl-PL" dirty="0"/>
          </a:p>
        </p:txBody>
      </p:sp>
      <p:cxnSp>
        <p:nvCxnSpPr>
          <p:cNvPr id="288" name="Google Shape;288;p42">
            <a:extLst>
              <a:ext uri="{FF2B5EF4-FFF2-40B4-BE49-F238E27FC236}">
                <a16:creationId xmlns:a16="http://schemas.microsoft.com/office/drawing/2014/main" id="{57A0A798-B4AA-2EC6-C23B-77124D7D4B29}"/>
              </a:ext>
            </a:extLst>
          </p:cNvPr>
          <p:cNvCxnSpPr/>
          <p:nvPr/>
        </p:nvCxnSpPr>
        <p:spPr>
          <a:xfrm>
            <a:off x="5607935" y="2167391"/>
            <a:ext cx="3536066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9" name="Google Shape;289;p42">
            <a:extLst>
              <a:ext uri="{FF2B5EF4-FFF2-40B4-BE49-F238E27FC236}">
                <a16:creationId xmlns:a16="http://schemas.microsoft.com/office/drawing/2014/main" id="{19DE03B4-B919-9CA5-E504-7C4DC3D80170}"/>
              </a:ext>
            </a:extLst>
          </p:cNvPr>
          <p:cNvCxnSpPr/>
          <p:nvPr/>
        </p:nvCxnSpPr>
        <p:spPr>
          <a:xfrm>
            <a:off x="5607935" y="3489268"/>
            <a:ext cx="3536066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0" name="Google Shape;290;p42" descr="Bar chart outline">
            <a:extLst>
              <a:ext uri="{FF2B5EF4-FFF2-40B4-BE49-F238E27FC236}">
                <a16:creationId xmlns:a16="http://schemas.microsoft.com/office/drawing/2014/main" id="{F2BE8BFB-4D56-53A7-EC99-7CF4DCAB21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6192" y="1665218"/>
            <a:ext cx="383500" cy="38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 descr="Circles with arrows outline">
            <a:extLst>
              <a:ext uri="{FF2B5EF4-FFF2-40B4-BE49-F238E27FC236}">
                <a16:creationId xmlns:a16="http://schemas.microsoft.com/office/drawing/2014/main" id="{00A4CBCF-9CCD-0EA4-5764-5B1E1CA1BFE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9321" y="2420113"/>
            <a:ext cx="427259" cy="42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 descr="Continuous Improvement outline">
            <a:extLst>
              <a:ext uri="{FF2B5EF4-FFF2-40B4-BE49-F238E27FC236}">
                <a16:creationId xmlns:a16="http://schemas.microsoft.com/office/drawing/2014/main" id="{5BEE0C12-E5F9-BBC8-41A7-891C85A41F3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4087" y="3079625"/>
            <a:ext cx="484764" cy="48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79" y="1665218"/>
            <a:ext cx="4572001" cy="28194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0394" y="1087426"/>
            <a:ext cx="392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Overall Rating versus their market value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504" y="1848841"/>
            <a:ext cx="4267201" cy="2491738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5044440" y="1118410"/>
            <a:ext cx="3307080" cy="41583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Projected Potential versus Financial Compensation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" y="293132"/>
            <a:ext cx="6858000" cy="682228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Highlights cont..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1" y="2125982"/>
            <a:ext cx="4076700" cy="2118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2125982"/>
            <a:ext cx="3779520" cy="2514598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3860" y="1334751"/>
            <a:ext cx="3223260" cy="509289"/>
          </a:xfrm>
        </p:spPr>
        <p:txBody>
          <a:bodyPr>
            <a:noAutofit/>
          </a:bodyPr>
          <a:lstStyle/>
          <a:p>
            <a:r>
              <a:rPr lang="en-US" sz="1400" dirty="0"/>
              <a:t>word cloud of top 20 players and nationality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762500" y="1334751"/>
            <a:ext cx="3223260" cy="50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400" smtClean="0"/>
              <a:t>Country and the count of players players belonging to them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03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440" y="437912"/>
            <a:ext cx="6858000" cy="750808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4" name="Google Shape;235;p40">
            <a:extLst>
              <a:ext uri="{FF2B5EF4-FFF2-40B4-BE49-F238E27FC236}">
                <a16:creationId xmlns:a16="http://schemas.microsoft.com/office/drawing/2014/main" id="{ED535302-F9A2-A76A-1201-FE35E0947960}"/>
              </a:ext>
            </a:extLst>
          </p:cNvPr>
          <p:cNvSpPr/>
          <p:nvPr/>
        </p:nvSpPr>
        <p:spPr>
          <a:xfrm>
            <a:off x="643467" y="1527387"/>
            <a:ext cx="7924800" cy="269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G" sz="1800" dirty="0">
              <a:solidFill>
                <a:srgbClr val="083D65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Google Shape;235;p40">
            <a:extLst>
              <a:ext uri="{FF2B5EF4-FFF2-40B4-BE49-F238E27FC236}">
                <a16:creationId xmlns:a16="http://schemas.microsoft.com/office/drawing/2014/main" id="{ED535302-F9A2-A76A-1201-FE35E0947960}"/>
              </a:ext>
            </a:extLst>
          </p:cNvPr>
          <p:cNvSpPr/>
          <p:nvPr/>
        </p:nvSpPr>
        <p:spPr>
          <a:xfrm>
            <a:off x="643467" y="1527387"/>
            <a:ext cx="7924800" cy="314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 smtClean="0"/>
              <a:t>The potential </a:t>
            </a:r>
            <a:r>
              <a:rPr lang="en-US" sz="1800" dirty="0"/>
              <a:t>drawback of the study is the potential presence of </a:t>
            </a:r>
            <a:r>
              <a:rPr lang="en-US" sz="1800" dirty="0" smtClean="0"/>
              <a:t>innate </a:t>
            </a:r>
            <a:r>
              <a:rPr lang="en-US" sz="1800" dirty="0"/>
              <a:t>bias in the dataset, which may influence the applicability of the results</a:t>
            </a:r>
            <a:endParaRPr lang="en-UG" sz="1800" dirty="0">
              <a:solidFill>
                <a:srgbClr val="083D65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B3AE720E-4354-049F-1260-F7027A33A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>
            <a:extLst>
              <a:ext uri="{FF2B5EF4-FFF2-40B4-BE49-F238E27FC236}">
                <a16:creationId xmlns:a16="http://schemas.microsoft.com/office/drawing/2014/main" id="{6088A261-F545-FB5C-F550-1966E44ED434}"/>
              </a:ext>
            </a:extLst>
          </p:cNvPr>
          <p:cNvSpPr/>
          <p:nvPr/>
        </p:nvSpPr>
        <p:spPr>
          <a:xfrm>
            <a:off x="643467" y="948267"/>
            <a:ext cx="7924800" cy="372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rgbClr val="083D65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rebuchet MS" panose="020B0603020202020204" pitchFamily="34" charset="0"/>
              </a:rPr>
              <a:t>This project not only showcases the potential of sports analytics in enhancing our understanding of soccer but also serves as a blueprint for future research and applications in sports analytics.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G" sz="1800" dirty="0">
              <a:solidFill>
                <a:srgbClr val="083D65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0A2D1EF8-5D00-85B4-D407-8398CDDCE859}"/>
              </a:ext>
            </a:extLst>
          </p:cNvPr>
          <p:cNvSpPr/>
          <p:nvPr/>
        </p:nvSpPr>
        <p:spPr>
          <a:xfrm>
            <a:off x="643467" y="316090"/>
            <a:ext cx="7778044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 smtClean="0">
                <a:solidFill>
                  <a:srgbClr val="32325D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lang="en-US" sz="2400" b="1" dirty="0">
              <a:solidFill>
                <a:srgbClr val="3232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Google Shape;235;p40">
            <a:extLst>
              <a:ext uri="{FF2B5EF4-FFF2-40B4-BE49-F238E27FC236}">
                <a16:creationId xmlns:a16="http://schemas.microsoft.com/office/drawing/2014/main" id="{DB0D1A4E-FCEA-9B52-FD36-863A9A382FCC}"/>
              </a:ext>
            </a:extLst>
          </p:cNvPr>
          <p:cNvSpPr/>
          <p:nvPr/>
        </p:nvSpPr>
        <p:spPr>
          <a:xfrm>
            <a:off x="5012269" y="1697757"/>
            <a:ext cx="3224953" cy="172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dirty="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262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7950" y="1864519"/>
            <a:ext cx="3783330" cy="954882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2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/>
          <p:nvPr/>
        </p:nvSpPr>
        <p:spPr>
          <a:xfrm>
            <a:off x="914400" y="1128889"/>
            <a:ext cx="6541911" cy="356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sym typeface="Quattrocento Sans"/>
              </a:rPr>
              <a:t>Introduction/Motivation of the project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sym typeface="Quattrocento Sans"/>
              </a:rPr>
              <a:t>Related work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sym typeface="Quattrocento Sans"/>
              </a:rPr>
              <a:t>Problem Statement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sym typeface="Quattrocento Sans"/>
              </a:rPr>
              <a:t>Research Questions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sym typeface="Quattrocento Sans"/>
              </a:rPr>
              <a:t>Research Contributions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sym typeface="Quattrocento Sans"/>
              </a:rPr>
              <a:t>Methodology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Trebuchet MS" panose="020B0603020202020204" pitchFamily="34" charset="0"/>
                <a:sym typeface="Quattrocento Sans"/>
              </a:rPr>
              <a:t>Visualizations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sym typeface="Quattrocento Sans"/>
              </a:rPr>
              <a:t>Limitations </a:t>
            </a: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sym typeface="Quattrocento Sans"/>
              </a:rPr>
              <a:t>Conclusions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sym typeface="Quattrocento Sans"/>
            </a:endParaRPr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57A2A29D-B528-380A-DE9B-1D833CB424F4}"/>
              </a:ext>
            </a:extLst>
          </p:cNvPr>
          <p:cNvSpPr/>
          <p:nvPr/>
        </p:nvSpPr>
        <p:spPr>
          <a:xfrm>
            <a:off x="914400" y="349956"/>
            <a:ext cx="7473244" cy="51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rgbClr val="32325D"/>
                </a:solidFill>
                <a:latin typeface="Trebuchet MS"/>
                <a:sym typeface="Trebuchet MS"/>
              </a:rPr>
              <a:t>Presentation</a:t>
            </a:r>
            <a:r>
              <a:rPr lang="en-US" sz="24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rgbClr val="32325D"/>
                </a:solidFill>
                <a:latin typeface="Trebuchet MS"/>
                <a:sym typeface="Trebuchet MS"/>
              </a:rPr>
              <a:t>Outline</a:t>
            </a:r>
          </a:p>
        </p:txBody>
      </p:sp>
      <p:sp>
        <p:nvSpPr>
          <p:cNvPr id="3" name="Google Shape;235;p40">
            <a:extLst>
              <a:ext uri="{FF2B5EF4-FFF2-40B4-BE49-F238E27FC236}">
                <a16:creationId xmlns:a16="http://schemas.microsoft.com/office/drawing/2014/main" id="{31F6EA7B-33C4-0D3B-4EA1-27E36E90D87F}"/>
              </a:ext>
            </a:extLst>
          </p:cNvPr>
          <p:cNvSpPr/>
          <p:nvPr/>
        </p:nvSpPr>
        <p:spPr>
          <a:xfrm>
            <a:off x="5012269" y="1697757"/>
            <a:ext cx="3224953" cy="172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dirty="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/>
          <p:nvPr/>
        </p:nvSpPr>
        <p:spPr>
          <a:xfrm>
            <a:off x="282222" y="993423"/>
            <a:ext cx="5610578" cy="357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The world of professional sports is constantly changing, especially football.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The first-ever international match was played between England and Scotland in 1872.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The match ended in a 0 – 0 draw.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152 years later, football has grown from its roots in Europe to reach all around the world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57A2A29D-B528-380A-DE9B-1D833CB424F4}"/>
              </a:ext>
            </a:extLst>
          </p:cNvPr>
          <p:cNvSpPr/>
          <p:nvPr/>
        </p:nvSpPr>
        <p:spPr>
          <a:xfrm>
            <a:off x="282222" y="397837"/>
            <a:ext cx="7473244" cy="51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rgbClr val="32325D"/>
                </a:solidFill>
                <a:latin typeface="Trebuchet MS"/>
                <a:sym typeface="Trebuchet MS"/>
              </a:rPr>
              <a:t>Introduction</a:t>
            </a:r>
          </a:p>
        </p:txBody>
      </p:sp>
      <p:sp>
        <p:nvSpPr>
          <p:cNvPr id="3" name="Google Shape;235;p40">
            <a:extLst>
              <a:ext uri="{FF2B5EF4-FFF2-40B4-BE49-F238E27FC236}">
                <a16:creationId xmlns:a16="http://schemas.microsoft.com/office/drawing/2014/main" id="{31F6EA7B-33C4-0D3B-4EA1-27E36E90D87F}"/>
              </a:ext>
            </a:extLst>
          </p:cNvPr>
          <p:cNvSpPr/>
          <p:nvPr/>
        </p:nvSpPr>
        <p:spPr>
          <a:xfrm>
            <a:off x="5012269" y="1697757"/>
            <a:ext cx="3224953" cy="172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dirty="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" name="Picture 6" descr="A group of men playing football&#10;&#10;Description automatically generated">
            <a:extLst>
              <a:ext uri="{FF2B5EF4-FFF2-40B4-BE49-F238E27FC236}">
                <a16:creationId xmlns:a16="http://schemas.microsoft.com/office/drawing/2014/main" id="{2BA9EDDB-CEB1-401F-BB87-D63A2637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718" y="1489778"/>
            <a:ext cx="2472622" cy="247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1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A887C592-4ECD-E7B2-FB3B-40015FB19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>
            <a:extLst>
              <a:ext uri="{FF2B5EF4-FFF2-40B4-BE49-F238E27FC236}">
                <a16:creationId xmlns:a16="http://schemas.microsoft.com/office/drawing/2014/main" id="{CA1B95B2-3238-91B5-57DC-5AAE1F7DADC0}"/>
              </a:ext>
            </a:extLst>
          </p:cNvPr>
          <p:cNvSpPr/>
          <p:nvPr/>
        </p:nvSpPr>
        <p:spPr>
          <a:xfrm>
            <a:off x="722489" y="747281"/>
            <a:ext cx="7955001" cy="107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rgbClr val="083D65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rebuchet MS" panose="020B0603020202020204" pitchFamily="34" charset="0"/>
              </a:rPr>
              <a:t>While some media outlets and professional teams have harnessed the power of data, the broader adoption remains limited by knowledge gaps and accessibility challenges.</a:t>
            </a:r>
            <a:endParaRPr lang="en-UG" sz="1800" dirty="0">
              <a:solidFill>
                <a:srgbClr val="083D65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98D4D236-13C2-37DE-46DC-5F8C94B5FB33}"/>
              </a:ext>
            </a:extLst>
          </p:cNvPr>
          <p:cNvSpPr/>
          <p:nvPr/>
        </p:nvSpPr>
        <p:spPr>
          <a:xfrm>
            <a:off x="643467" y="316090"/>
            <a:ext cx="7778044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rgbClr val="32325D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</a:p>
        </p:txBody>
      </p:sp>
      <p:sp>
        <p:nvSpPr>
          <p:cNvPr id="3" name="Google Shape;235;p40">
            <a:extLst>
              <a:ext uri="{FF2B5EF4-FFF2-40B4-BE49-F238E27FC236}">
                <a16:creationId xmlns:a16="http://schemas.microsoft.com/office/drawing/2014/main" id="{95233739-C33F-8237-66B0-5669A8D3C3C9}"/>
              </a:ext>
            </a:extLst>
          </p:cNvPr>
          <p:cNvSpPr/>
          <p:nvPr/>
        </p:nvSpPr>
        <p:spPr>
          <a:xfrm>
            <a:off x="5012269" y="1697757"/>
            <a:ext cx="3224953" cy="172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dirty="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CB3B277-46A8-E205-0EFC-D2D0BE96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68" y="1814002"/>
            <a:ext cx="5748876" cy="322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1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A887C592-4ECD-E7B2-FB3B-40015FB19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>
            <a:extLst>
              <a:ext uri="{FF2B5EF4-FFF2-40B4-BE49-F238E27FC236}">
                <a16:creationId xmlns:a16="http://schemas.microsoft.com/office/drawing/2014/main" id="{CA1B95B2-3238-91B5-57DC-5AAE1F7DADC0}"/>
              </a:ext>
            </a:extLst>
          </p:cNvPr>
          <p:cNvSpPr/>
          <p:nvPr/>
        </p:nvSpPr>
        <p:spPr>
          <a:xfrm>
            <a:off x="220132" y="1071354"/>
            <a:ext cx="4487335" cy="351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What metrics can best forecast the future potential of young athletes?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 How can a team’s playing strategy be optimized based on the analysis of player performance data?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How does a player’s performance change throughout a season or their career?</a:t>
            </a:r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98D4D236-13C2-37DE-46DC-5F8C94B5FB33}"/>
              </a:ext>
            </a:extLst>
          </p:cNvPr>
          <p:cNvSpPr/>
          <p:nvPr/>
        </p:nvSpPr>
        <p:spPr>
          <a:xfrm>
            <a:off x="643467" y="316090"/>
            <a:ext cx="7778044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rgbClr val="32325D"/>
                </a:solidFill>
                <a:latin typeface="Trebuchet MS"/>
                <a:ea typeface="Trebuchet MS"/>
                <a:cs typeface="Trebuchet MS"/>
                <a:sym typeface="Trebuchet MS"/>
              </a:rPr>
              <a:t>Research Questions</a:t>
            </a:r>
          </a:p>
        </p:txBody>
      </p:sp>
      <p:sp>
        <p:nvSpPr>
          <p:cNvPr id="3" name="Google Shape;235;p40">
            <a:extLst>
              <a:ext uri="{FF2B5EF4-FFF2-40B4-BE49-F238E27FC236}">
                <a16:creationId xmlns:a16="http://schemas.microsoft.com/office/drawing/2014/main" id="{95233739-C33F-8237-66B0-5669A8D3C3C9}"/>
              </a:ext>
            </a:extLst>
          </p:cNvPr>
          <p:cNvSpPr/>
          <p:nvPr/>
        </p:nvSpPr>
        <p:spPr>
          <a:xfrm>
            <a:off x="5012269" y="1697757"/>
            <a:ext cx="3224953" cy="172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dirty="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1FFC9-C879-2138-7FF6-4FEDD55A2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1353"/>
            <a:ext cx="423921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5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1D887031-4DBA-0006-05A0-4F574D29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>
            <a:extLst>
              <a:ext uri="{FF2B5EF4-FFF2-40B4-BE49-F238E27FC236}">
                <a16:creationId xmlns:a16="http://schemas.microsoft.com/office/drawing/2014/main" id="{EAF7A9C9-8DA8-3CF2-82CF-E5A5BC327E0F}"/>
              </a:ext>
            </a:extLst>
          </p:cNvPr>
          <p:cNvSpPr/>
          <p:nvPr/>
        </p:nvSpPr>
        <p:spPr>
          <a:xfrm>
            <a:off x="282222" y="993423"/>
            <a:ext cx="5610578" cy="357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rgbClr val="083D65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Significance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rebuchet MS" panose="020B0603020202020204" pitchFamily="34" charset="0"/>
              </a:rPr>
              <a:t>Enhance understanding of the critical factors that contribute to player and team performance in football.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rebuchet MS" panose="020B0603020202020204" pitchFamily="34" charset="0"/>
              </a:rPr>
              <a:t>Provide valuable insights for scouts, coaches, and team managers in player assessment and recruitment.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rebuchet MS" panose="020B0603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83D65"/>
                </a:solidFill>
                <a:latin typeface="Trebuchet MS" panose="020B0603020202020204" pitchFamily="34" charset="0"/>
              </a:rPr>
              <a:t>Application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rebuchet MS" panose="020B0603020202020204" pitchFamily="34" charset="0"/>
              </a:rPr>
              <a:t>Decision Support for Coaches and Teams.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rebuchet MS" panose="020B0603020202020204" pitchFamily="34" charset="0"/>
              </a:rPr>
              <a:t>Fan Engagement and Interaction.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rebuchet MS" panose="020B0603020202020204" pitchFamily="34" charset="0"/>
              </a:rPr>
              <a:t>Game Analysis and Commentary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G" sz="1800" dirty="0">
              <a:solidFill>
                <a:srgbClr val="083D65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60289A9C-2FB0-779A-EA60-C735BAA2EE5F}"/>
              </a:ext>
            </a:extLst>
          </p:cNvPr>
          <p:cNvSpPr/>
          <p:nvPr/>
        </p:nvSpPr>
        <p:spPr>
          <a:xfrm>
            <a:off x="0" y="384476"/>
            <a:ext cx="8545689" cy="60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rgbClr val="32325D"/>
                </a:solidFill>
                <a:latin typeface="Trebuchet MS"/>
                <a:ea typeface="Trebuchet MS"/>
                <a:cs typeface="Trebuchet MS"/>
                <a:sym typeface="Trebuchet MS"/>
              </a:rPr>
              <a:t>Research Contributions</a:t>
            </a:r>
          </a:p>
        </p:txBody>
      </p:sp>
      <p:sp>
        <p:nvSpPr>
          <p:cNvPr id="3" name="Google Shape;235;p40">
            <a:extLst>
              <a:ext uri="{FF2B5EF4-FFF2-40B4-BE49-F238E27FC236}">
                <a16:creationId xmlns:a16="http://schemas.microsoft.com/office/drawing/2014/main" id="{59B80E0E-29F1-6405-670E-F3E5BED6EA00}"/>
              </a:ext>
            </a:extLst>
          </p:cNvPr>
          <p:cNvSpPr/>
          <p:nvPr/>
        </p:nvSpPr>
        <p:spPr>
          <a:xfrm>
            <a:off x="5012269" y="1697757"/>
            <a:ext cx="3224953" cy="172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dirty="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" name="Picture 7" descr="A hand drawing a game on a chalkboard&#10;&#10;Description automatically generated">
            <a:extLst>
              <a:ext uri="{FF2B5EF4-FFF2-40B4-BE49-F238E27FC236}">
                <a16:creationId xmlns:a16="http://schemas.microsoft.com/office/drawing/2014/main" id="{5652B546-95A6-89AF-56F9-D3D038B88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485723"/>
            <a:ext cx="3077143" cy="20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7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A887C592-4ECD-E7B2-FB3B-40015FB19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>
            <a:extLst>
              <a:ext uri="{FF2B5EF4-FFF2-40B4-BE49-F238E27FC236}">
                <a16:creationId xmlns:a16="http://schemas.microsoft.com/office/drawing/2014/main" id="{CA1B95B2-3238-91B5-57DC-5AAE1F7DADC0}"/>
              </a:ext>
            </a:extLst>
          </p:cNvPr>
          <p:cNvSpPr/>
          <p:nvPr/>
        </p:nvSpPr>
        <p:spPr>
          <a:xfrm>
            <a:off x="282222" y="993423"/>
            <a:ext cx="5610578" cy="357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rgbClr val="083D65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rebuchet MS" panose="020B0603020202020204" pitchFamily="34" charset="0"/>
              </a:rPr>
              <a:t>This project is inspired by the growing field of sports analytics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rebuchet MS" panose="020B0603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We drew inspiration from studies such as: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rebuchet MS" panose="020B0603020202020204" pitchFamily="34" charset="0"/>
              </a:rPr>
              <a:t>Moneyball: The Art of Winning an Unfair Game by Michael Lewis (2003)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rebuchet MS" panose="020B0603020202020204" pitchFamily="34" charset="0"/>
              </a:rPr>
              <a:t>The Hidden Game of Football: A football handbook by Carroll, B., Palmer, P., &amp; Thorn, J. (2023)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rebuchet MS" panose="020B0603020202020204" pitchFamily="34" charset="0"/>
              </a:rPr>
              <a:t>A systematic literature review on sports analytics by Chen et al. (2018)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G" sz="1800" dirty="0">
              <a:solidFill>
                <a:srgbClr val="083D65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98D4D236-13C2-37DE-46DC-5F8C94B5FB33}"/>
              </a:ext>
            </a:extLst>
          </p:cNvPr>
          <p:cNvSpPr/>
          <p:nvPr/>
        </p:nvSpPr>
        <p:spPr>
          <a:xfrm>
            <a:off x="643467" y="316090"/>
            <a:ext cx="7778044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rgbClr val="32325D"/>
                </a:solidFill>
                <a:latin typeface="Trebuchet MS"/>
                <a:ea typeface="Trebuchet MS"/>
                <a:cs typeface="Trebuchet MS"/>
                <a:sym typeface="Trebuchet MS"/>
              </a:rPr>
              <a:t>Related work</a:t>
            </a:r>
          </a:p>
        </p:txBody>
      </p:sp>
      <p:sp>
        <p:nvSpPr>
          <p:cNvPr id="3" name="Google Shape;235;p40">
            <a:extLst>
              <a:ext uri="{FF2B5EF4-FFF2-40B4-BE49-F238E27FC236}">
                <a16:creationId xmlns:a16="http://schemas.microsoft.com/office/drawing/2014/main" id="{95233739-C33F-8237-66B0-5669A8D3C3C9}"/>
              </a:ext>
            </a:extLst>
          </p:cNvPr>
          <p:cNvSpPr/>
          <p:nvPr/>
        </p:nvSpPr>
        <p:spPr>
          <a:xfrm>
            <a:off x="5012269" y="1697757"/>
            <a:ext cx="3224953" cy="172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dirty="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" name="Picture 9" descr="A close up of a football&#10;&#10;Description automatically generated">
            <a:extLst>
              <a:ext uri="{FF2B5EF4-FFF2-40B4-BE49-F238E27FC236}">
                <a16:creationId xmlns:a16="http://schemas.microsoft.com/office/drawing/2014/main" id="{3DDB3113-7C43-88B9-AC2A-8A6FC4B40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473" y="1251653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9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65802AC2-2404-C46E-D3C6-3DC77F28E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>
            <a:extLst>
              <a:ext uri="{FF2B5EF4-FFF2-40B4-BE49-F238E27FC236}">
                <a16:creationId xmlns:a16="http://schemas.microsoft.com/office/drawing/2014/main" id="{ED535302-F9A2-A76A-1201-FE35E0947960}"/>
              </a:ext>
            </a:extLst>
          </p:cNvPr>
          <p:cNvSpPr/>
          <p:nvPr/>
        </p:nvSpPr>
        <p:spPr>
          <a:xfrm>
            <a:off x="643467" y="948267"/>
            <a:ext cx="7924800" cy="372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rgbClr val="083D65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 Acquisition:</a:t>
            </a:r>
          </a:p>
          <a:p>
            <a:pPr marL="285750" lvl="3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Kaggle’s FIFA 20 </a:t>
            </a:r>
            <a:r>
              <a:rPr lang="en-US" sz="16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Dataset</a:t>
            </a:r>
          </a:p>
          <a:p>
            <a:pPr lvl="0"/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Statistical Analysis: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Multivariate </a:t>
            </a:r>
            <a:r>
              <a:rPr lang="en-US" sz="16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Analysis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Clustering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Geographical</a:t>
            </a: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 Analysis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Visualization: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Interactive Scatter Plots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Heatmaps</a:t>
            </a: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0"/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Reg plots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Radar charts</a:t>
            </a:r>
          </a:p>
          <a:p>
            <a:pPr lvl="0"/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Plotly</a:t>
            </a:r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 charts</a:t>
            </a:r>
          </a:p>
          <a:p>
            <a:pPr marL="285750" lvl="3" indent="-285750">
              <a:buFont typeface="Wingdings" panose="05000000000000000000" pitchFamily="2" charset="2"/>
              <a:buChar char="v"/>
            </a:pPr>
            <a:endParaRPr lang="en-US" sz="1600" dirty="0">
              <a:latin typeface="Trebuchet MS" panose="020B0603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rebuchet MS" panose="020B0603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rebuchet MS" panose="020B0603020202020204" pitchFamily="34" charset="0"/>
              </a:rPr>
              <a:t>	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G" sz="1800" dirty="0">
              <a:solidFill>
                <a:srgbClr val="083D65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65105818-39CE-B8E2-B777-7A987BB6141C}"/>
              </a:ext>
            </a:extLst>
          </p:cNvPr>
          <p:cNvSpPr/>
          <p:nvPr/>
        </p:nvSpPr>
        <p:spPr>
          <a:xfrm>
            <a:off x="643467" y="316090"/>
            <a:ext cx="7778044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rgbClr val="32325D"/>
                </a:solidFill>
                <a:latin typeface="Trebuchet MS"/>
                <a:ea typeface="Trebuchet MS"/>
                <a:cs typeface="Trebuchet MS"/>
                <a:sym typeface="Trebuchet MS"/>
              </a:rPr>
              <a:t>Methodology</a:t>
            </a:r>
          </a:p>
        </p:txBody>
      </p:sp>
      <p:sp>
        <p:nvSpPr>
          <p:cNvPr id="3" name="Google Shape;235;p40">
            <a:extLst>
              <a:ext uri="{FF2B5EF4-FFF2-40B4-BE49-F238E27FC236}">
                <a16:creationId xmlns:a16="http://schemas.microsoft.com/office/drawing/2014/main" id="{7ED55151-6529-6DC1-6403-C367DEA79D77}"/>
              </a:ext>
            </a:extLst>
          </p:cNvPr>
          <p:cNvSpPr/>
          <p:nvPr/>
        </p:nvSpPr>
        <p:spPr>
          <a:xfrm>
            <a:off x="5012269" y="1697757"/>
            <a:ext cx="3224953" cy="172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dirty="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" name="Picture 5" descr="A group of men posing for a picture&#10;&#10;Description automatically generated">
            <a:extLst>
              <a:ext uri="{FF2B5EF4-FFF2-40B4-BE49-F238E27FC236}">
                <a16:creationId xmlns:a16="http://schemas.microsoft.com/office/drawing/2014/main" id="{A1605B8B-0AB0-83E2-140B-CD4200E7E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90" y="94826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2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>
            <a:spLocks noGrp="1"/>
          </p:cNvSpPr>
          <p:nvPr>
            <p:ph type="title"/>
          </p:nvPr>
        </p:nvSpPr>
        <p:spPr>
          <a:xfrm>
            <a:off x="605501" y="94822"/>
            <a:ext cx="7886700" cy="7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B33"/>
              </a:buClr>
              <a:buSzPts val="3300"/>
              <a:buFont typeface="Arial"/>
              <a:buNone/>
            </a:pPr>
            <a:r>
              <a:rPr lang="en-US" dirty="0"/>
              <a:t>Results Highlights</a:t>
            </a:r>
            <a:endParaRPr lang="pl-PL" dirty="0"/>
          </a:p>
        </p:txBody>
      </p:sp>
      <p:cxnSp>
        <p:nvCxnSpPr>
          <p:cNvPr id="288" name="Google Shape;288;p42"/>
          <p:cNvCxnSpPr/>
          <p:nvPr/>
        </p:nvCxnSpPr>
        <p:spPr>
          <a:xfrm>
            <a:off x="5607935" y="2167391"/>
            <a:ext cx="3536066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9" name="Google Shape;289;p42"/>
          <p:cNvCxnSpPr/>
          <p:nvPr/>
        </p:nvCxnSpPr>
        <p:spPr>
          <a:xfrm>
            <a:off x="5607935" y="3489268"/>
            <a:ext cx="3536066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0" name="Google Shape;290;p42" descr="Bar chart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6192" y="1665218"/>
            <a:ext cx="383500" cy="38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 descr="Circles with arrows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9321" y="2420113"/>
            <a:ext cx="427259" cy="42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 descr="Continuous Improvement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4087" y="3079625"/>
            <a:ext cx="484764" cy="48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1" y="1524000"/>
            <a:ext cx="3308862" cy="25001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340" y="1344578"/>
            <a:ext cx="4407790" cy="30055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05140" y="938360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 of 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2180" y="976738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Mass distribution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477</Words>
  <Application>Microsoft Office PowerPoint</Application>
  <PresentationFormat>On-screen Show (16:9)</PresentationFormat>
  <Paragraphs>98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Trebuchet MS</vt:lpstr>
      <vt:lpstr>Wingdings</vt:lpstr>
      <vt:lpstr>Calibri</vt:lpstr>
      <vt:lpstr>Arial</vt:lpstr>
      <vt:lpstr>Quattrocento Sans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Highlights</vt:lpstr>
      <vt:lpstr>Results Highlights cont..</vt:lpstr>
      <vt:lpstr>Results Highlights cont..</vt:lpstr>
      <vt:lpstr>Results Highlights cont..</vt:lpstr>
      <vt:lpstr>Limitations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DELL</cp:lastModifiedBy>
  <cp:revision>17</cp:revision>
  <dcterms:modified xsi:type="dcterms:W3CDTF">2024-04-25T14:25:35Z</dcterms:modified>
</cp:coreProperties>
</file>