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70" r:id="rId7"/>
    <p:sldId id="262" r:id="rId8"/>
    <p:sldId id="271" r:id="rId9"/>
    <p:sldId id="275" r:id="rId10"/>
    <p:sldId id="276" r:id="rId11"/>
    <p:sldId id="274" r:id="rId12"/>
    <p:sldId id="263" r:id="rId13"/>
    <p:sldId id="264" r:id="rId14"/>
    <p:sldId id="265" r:id="rId15"/>
    <p:sldId id="27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fX52E/O2vMdvfztXTaB/Ggd8j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06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26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026400" y="6188076"/>
            <a:ext cx="28448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1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  <p:sp>
        <p:nvSpPr>
          <p:cNvPr id="19" name="Google Shape;19;p15"/>
          <p:cNvSpPr/>
          <p:nvPr/>
        </p:nvSpPr>
        <p:spPr>
          <a:xfrm>
            <a:off x="326768" y="6183073"/>
            <a:ext cx="2844800" cy="598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800" y="6205611"/>
            <a:ext cx="19304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 rot="5400000">
            <a:off x="7285039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107696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sz="3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09600" y="975789"/>
            <a:ext cx="10972800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⮚"/>
              <a:defRPr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 b="1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/>
          <p:nvPr/>
        </p:nvSpPr>
        <p:spPr>
          <a:xfrm>
            <a:off x="326768" y="6183073"/>
            <a:ext cx="2844800" cy="598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8026400" y="6188076"/>
            <a:ext cx="28448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609600" y="274640"/>
            <a:ext cx="10972800" cy="59864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6"/>
          <p:cNvSpPr/>
          <p:nvPr/>
        </p:nvSpPr>
        <p:spPr>
          <a:xfrm>
            <a:off x="10107827" y="6096001"/>
            <a:ext cx="956741" cy="618371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400"/>
          </a:p>
        </p:txBody>
      </p:sp>
      <p:pic>
        <p:nvPicPr>
          <p:cNvPr id="28" name="Google Shape;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800" y="6205611"/>
            <a:ext cx="19304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636000" y="61870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Google Shape;35;p17"/>
          <p:cNvSpPr/>
          <p:nvPr/>
        </p:nvSpPr>
        <p:spPr>
          <a:xfrm>
            <a:off x="304800" y="6226636"/>
            <a:ext cx="2844800" cy="598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800" y="6205611"/>
            <a:ext cx="19304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2032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8768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1600" y="6205611"/>
            <a:ext cx="19304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2161261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5023579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4" name="Google Shape;5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" y="6205611"/>
            <a:ext cx="19304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2112579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0" name="Google Shape;6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05611"/>
            <a:ext cx="19304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kebon.elaijah@students.mak.ac.u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2-B28uaSZE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ijahedekebon/Traffic-Monitoring-System-using-Computer-Vision-and-Machine-Learning/blob/4fb7b737144dd90629ac5f73ceae55dbf18f612b/Traffic%20Monitoring%20System%20using%20Computer%20Vision%20and%20Machine%20Learning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1498290" y="624539"/>
            <a:ext cx="8229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3000" b="1" dirty="0">
                <a:solidFill>
                  <a:schemeClr val="dk1"/>
                </a:solidFill>
              </a:rPr>
              <a:t>Traffic Monitoring System using Computer Vision and Machine Learning</a:t>
            </a:r>
          </a:p>
        </p:txBody>
      </p:sp>
      <p:sp>
        <p:nvSpPr>
          <p:cNvPr id="96" name="Google Shape;96;p1"/>
          <p:cNvSpPr/>
          <p:nvPr/>
        </p:nvSpPr>
        <p:spPr>
          <a:xfrm>
            <a:off x="3268773" y="1834604"/>
            <a:ext cx="55379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Authors: </a:t>
            </a:r>
            <a:r>
              <a:rPr lang="en-US" sz="2000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Elaijah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Edekebon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1">
            <a:extLst>
              <a:ext uri="{FF2B5EF4-FFF2-40B4-BE49-F238E27FC236}">
                <a16:creationId xmlns:a16="http://schemas.microsoft.com/office/drawing/2014/main" id="{D53630A6-048C-A27E-E8E7-5CA188B62547}"/>
              </a:ext>
            </a:extLst>
          </p:cNvPr>
          <p:cNvSpPr/>
          <p:nvPr/>
        </p:nvSpPr>
        <p:spPr>
          <a:xfrm>
            <a:off x="1758137" y="3141852"/>
            <a:ext cx="4168974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Details:</a:t>
            </a:r>
          </a:p>
          <a:p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Elaijah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Edekebon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2300704665, 2023/HD05/04665U,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edekebon.elaijah@students.mak.ac.ug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</a:p>
          <a:p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Affiliation: 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Makerere University</a:t>
            </a:r>
            <a:endParaRPr lang="en-US" sz="1800" dirty="0"/>
          </a:p>
          <a:p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Uganda</a:t>
            </a:r>
          </a:p>
          <a:p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youtu.be/2-B28uaSZEY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6;p1">
            <a:extLst>
              <a:ext uri="{FF2B5EF4-FFF2-40B4-BE49-F238E27FC236}">
                <a16:creationId xmlns:a16="http://schemas.microsoft.com/office/drawing/2014/main" id="{E984EDB0-5834-F099-C55C-5BCB633484DC}"/>
              </a:ext>
            </a:extLst>
          </p:cNvPr>
          <p:cNvSpPr/>
          <p:nvPr/>
        </p:nvSpPr>
        <p:spPr>
          <a:xfrm>
            <a:off x="1758137" y="2488228"/>
            <a:ext cx="468863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Traffic Video Preprocessing and Data Preparation cont..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1"/>
                </a:solidFill>
              </a:rPr>
              <a:t>Feature extraction with color </a:t>
            </a:r>
            <a:r>
              <a:rPr lang="en-US" b="0" dirty="0" smtClean="0">
                <a:solidFill>
                  <a:schemeClr val="tx1"/>
                </a:solidFill>
              </a:rPr>
              <a:t>histograms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79" y="1706879"/>
            <a:ext cx="10068561" cy="41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Model Training and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40" y="1798749"/>
            <a:ext cx="10871200" cy="2895171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Model selection: Support Vector Machine (SVM), Random Forest, k-Nearest Neighbors (k-NN), </a:t>
            </a:r>
            <a:r>
              <a:rPr lang="en-US" b="0" dirty="0" smtClean="0"/>
              <a:t>Logistic Regression, and an </a:t>
            </a:r>
            <a:r>
              <a:rPr lang="en-US" b="0" dirty="0" err="1" smtClean="0"/>
              <a:t>Essembled</a:t>
            </a:r>
            <a:r>
              <a:rPr lang="en-US" b="0" dirty="0" smtClean="0"/>
              <a:t> model</a:t>
            </a:r>
          </a:p>
          <a:p>
            <a:r>
              <a:rPr lang="en-US" b="0" dirty="0" smtClean="0"/>
              <a:t>Model </a:t>
            </a:r>
            <a:r>
              <a:rPr lang="en-US" b="0" dirty="0"/>
              <a:t>training using the prepared training </a:t>
            </a:r>
            <a:r>
              <a:rPr lang="en-US" b="0" dirty="0" smtClean="0"/>
              <a:t>dataset</a:t>
            </a:r>
          </a:p>
          <a:p>
            <a:r>
              <a:rPr lang="en-US" b="0" dirty="0" smtClean="0"/>
              <a:t>Model </a:t>
            </a:r>
            <a:r>
              <a:rPr lang="en-US" b="0" dirty="0"/>
              <a:t>evaluation using the testing </a:t>
            </a:r>
            <a:r>
              <a:rPr lang="en-US" b="0" dirty="0" smtClean="0"/>
              <a:t>dataset</a:t>
            </a:r>
          </a:p>
          <a:p>
            <a:r>
              <a:rPr lang="en-US" b="0" dirty="0" smtClean="0"/>
              <a:t>Performance </a:t>
            </a:r>
            <a:r>
              <a:rPr lang="en-US" b="0" dirty="0"/>
              <a:t>metrics: Accuracy, </a:t>
            </a:r>
            <a:r>
              <a:rPr lang="en-US" b="0" dirty="0" smtClean="0"/>
              <a:t>F1-Score, Precision</a:t>
            </a:r>
            <a:r>
              <a:rPr lang="en-US" b="0" dirty="0"/>
              <a:t>, </a:t>
            </a:r>
            <a:r>
              <a:rPr lang="en-US" b="0" dirty="0" smtClean="0"/>
              <a:t>Recall, and confusion matrix</a:t>
            </a:r>
          </a:p>
          <a:p>
            <a:r>
              <a:rPr lang="en-US" b="0" dirty="0" smtClean="0"/>
              <a:t>Comparison </a:t>
            </a:r>
            <a:r>
              <a:rPr lang="en-US" b="0" dirty="0"/>
              <a:t>of model performance to identify the most effective approach</a:t>
            </a:r>
          </a:p>
        </p:txBody>
      </p:sp>
    </p:spTree>
    <p:extLst>
      <p:ext uri="{BB962C8B-B14F-4D97-AF65-F5344CB8AC3E}">
        <p14:creationId xmlns:p14="http://schemas.microsoft.com/office/powerpoint/2010/main" val="270286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Results and Discussions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1" y="2149408"/>
            <a:ext cx="6627628" cy="33369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981200" y="457201"/>
            <a:ext cx="8077200" cy="28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800"/>
            </a:pPr>
            <a:r>
              <a:rPr lang="en-US" sz="2800" dirty="0"/>
              <a:t>Results and Discussions – Cont’d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153" y="1249680"/>
            <a:ext cx="8920727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/>
              <a:t>Conclusions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1981200" y="975789"/>
            <a:ext cx="8229600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dirty="0"/>
              <a:t>Traditional traffic monitoring methods are labor-intensive and error-prone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dirty="0" smtClean="0"/>
              <a:t>This </a:t>
            </a:r>
            <a:r>
              <a:rPr lang="en-US" b="0" dirty="0"/>
              <a:t>project explores using computer vision and machine learning for automatic traffic monitoring.</a:t>
            </a:r>
            <a:endParaRPr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4880" y="2997629"/>
            <a:ext cx="3891280" cy="28545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  <a:p>
            <a:pPr marL="76200" indent="0">
              <a:buNone/>
            </a:pPr>
            <a:r>
              <a:rPr lang="en-US" sz="1500" dirty="0">
                <a:hlinkClick r:id="rId2"/>
              </a:rPr>
              <a:t>Traffic-Monitoring-System-using-Computer-Vision-and-Machine-Learning/Traffic Monitoring System using Computer Vision and Machine </a:t>
            </a:r>
            <a:r>
              <a:rPr lang="en-US" sz="1500" dirty="0" err="1">
                <a:hlinkClick r:id="rId2"/>
              </a:rPr>
              <a:t>Learning.ipynb</a:t>
            </a:r>
            <a:r>
              <a:rPr lang="en-US" sz="1500" dirty="0">
                <a:hlinkClick r:id="rId2"/>
              </a:rPr>
              <a:t> at 4fb7b737144dd90629ac5f73ceae55dbf18f612b · </a:t>
            </a:r>
            <a:r>
              <a:rPr lang="en-US" sz="1500" dirty="0" err="1">
                <a:hlinkClick r:id="rId2"/>
              </a:rPr>
              <a:t>elijahedekebon</a:t>
            </a:r>
            <a:r>
              <a:rPr lang="en-US" sz="1500" dirty="0">
                <a:hlinkClick r:id="rId2"/>
              </a:rPr>
              <a:t>/Traffic-Monitoring-System-using-Computer-Vision-and-Machine-Learning · GitHub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6410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Presentation Outline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755780" y="947797"/>
            <a:ext cx="11019453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31">
              <a:spcBef>
                <a:spcPts val="0"/>
              </a:spcBef>
              <a:buSzPct val="100000"/>
            </a:pPr>
            <a:r>
              <a:rPr lang="en-US" sz="2200" b="0" dirty="0"/>
              <a:t>Introduction</a:t>
            </a:r>
            <a:endParaRPr sz="2200" b="0" dirty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b="0" dirty="0" smtClean="0"/>
              <a:t>Problem </a:t>
            </a:r>
            <a:r>
              <a:rPr lang="en-US" sz="2200" b="0" dirty="0"/>
              <a:t>Statement </a:t>
            </a:r>
            <a:endParaRPr lang="en-US" sz="2200" b="0" dirty="0" smtClean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b="0" dirty="0"/>
              <a:t>Research </a:t>
            </a:r>
            <a:r>
              <a:rPr lang="en-US" sz="2200" b="0" dirty="0" smtClean="0"/>
              <a:t>Objectives</a:t>
            </a:r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b="0" dirty="0"/>
              <a:t>Research Contributions</a:t>
            </a:r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b="0" dirty="0" smtClean="0"/>
              <a:t>Methodology</a:t>
            </a:r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b="0" dirty="0"/>
              <a:t>Model Training and </a:t>
            </a:r>
            <a:r>
              <a:rPr lang="en-US" sz="2200" b="0" dirty="0" smtClean="0"/>
              <a:t>Evaluation</a:t>
            </a:r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b="0" dirty="0"/>
              <a:t>Results and Discussions</a:t>
            </a:r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b="0" dirty="0" smtClean="0"/>
              <a:t>Conclusions</a:t>
            </a:r>
            <a:endParaRPr lang="en-US" sz="2200" b="0" dirty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b="0" dirty="0" smtClean="0"/>
              <a:t>References </a:t>
            </a:r>
            <a:endParaRPr sz="22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632423"/>
              </a:buClr>
              <a:buSzPct val="100000"/>
            </a:pPr>
            <a:r>
              <a:rPr lang="en-US" sz="3200" dirty="0">
                <a:sym typeface="Arial Rounded"/>
              </a:rPr>
              <a:t>Introduction</a:t>
            </a:r>
            <a:endParaRPr sz="3200" dirty="0"/>
          </a:p>
        </p:txBody>
      </p:sp>
      <p:sp>
        <p:nvSpPr>
          <p:cNvPr id="4" name="Google Shape;121;p5">
            <a:extLst>
              <a:ext uri="{FF2B5EF4-FFF2-40B4-BE49-F238E27FC236}">
                <a16:creationId xmlns:a16="http://schemas.microsoft.com/office/drawing/2014/main" id="{B69C1FA7-9BC9-2630-9FE7-6ED6CD571BEB}"/>
              </a:ext>
            </a:extLst>
          </p:cNvPr>
          <p:cNvSpPr txBox="1">
            <a:spLocks/>
          </p:cNvSpPr>
          <p:nvPr/>
        </p:nvSpPr>
        <p:spPr>
          <a:xfrm>
            <a:off x="1416738" y="1928907"/>
            <a:ext cx="5826177" cy="56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⮚"/>
              <a:defRPr sz="2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000" b="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16738" y="1797701"/>
            <a:ext cx="75850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Traditional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traffic monitoring is manual, error-prone, and lacks real-time data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Develop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 tool using video analysis and machine learning for automated traffic monitoring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Benefits: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Real-time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data for dynamic traffic management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Reduced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errors compared to manual methods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Improved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traffic control and decision-making.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1349291" y="1511032"/>
            <a:ext cx="8709109" cy="232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0" dirty="0"/>
              <a:t>Manual traffic monitoring is labor-intensive and </a:t>
            </a:r>
            <a:r>
              <a:rPr lang="en-US" b="0" dirty="0" smtClean="0"/>
              <a:t>error-prone.</a:t>
            </a:r>
          </a:p>
          <a:p>
            <a:pPr marL="0" indent="0">
              <a:spcBef>
                <a:spcPts val="0"/>
              </a:spcBef>
              <a:buNone/>
            </a:pPr>
            <a:endParaRPr lang="en-US" b="0" dirty="0" smtClean="0"/>
          </a:p>
          <a:p>
            <a:pPr marL="342900" indent="-342900">
              <a:spcBef>
                <a:spcPts val="0"/>
              </a:spcBef>
            </a:pPr>
            <a:r>
              <a:rPr lang="en-US" b="0" dirty="0" smtClean="0"/>
              <a:t>Traditional </a:t>
            </a:r>
            <a:r>
              <a:rPr lang="en-US" b="0" dirty="0"/>
              <a:t>methods cannot provide real-time data</a:t>
            </a:r>
            <a:r>
              <a:rPr lang="en-US" b="0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b="0" dirty="0" smtClean="0"/>
          </a:p>
          <a:p>
            <a:pPr marL="342900" indent="-342900">
              <a:spcBef>
                <a:spcPts val="0"/>
              </a:spcBef>
            </a:pPr>
            <a:r>
              <a:rPr lang="en-US" b="0" dirty="0" smtClean="0"/>
              <a:t>We </a:t>
            </a:r>
            <a:r>
              <a:rPr lang="en-US" b="0" dirty="0"/>
              <a:t>need a more accurate, efficient, and real-time traffic monitoring solution.</a:t>
            </a:r>
          </a:p>
          <a:p>
            <a:pPr marL="0" indent="0">
              <a:spcBef>
                <a:spcPts val="0"/>
              </a:spcBef>
              <a:buNone/>
            </a:pPr>
            <a:endParaRPr lang="en-US" b="0" dirty="0"/>
          </a:p>
          <a:p>
            <a:pPr marL="0" indent="0">
              <a:spcBef>
                <a:spcPts val="0"/>
              </a:spcBef>
              <a:buNone/>
            </a:pPr>
            <a:endParaRPr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981200" y="30988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Research Objectives</a:t>
            </a:r>
            <a:endParaRPr dirty="0"/>
          </a:p>
        </p:txBody>
      </p:sp>
      <p:sp>
        <p:nvSpPr>
          <p:cNvPr id="4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199" y="1408317"/>
            <a:ext cx="86552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system that utilizes video object detection and classification techniques to automatically identify and categorize features in traffic videos.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various machine learning models to analyze traffic conditions.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the performance of different machine learning models to determine the most effective approach.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Research Contributions</a:t>
            </a:r>
            <a:endParaRPr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524000" y="1422829"/>
            <a:ext cx="8798560" cy="404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0" dirty="0"/>
              <a:t>The major contributions of the project were as follows: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0" dirty="0"/>
              <a:t>I</a:t>
            </a:r>
            <a:r>
              <a:rPr lang="en-US" b="0" dirty="0" smtClean="0"/>
              <a:t>mplemented </a:t>
            </a:r>
            <a:r>
              <a:rPr lang="en-US" b="0" dirty="0"/>
              <a:t>the following </a:t>
            </a:r>
            <a:r>
              <a:rPr lang="en-US" b="0" dirty="0" smtClean="0"/>
              <a:t>Machine </a:t>
            </a:r>
            <a:r>
              <a:rPr lang="en-US" b="0" dirty="0"/>
              <a:t>L</a:t>
            </a:r>
            <a:r>
              <a:rPr lang="en-US" b="0" dirty="0" smtClean="0"/>
              <a:t>earning </a:t>
            </a:r>
            <a:r>
              <a:rPr lang="en-US" b="0" dirty="0"/>
              <a:t>models: </a:t>
            </a:r>
            <a:endParaRPr lang="en-US" b="0" dirty="0" smtClean="0"/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0" dirty="0"/>
              <a:t>Support Vector Machine (SVM), Random Forest, k-Nearest Neighbors (k-NN), and Logistic Regression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0" dirty="0"/>
              <a:t>B</a:t>
            </a:r>
            <a:r>
              <a:rPr lang="en-US" b="0" dirty="0" smtClean="0"/>
              <a:t>uilt an </a:t>
            </a:r>
            <a:r>
              <a:rPr lang="en-US" b="0" dirty="0" err="1" smtClean="0"/>
              <a:t>Essembled</a:t>
            </a:r>
            <a:r>
              <a:rPr lang="en-US" b="0" dirty="0"/>
              <a:t> models that combines Random Forest, k-NN, and Logistic Regression.</a:t>
            </a:r>
          </a:p>
          <a:p>
            <a:pPr marL="0" indent="0">
              <a:spcBef>
                <a:spcPts val="0"/>
              </a:spcBef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45747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/>
              <a:t>Methodology</a:t>
            </a:r>
            <a:endParaRPr/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23738FB5-54A2-248B-CD55-8449B2D01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076" y="2282252"/>
            <a:ext cx="914400" cy="9144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80DABCB-6943-7600-04F6-1D95174E3D72}"/>
              </a:ext>
            </a:extLst>
          </p:cNvPr>
          <p:cNvSpPr/>
          <p:nvPr/>
        </p:nvSpPr>
        <p:spPr>
          <a:xfrm>
            <a:off x="1723869" y="2690734"/>
            <a:ext cx="762000" cy="2337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55409-CDA9-B95B-045C-0BCFCFA20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552" y="2295924"/>
            <a:ext cx="914400" cy="955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2DBD2-D799-B1AC-9212-6D786B298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244" y="2212752"/>
            <a:ext cx="1161865" cy="95596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4F4482D-8FFC-FB63-98A6-E1F9DF5ED5D0}"/>
              </a:ext>
            </a:extLst>
          </p:cNvPr>
          <p:cNvSpPr/>
          <p:nvPr/>
        </p:nvSpPr>
        <p:spPr>
          <a:xfrm>
            <a:off x="4298028" y="2685356"/>
            <a:ext cx="762000" cy="2337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312E2-A773-174D-40D5-34CCFB848A3D}"/>
              </a:ext>
            </a:extLst>
          </p:cNvPr>
          <p:cNvSpPr/>
          <p:nvPr/>
        </p:nvSpPr>
        <p:spPr>
          <a:xfrm>
            <a:off x="7046325" y="2568486"/>
            <a:ext cx="762000" cy="2337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DCD07A-DC9D-2DE4-EFBA-D6D7049B5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049" y="2322463"/>
            <a:ext cx="914399" cy="844061"/>
          </a:xfrm>
          <a:prstGeom prst="rect">
            <a:avLst/>
          </a:prstGeom>
        </p:spPr>
      </p:pic>
      <p:sp>
        <p:nvSpPr>
          <p:cNvPr id="16" name="Google Shape;96;p1">
            <a:extLst>
              <a:ext uri="{FF2B5EF4-FFF2-40B4-BE49-F238E27FC236}">
                <a16:creationId xmlns:a16="http://schemas.microsoft.com/office/drawing/2014/main" id="{05299591-09A8-B74B-A1C8-0559C0F642A1}"/>
              </a:ext>
            </a:extLst>
          </p:cNvPr>
          <p:cNvSpPr/>
          <p:nvPr/>
        </p:nvSpPr>
        <p:spPr>
          <a:xfrm>
            <a:off x="509235" y="3429000"/>
            <a:ext cx="147196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Data Collection</a:t>
            </a:r>
            <a:endParaRPr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6;p1">
            <a:extLst>
              <a:ext uri="{FF2B5EF4-FFF2-40B4-BE49-F238E27FC236}">
                <a16:creationId xmlns:a16="http://schemas.microsoft.com/office/drawing/2014/main" id="{006DA41E-488C-1E70-4CAE-C4D1D1948108}"/>
              </a:ext>
            </a:extLst>
          </p:cNvPr>
          <p:cNvSpPr/>
          <p:nvPr/>
        </p:nvSpPr>
        <p:spPr>
          <a:xfrm>
            <a:off x="2826063" y="3365414"/>
            <a:ext cx="147196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Data Pre-processing</a:t>
            </a:r>
            <a:endParaRPr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6;p1">
            <a:extLst>
              <a:ext uri="{FF2B5EF4-FFF2-40B4-BE49-F238E27FC236}">
                <a16:creationId xmlns:a16="http://schemas.microsoft.com/office/drawing/2014/main" id="{B9556EA2-E30A-8240-D6AD-723A27B71AE1}"/>
              </a:ext>
            </a:extLst>
          </p:cNvPr>
          <p:cNvSpPr/>
          <p:nvPr/>
        </p:nvSpPr>
        <p:spPr>
          <a:xfrm>
            <a:off x="5564683" y="3286716"/>
            <a:ext cx="147196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Model Building</a:t>
            </a:r>
            <a:endParaRPr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6;p1">
            <a:extLst>
              <a:ext uri="{FF2B5EF4-FFF2-40B4-BE49-F238E27FC236}">
                <a16:creationId xmlns:a16="http://schemas.microsoft.com/office/drawing/2014/main" id="{4A2CAD79-AC84-2E04-938E-276768858E1F}"/>
              </a:ext>
            </a:extLst>
          </p:cNvPr>
          <p:cNvSpPr/>
          <p:nvPr/>
        </p:nvSpPr>
        <p:spPr>
          <a:xfrm>
            <a:off x="8383035" y="3286715"/>
            <a:ext cx="147196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Model Evaluation</a:t>
            </a:r>
            <a:endParaRPr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944880" y="548640"/>
            <a:ext cx="9672320" cy="7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ct val="100000"/>
            </a:pPr>
            <a:r>
              <a:rPr lang="en-US" sz="2800" dirty="0"/>
              <a:t>Traffic Video Preprocessing and Data Preparation</a:t>
            </a:r>
            <a:endParaRPr sz="2800"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564640" y="1645920"/>
            <a:ext cx="7874000" cy="373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1"/>
                </a:solidFill>
              </a:rPr>
              <a:t>Extracting video information (frame rate, size, etc</a:t>
            </a:r>
            <a:r>
              <a:rPr lang="en-US" b="0" dirty="0" smtClean="0">
                <a:solidFill>
                  <a:schemeClr val="tx1"/>
                </a:solidFill>
              </a:rPr>
              <a:t>.)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Frame </a:t>
            </a:r>
            <a:r>
              <a:rPr lang="en-US" b="0" dirty="0">
                <a:solidFill>
                  <a:schemeClr val="tx1"/>
                </a:solidFill>
              </a:rPr>
              <a:t>capture for image dataset </a:t>
            </a:r>
            <a:r>
              <a:rPr lang="en-US" b="0" dirty="0" smtClean="0">
                <a:solidFill>
                  <a:schemeClr val="tx1"/>
                </a:solidFill>
              </a:rPr>
              <a:t>creation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Object </a:t>
            </a:r>
            <a:r>
              <a:rPr lang="en-US" b="0" dirty="0">
                <a:solidFill>
                  <a:schemeClr val="tx1"/>
                </a:solidFill>
              </a:rPr>
              <a:t>annotation using bounding boxes and </a:t>
            </a:r>
            <a:r>
              <a:rPr lang="en-US" b="0" dirty="0" smtClean="0">
                <a:solidFill>
                  <a:schemeClr val="tx1"/>
                </a:solidFill>
              </a:rPr>
              <a:t>labels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Feature </a:t>
            </a:r>
            <a:r>
              <a:rPr lang="en-US" b="0" dirty="0">
                <a:solidFill>
                  <a:schemeClr val="tx1"/>
                </a:solidFill>
              </a:rPr>
              <a:t>extraction with color </a:t>
            </a:r>
            <a:r>
              <a:rPr lang="en-US" b="0" dirty="0" smtClean="0">
                <a:solidFill>
                  <a:schemeClr val="tx1"/>
                </a:solidFill>
              </a:rPr>
              <a:t>histograms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Data </a:t>
            </a:r>
            <a:r>
              <a:rPr lang="en-US" b="0" dirty="0">
                <a:solidFill>
                  <a:schemeClr val="tx1"/>
                </a:solidFill>
              </a:rPr>
              <a:t>splitting for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40380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Traffic Video Preprocessing and Data </a:t>
            </a:r>
            <a:r>
              <a:rPr lang="en-US" sz="2800" dirty="0" smtClean="0"/>
              <a:t>Preparation cont..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1"/>
                </a:solidFill>
              </a:rPr>
              <a:t>Data splitting for training and </a:t>
            </a:r>
            <a:r>
              <a:rPr lang="en-US" b="0" dirty="0" smtClean="0">
                <a:solidFill>
                  <a:schemeClr val="tx1"/>
                </a:solidFill>
              </a:rPr>
              <a:t>testing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804162"/>
            <a:ext cx="7776210" cy="41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2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432</Words>
  <Application>Microsoft Office PowerPoint</Application>
  <PresentationFormat>Widescreen</PresentationFormat>
  <Paragraphs>77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Rounded</vt:lpstr>
      <vt:lpstr>Calibri</vt:lpstr>
      <vt:lpstr>Courier New</vt:lpstr>
      <vt:lpstr>Noto Sans Symbols</vt:lpstr>
      <vt:lpstr>Wingdings</vt:lpstr>
      <vt:lpstr>Office Theme</vt:lpstr>
      <vt:lpstr>PowerPoint Presentation</vt:lpstr>
      <vt:lpstr>Presentation Outline</vt:lpstr>
      <vt:lpstr>Introduction</vt:lpstr>
      <vt:lpstr>Problem Statement</vt:lpstr>
      <vt:lpstr>Research Objectives</vt:lpstr>
      <vt:lpstr>Research Contributions</vt:lpstr>
      <vt:lpstr>Methodology</vt:lpstr>
      <vt:lpstr>Traffic Video Preprocessing and Data Preparation</vt:lpstr>
      <vt:lpstr>Traffic Video Preprocessing and Data Preparation cont..</vt:lpstr>
      <vt:lpstr>Traffic Video Preprocessing and Data Preparation cont..</vt:lpstr>
      <vt:lpstr>Machine Learning Model Training and Evaluation</vt:lpstr>
      <vt:lpstr>Results and Discussions</vt:lpstr>
      <vt:lpstr>Results and Discussions – Cont’d 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Ggaliwango Marvin</dc:creator>
  <cp:lastModifiedBy>DELL</cp:lastModifiedBy>
  <cp:revision>49</cp:revision>
  <dcterms:created xsi:type="dcterms:W3CDTF">2006-08-16T00:00:00Z</dcterms:created>
  <dcterms:modified xsi:type="dcterms:W3CDTF">2024-06-10T11:20:23Z</dcterms:modified>
</cp:coreProperties>
</file>