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172" y="76"/>
            <a:ext cx="1120165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200" y="1276858"/>
            <a:ext cx="531558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47704" y="6532974"/>
            <a:ext cx="210820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png"/><Relationship Id="rId6" Type="http://schemas.openxmlformats.org/officeDocument/2006/relationships/image" Target="../media/image39.jpg"/><Relationship Id="rId7" Type="http://schemas.openxmlformats.org/officeDocument/2006/relationships/image" Target="../media/image4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4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43.png"/><Relationship Id="rId4" Type="http://schemas.openxmlformats.org/officeDocument/2006/relationships/image" Target="../media/image4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9.jpg"/><Relationship Id="rId7" Type="http://schemas.openxmlformats.org/officeDocument/2006/relationships/image" Target="../media/image2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5" Type="http://schemas.openxmlformats.org/officeDocument/2006/relationships/image" Target="../media/image3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2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587" y="457200"/>
            <a:ext cx="5011420" cy="91440"/>
          </a:xfrm>
          <a:custGeom>
            <a:avLst/>
            <a:gdLst/>
            <a:ahLst/>
            <a:cxnLst/>
            <a:rect l="l" t="t" r="r" b="b"/>
            <a:pathLst>
              <a:path w="5011420" h="91440">
                <a:moveTo>
                  <a:pt x="5010912" y="0"/>
                </a:moveTo>
                <a:lnTo>
                  <a:pt x="0" y="0"/>
                </a:lnTo>
                <a:lnTo>
                  <a:pt x="0" y="91439"/>
                </a:lnTo>
                <a:lnTo>
                  <a:pt x="5010912" y="91439"/>
                </a:lnTo>
                <a:lnTo>
                  <a:pt x="5010912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112" y="600455"/>
            <a:ext cx="5009515" cy="5789930"/>
          </a:xfrm>
          <a:custGeom>
            <a:avLst/>
            <a:gdLst/>
            <a:ahLst/>
            <a:cxnLst/>
            <a:rect l="l" t="t" r="r" b="b"/>
            <a:pathLst>
              <a:path w="5009515" h="5789930">
                <a:moveTo>
                  <a:pt x="5009388" y="0"/>
                </a:moveTo>
                <a:lnTo>
                  <a:pt x="0" y="0"/>
                </a:lnTo>
                <a:lnTo>
                  <a:pt x="0" y="5789676"/>
                </a:lnTo>
                <a:lnTo>
                  <a:pt x="5009388" y="5789676"/>
                </a:lnTo>
                <a:lnTo>
                  <a:pt x="5009388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5112" y="600455"/>
            <a:ext cx="5009515" cy="5789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algn="ctr" marL="222885" marR="217170">
              <a:lnSpc>
                <a:spcPct val="206500"/>
              </a:lnSpc>
            </a:pPr>
            <a:r>
              <a:rPr dirty="0" sz="2900" spc="-15">
                <a:solidFill>
                  <a:srgbClr val="FFFFFF"/>
                </a:solidFill>
                <a:latin typeface="Arial"/>
                <a:cs typeface="Arial"/>
              </a:rPr>
              <a:t>UNITED </a:t>
            </a:r>
            <a:r>
              <a:rPr dirty="0" sz="2900" spc="-110">
                <a:solidFill>
                  <a:srgbClr val="FFFFFF"/>
                </a:solidFill>
                <a:latin typeface="Arial"/>
                <a:cs typeface="Arial"/>
              </a:rPr>
              <a:t>DIAGNOSTICS</a:t>
            </a:r>
            <a:r>
              <a:rPr dirty="0" sz="2900" spc="-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-125">
                <a:solidFill>
                  <a:srgbClr val="FFFFFF"/>
                </a:solidFill>
                <a:latin typeface="Arial"/>
                <a:cs typeface="Arial"/>
              </a:rPr>
              <a:t>LAB  </a:t>
            </a:r>
            <a:r>
              <a:rPr dirty="0" sz="2900" spc="-85">
                <a:solidFill>
                  <a:srgbClr val="FFFFFF"/>
                </a:solidFill>
                <a:latin typeface="Arial"/>
                <a:cs typeface="Arial"/>
              </a:rPr>
              <a:t>ADVANCED </a:t>
            </a:r>
            <a:r>
              <a:rPr dirty="0" sz="2900" spc="-55">
                <a:solidFill>
                  <a:srgbClr val="FFFFFF"/>
                </a:solidFill>
                <a:latin typeface="Arial"/>
                <a:cs typeface="Arial"/>
              </a:rPr>
              <a:t>BIOMEDICAL  </a:t>
            </a:r>
            <a:r>
              <a:rPr dirty="0" sz="3300" spc="-240" b="1">
                <a:solidFill>
                  <a:srgbClr val="FFFF00"/>
                </a:solidFill>
                <a:latin typeface="Arial"/>
                <a:cs typeface="Arial"/>
              </a:rPr>
              <a:t>LAB</a:t>
            </a:r>
            <a:r>
              <a:rPr dirty="0" sz="3300" spc="-19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3300" spc="-60" b="1">
                <a:solidFill>
                  <a:srgbClr val="FFFF00"/>
                </a:solidFill>
                <a:latin typeface="Arial"/>
                <a:cs typeface="Arial"/>
              </a:rPr>
              <a:t>PARTNER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2459" y="298704"/>
            <a:ext cx="11451590" cy="6490970"/>
            <a:chOff x="632459" y="298704"/>
            <a:chExt cx="11451590" cy="6490970"/>
          </a:xfrm>
        </p:grpSpPr>
        <p:sp>
          <p:nvSpPr>
            <p:cNvPr id="6" name="object 6"/>
            <p:cNvSpPr/>
            <p:nvPr/>
          </p:nvSpPr>
          <p:spPr>
            <a:xfrm>
              <a:off x="632459" y="5015483"/>
              <a:ext cx="4532376" cy="685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51931" y="3195827"/>
              <a:ext cx="940308" cy="264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47135" y="298704"/>
              <a:ext cx="926647" cy="27446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54512" y="298704"/>
              <a:ext cx="1021851" cy="27446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030712" y="3173780"/>
              <a:ext cx="963706" cy="27509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53912" y="355090"/>
              <a:ext cx="5929884" cy="64343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67243" y="1598676"/>
              <a:ext cx="1039368" cy="923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07095" y="1778507"/>
              <a:ext cx="472440" cy="519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01710" y="2454402"/>
            <a:ext cx="2603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Trebuchet MS"/>
                <a:cs typeface="Trebuchet MS"/>
              </a:rPr>
              <a:t>PCR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00200" y="710183"/>
            <a:ext cx="2598420" cy="2940685"/>
            <a:chOff x="1600200" y="710183"/>
            <a:chExt cx="2598420" cy="2940685"/>
          </a:xfrm>
        </p:grpSpPr>
        <p:sp>
          <p:nvSpPr>
            <p:cNvPr id="16" name="object 16"/>
            <p:cNvSpPr/>
            <p:nvPr/>
          </p:nvSpPr>
          <p:spPr>
            <a:xfrm>
              <a:off x="1834515" y="2578226"/>
              <a:ext cx="2244725" cy="1072515"/>
            </a:xfrm>
            <a:custGeom>
              <a:avLst/>
              <a:gdLst/>
              <a:ahLst/>
              <a:cxnLst/>
              <a:rect l="l" t="t" r="r" b="b"/>
              <a:pathLst>
                <a:path w="2244725" h="1072514">
                  <a:moveTo>
                    <a:pt x="2241296" y="85725"/>
                  </a:moveTo>
                  <a:lnTo>
                    <a:pt x="2216188" y="25107"/>
                  </a:lnTo>
                  <a:lnTo>
                    <a:pt x="2155571" y="0"/>
                  </a:lnTo>
                  <a:lnTo>
                    <a:pt x="2122182" y="6743"/>
                  </a:lnTo>
                  <a:lnTo>
                    <a:pt x="2094941" y="25107"/>
                  </a:lnTo>
                  <a:lnTo>
                    <a:pt x="2076577" y="52349"/>
                  </a:lnTo>
                  <a:lnTo>
                    <a:pt x="2075599" y="57150"/>
                  </a:lnTo>
                  <a:lnTo>
                    <a:pt x="165684" y="57150"/>
                  </a:lnTo>
                  <a:lnTo>
                    <a:pt x="164706" y="52349"/>
                  </a:lnTo>
                  <a:lnTo>
                    <a:pt x="146342" y="25107"/>
                  </a:lnTo>
                  <a:lnTo>
                    <a:pt x="119100" y="6743"/>
                  </a:lnTo>
                  <a:lnTo>
                    <a:pt x="85725" y="0"/>
                  </a:lnTo>
                  <a:lnTo>
                    <a:pt x="52336" y="6743"/>
                  </a:lnTo>
                  <a:lnTo>
                    <a:pt x="25095" y="25107"/>
                  </a:lnTo>
                  <a:lnTo>
                    <a:pt x="6731" y="52349"/>
                  </a:lnTo>
                  <a:lnTo>
                    <a:pt x="0" y="85725"/>
                  </a:lnTo>
                  <a:lnTo>
                    <a:pt x="6731" y="119113"/>
                  </a:lnTo>
                  <a:lnTo>
                    <a:pt x="25095" y="146354"/>
                  </a:lnTo>
                  <a:lnTo>
                    <a:pt x="52336" y="164719"/>
                  </a:lnTo>
                  <a:lnTo>
                    <a:pt x="85725" y="171450"/>
                  </a:lnTo>
                  <a:lnTo>
                    <a:pt x="119100" y="164719"/>
                  </a:lnTo>
                  <a:lnTo>
                    <a:pt x="146342" y="146354"/>
                  </a:lnTo>
                  <a:lnTo>
                    <a:pt x="164706" y="119113"/>
                  </a:lnTo>
                  <a:lnTo>
                    <a:pt x="165684" y="114300"/>
                  </a:lnTo>
                  <a:lnTo>
                    <a:pt x="2075599" y="114300"/>
                  </a:lnTo>
                  <a:lnTo>
                    <a:pt x="2076577" y="119113"/>
                  </a:lnTo>
                  <a:lnTo>
                    <a:pt x="2094941" y="146354"/>
                  </a:lnTo>
                  <a:lnTo>
                    <a:pt x="2122182" y="164719"/>
                  </a:lnTo>
                  <a:lnTo>
                    <a:pt x="2155571" y="171450"/>
                  </a:lnTo>
                  <a:lnTo>
                    <a:pt x="2188946" y="164719"/>
                  </a:lnTo>
                  <a:lnTo>
                    <a:pt x="2216188" y="146354"/>
                  </a:lnTo>
                  <a:lnTo>
                    <a:pt x="2234552" y="119113"/>
                  </a:lnTo>
                  <a:lnTo>
                    <a:pt x="2235530" y="114300"/>
                  </a:lnTo>
                  <a:lnTo>
                    <a:pt x="2241296" y="85725"/>
                  </a:lnTo>
                  <a:close/>
                </a:path>
                <a:path w="2244725" h="1072514">
                  <a:moveTo>
                    <a:pt x="2244344" y="986409"/>
                  </a:moveTo>
                  <a:lnTo>
                    <a:pt x="2219236" y="925791"/>
                  </a:lnTo>
                  <a:lnTo>
                    <a:pt x="2158619" y="900684"/>
                  </a:lnTo>
                  <a:lnTo>
                    <a:pt x="2125230" y="907427"/>
                  </a:lnTo>
                  <a:lnTo>
                    <a:pt x="2097989" y="925791"/>
                  </a:lnTo>
                  <a:lnTo>
                    <a:pt x="2079625" y="953033"/>
                  </a:lnTo>
                  <a:lnTo>
                    <a:pt x="2078647" y="957834"/>
                  </a:lnTo>
                  <a:lnTo>
                    <a:pt x="168732" y="957834"/>
                  </a:lnTo>
                  <a:lnTo>
                    <a:pt x="167754" y="953033"/>
                  </a:lnTo>
                  <a:lnTo>
                    <a:pt x="149390" y="925791"/>
                  </a:lnTo>
                  <a:lnTo>
                    <a:pt x="122148" y="907427"/>
                  </a:lnTo>
                  <a:lnTo>
                    <a:pt x="88773" y="900684"/>
                  </a:lnTo>
                  <a:lnTo>
                    <a:pt x="55384" y="907427"/>
                  </a:lnTo>
                  <a:lnTo>
                    <a:pt x="28143" y="925791"/>
                  </a:lnTo>
                  <a:lnTo>
                    <a:pt x="9779" y="953033"/>
                  </a:lnTo>
                  <a:lnTo>
                    <a:pt x="3048" y="986409"/>
                  </a:lnTo>
                  <a:lnTo>
                    <a:pt x="9779" y="1019797"/>
                  </a:lnTo>
                  <a:lnTo>
                    <a:pt x="28143" y="1047038"/>
                  </a:lnTo>
                  <a:lnTo>
                    <a:pt x="55384" y="1065403"/>
                  </a:lnTo>
                  <a:lnTo>
                    <a:pt x="88773" y="1072134"/>
                  </a:lnTo>
                  <a:lnTo>
                    <a:pt x="122148" y="1065403"/>
                  </a:lnTo>
                  <a:lnTo>
                    <a:pt x="149390" y="1047038"/>
                  </a:lnTo>
                  <a:lnTo>
                    <a:pt x="167754" y="1019797"/>
                  </a:lnTo>
                  <a:lnTo>
                    <a:pt x="168732" y="1014984"/>
                  </a:lnTo>
                  <a:lnTo>
                    <a:pt x="2078647" y="1014984"/>
                  </a:lnTo>
                  <a:lnTo>
                    <a:pt x="2079625" y="1019797"/>
                  </a:lnTo>
                  <a:lnTo>
                    <a:pt x="2097989" y="1047038"/>
                  </a:lnTo>
                  <a:lnTo>
                    <a:pt x="2125230" y="1065403"/>
                  </a:lnTo>
                  <a:lnTo>
                    <a:pt x="2158619" y="1072134"/>
                  </a:lnTo>
                  <a:lnTo>
                    <a:pt x="2191994" y="1065403"/>
                  </a:lnTo>
                  <a:lnTo>
                    <a:pt x="2219236" y="1047038"/>
                  </a:lnTo>
                  <a:lnTo>
                    <a:pt x="2237600" y="1019797"/>
                  </a:lnTo>
                  <a:lnTo>
                    <a:pt x="2238578" y="1014984"/>
                  </a:lnTo>
                  <a:lnTo>
                    <a:pt x="2244344" y="98640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00200" y="710183"/>
              <a:ext cx="2598420" cy="7086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414759" y="6532974"/>
            <a:ext cx="143510" cy="1555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900" spc="55">
                <a:solidFill>
                  <a:srgbClr val="404040"/>
                </a:solidFill>
                <a:latin typeface="Trebuchet MS"/>
                <a:cs typeface="Trebuchet MS"/>
              </a:rPr>
              <a:t>1</a:t>
            </a:fld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921" y="76"/>
            <a:ext cx="7757159" cy="4285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0575">
              <a:lnSpc>
                <a:spcPct val="100000"/>
              </a:lnSpc>
              <a:spcBef>
                <a:spcPts val="95"/>
              </a:spcBef>
            </a:pPr>
            <a:r>
              <a:rPr dirty="0" sz="2800" spc="15" b="1">
                <a:solidFill>
                  <a:srgbClr val="404040"/>
                </a:solidFill>
                <a:latin typeface="Trebuchet MS"/>
                <a:cs typeface="Trebuchet MS"/>
              </a:rPr>
              <a:t>COMPREHENSIVE </a:t>
            </a:r>
            <a:r>
              <a:rPr dirty="0" sz="2800" spc="-65" b="1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r>
              <a:rPr dirty="0" sz="2800" spc="-2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90" b="1">
                <a:solidFill>
                  <a:srgbClr val="404040"/>
                </a:solidFill>
                <a:latin typeface="Trebuchet MS"/>
                <a:cs typeface="Trebuchet MS"/>
              </a:rPr>
              <a:t>PARTICIPATION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rebuchet MS"/>
              <a:cs typeface="Trebuchet MS"/>
            </a:endParaRPr>
          </a:p>
          <a:p>
            <a:pPr marL="771525">
              <a:lnSpc>
                <a:spcPct val="100000"/>
              </a:lnSpc>
              <a:spcBef>
                <a:spcPts val="5"/>
              </a:spcBef>
            </a:pPr>
            <a:r>
              <a:rPr dirty="0" sz="2800" spc="65" b="1">
                <a:latin typeface="Arial"/>
                <a:cs typeface="Arial"/>
              </a:rPr>
              <a:t>In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800" spc="50">
                <a:latin typeface="Times New Roman"/>
                <a:cs typeface="Times New Roman"/>
              </a:rPr>
              <a:t>Over </a:t>
            </a:r>
            <a:r>
              <a:rPr dirty="0" sz="2800" spc="30">
                <a:latin typeface="Times New Roman"/>
                <a:cs typeface="Times New Roman"/>
              </a:rPr>
              <a:t>2,500 </a:t>
            </a:r>
            <a:r>
              <a:rPr dirty="0" sz="2800" spc="110">
                <a:latin typeface="Times New Roman"/>
                <a:cs typeface="Times New Roman"/>
              </a:rPr>
              <a:t>In </a:t>
            </a:r>
            <a:r>
              <a:rPr dirty="0" sz="2800" spc="80">
                <a:latin typeface="Times New Roman"/>
                <a:cs typeface="Times New Roman"/>
              </a:rPr>
              <a:t>Network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Carriers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800">
                <a:latin typeface="Times New Roman"/>
                <a:cs typeface="Times New Roman"/>
              </a:rPr>
              <a:t>BCBS </a:t>
            </a:r>
            <a:r>
              <a:rPr dirty="0" sz="2800" spc="95">
                <a:latin typeface="Times New Roman"/>
                <a:cs typeface="Times New Roman"/>
              </a:rPr>
              <a:t>National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Plan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800" spc="155">
                <a:latin typeface="Times New Roman"/>
                <a:cs typeface="Times New Roman"/>
              </a:rPr>
              <a:t>Humana </a:t>
            </a:r>
            <a:r>
              <a:rPr dirty="0" sz="2800" spc="95">
                <a:latin typeface="Times New Roman"/>
                <a:cs typeface="Times New Roman"/>
              </a:rPr>
              <a:t>National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Plan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800" spc="95">
                <a:latin typeface="Times New Roman"/>
                <a:cs typeface="Times New Roman"/>
              </a:rPr>
              <a:t>United Health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Plans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800" spc="50">
                <a:latin typeface="Times New Roman"/>
                <a:cs typeface="Times New Roman"/>
              </a:rPr>
              <a:t>Large </a:t>
            </a:r>
            <a:r>
              <a:rPr dirty="0" sz="2800" spc="75">
                <a:latin typeface="Times New Roman"/>
                <a:cs typeface="Times New Roman"/>
              </a:rPr>
              <a:t>Medicaid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Coverage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800" spc="85">
                <a:latin typeface="Times New Roman"/>
                <a:cs typeface="Times New Roman"/>
              </a:rPr>
              <a:t>Maximized </a:t>
            </a:r>
            <a:r>
              <a:rPr dirty="0" sz="2800" spc="75">
                <a:latin typeface="Times New Roman"/>
                <a:cs typeface="Times New Roman"/>
              </a:rPr>
              <a:t>Reimbursement </a:t>
            </a:r>
            <a:r>
              <a:rPr dirty="0" sz="2800" spc="40">
                <a:latin typeface="Times New Roman"/>
                <a:cs typeface="Times New Roman"/>
              </a:rPr>
              <a:t>Fee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Schedules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928" y="83819"/>
            <a:ext cx="1118616" cy="110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9452" y="1566672"/>
            <a:ext cx="1577340" cy="120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620" y="2970276"/>
            <a:ext cx="2885440" cy="3819525"/>
            <a:chOff x="7620" y="2970276"/>
            <a:chExt cx="2885440" cy="3819525"/>
          </a:xfrm>
        </p:grpSpPr>
        <p:sp>
          <p:nvSpPr>
            <p:cNvPr id="6" name="object 6"/>
            <p:cNvSpPr/>
            <p:nvPr/>
          </p:nvSpPr>
          <p:spPr>
            <a:xfrm>
              <a:off x="658368" y="2970276"/>
              <a:ext cx="2234184" cy="10850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" y="4093462"/>
              <a:ext cx="2695955" cy="26959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8228076" y="5318759"/>
            <a:ext cx="2855976" cy="777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87952" y="5241035"/>
            <a:ext cx="3558540" cy="932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368" y="76"/>
            <a:ext cx="4551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LEADING </a:t>
            </a:r>
            <a:r>
              <a:rPr dirty="0" spc="-20"/>
              <a:t>EDGE</a:t>
            </a:r>
            <a:r>
              <a:rPr dirty="0" spc="-270"/>
              <a:t> </a:t>
            </a:r>
            <a:r>
              <a:rPr dirty="0" spc="-145"/>
              <a:t>TECHNOLOGY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55447" y="100584"/>
            <a:ext cx="850391" cy="68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69314"/>
            <a:ext cx="12036551" cy="5379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60893" y="2402141"/>
            <a:ext cx="1773555" cy="723265"/>
          </a:xfrm>
          <a:prstGeom prst="rect">
            <a:avLst/>
          </a:prstGeom>
          <a:solidFill>
            <a:srgbClr val="2583C5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Patient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560893" y="3125406"/>
            <a:ext cx="1773555" cy="2854960"/>
          </a:xfrm>
          <a:prstGeom prst="rect">
            <a:avLst/>
          </a:prstGeom>
          <a:solidFill>
            <a:srgbClr val="CDD9EA">
              <a:alpha val="90194"/>
            </a:srgbClr>
          </a:solidFill>
        </p:spPr>
        <p:txBody>
          <a:bodyPr wrap="square" lIns="0" tIns="31115" rIns="0" bIns="0" rtlCol="0" vert="horz">
            <a:spAutoFit/>
          </a:bodyPr>
          <a:lstStyle/>
          <a:p>
            <a:pPr marL="198755" indent="-114935">
              <a:lnSpc>
                <a:spcPct val="100000"/>
              </a:lnSpc>
              <a:spcBef>
                <a:spcPts val="245"/>
              </a:spcBef>
              <a:buChar char="•"/>
              <a:tabLst>
                <a:tab pos="199390" algn="l"/>
              </a:tabLst>
            </a:pPr>
            <a:r>
              <a:rPr dirty="0" sz="1400">
                <a:latin typeface="Times New Roman"/>
                <a:cs typeface="Times New Roman"/>
              </a:rPr>
              <a:t>Default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Facility</a:t>
            </a:r>
            <a:endParaRPr sz="1400">
              <a:latin typeface="Times New Roman"/>
              <a:cs typeface="Times New Roman"/>
            </a:endParaRPr>
          </a:p>
          <a:p>
            <a:pPr marL="198755" indent="-114935">
              <a:lnSpc>
                <a:spcPct val="100000"/>
              </a:lnSpc>
              <a:buChar char="•"/>
              <a:tabLst>
                <a:tab pos="199390" algn="l"/>
              </a:tabLst>
            </a:pPr>
            <a:r>
              <a:rPr dirty="0" sz="1400">
                <a:latin typeface="Times New Roman"/>
                <a:cs typeface="Times New Roman"/>
              </a:rPr>
              <a:t>Patient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Alerts</a:t>
            </a:r>
            <a:endParaRPr sz="1400">
              <a:latin typeface="Times New Roman"/>
              <a:cs typeface="Times New Roman"/>
            </a:endParaRPr>
          </a:p>
          <a:p>
            <a:pPr marL="198755" indent="-114935">
              <a:lnSpc>
                <a:spcPct val="100000"/>
              </a:lnSpc>
              <a:spcBef>
                <a:spcPts val="15"/>
              </a:spcBef>
              <a:buChar char="•"/>
              <a:tabLst>
                <a:tab pos="199390" algn="l"/>
              </a:tabLst>
            </a:pPr>
            <a:r>
              <a:rPr dirty="0" sz="1400">
                <a:latin typeface="Times New Roman"/>
                <a:cs typeface="Times New Roman"/>
              </a:rPr>
              <a:t>Insurance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Coverage</a:t>
            </a:r>
            <a:endParaRPr sz="1400">
              <a:latin typeface="Times New Roman"/>
              <a:cs typeface="Times New Roman"/>
            </a:endParaRPr>
          </a:p>
          <a:p>
            <a:pPr marL="198755" marR="841375" indent="-114300">
              <a:lnSpc>
                <a:spcPts val="1450"/>
              </a:lnSpc>
              <a:spcBef>
                <a:spcPts val="254"/>
              </a:spcBef>
              <a:buChar char="•"/>
              <a:tabLst>
                <a:tab pos="199390" algn="l"/>
              </a:tabLst>
            </a:pPr>
            <a:r>
              <a:rPr dirty="0" sz="1400" spc="-5">
                <a:latin typeface="Times New Roman"/>
                <a:cs typeface="Times New Roman"/>
              </a:rPr>
              <a:t>Real-time  </a:t>
            </a:r>
            <a:r>
              <a:rPr dirty="0" sz="1400" spc="-1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ligibi</a:t>
            </a:r>
            <a:r>
              <a:rPr dirty="0" sz="1400" spc="-10">
                <a:latin typeface="Times New Roman"/>
                <a:cs typeface="Times New Roman"/>
              </a:rPr>
              <a:t>li</a:t>
            </a:r>
            <a:r>
              <a:rPr dirty="0" sz="1400">
                <a:latin typeface="Times New Roman"/>
                <a:cs typeface="Times New Roman"/>
              </a:rPr>
              <a:t>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5809" y="2402141"/>
            <a:ext cx="1773555" cy="723265"/>
          </a:xfrm>
          <a:prstGeom prst="rect">
            <a:avLst/>
          </a:prstGeom>
          <a:solidFill>
            <a:srgbClr val="2594C9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Facility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5809" y="3125406"/>
            <a:ext cx="1773555" cy="2854960"/>
          </a:xfrm>
          <a:prstGeom prst="rect">
            <a:avLst/>
          </a:prstGeom>
          <a:solidFill>
            <a:srgbClr val="CDDDEB">
              <a:alpha val="90194"/>
            </a:srgbClr>
          </a:solidFill>
        </p:spPr>
        <p:txBody>
          <a:bodyPr wrap="square" lIns="0" tIns="31115" rIns="0" bIns="0" rtlCol="0" vert="horz">
            <a:spAutoFit/>
          </a:bodyPr>
          <a:lstStyle/>
          <a:p>
            <a:pPr marL="200025" indent="-114935">
              <a:lnSpc>
                <a:spcPct val="100000"/>
              </a:lnSpc>
              <a:spcBef>
                <a:spcPts val="245"/>
              </a:spcBef>
              <a:buChar char="•"/>
              <a:tabLst>
                <a:tab pos="200660" algn="l"/>
              </a:tabLst>
            </a:pPr>
            <a:r>
              <a:rPr dirty="0" sz="1400">
                <a:latin typeface="Times New Roman"/>
                <a:cs typeface="Times New Roman"/>
              </a:rPr>
              <a:t>Stations</a:t>
            </a:r>
            <a:endParaRPr sz="1400">
              <a:latin typeface="Times New Roman"/>
              <a:cs typeface="Times New Roman"/>
            </a:endParaRPr>
          </a:p>
          <a:p>
            <a:pPr marL="200025" indent="-114935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dirty="0" sz="1400" spc="-5">
                <a:latin typeface="Times New Roman"/>
                <a:cs typeface="Times New Roman"/>
              </a:rPr>
              <a:t>Email</a:t>
            </a:r>
            <a:endParaRPr sz="1400">
              <a:latin typeface="Times New Roman"/>
              <a:cs typeface="Times New Roman"/>
            </a:endParaRPr>
          </a:p>
          <a:p>
            <a:pPr marL="200025" indent="-114935">
              <a:lnSpc>
                <a:spcPct val="100000"/>
              </a:lnSpc>
              <a:spcBef>
                <a:spcPts val="15"/>
              </a:spcBef>
              <a:buChar char="•"/>
              <a:tabLst>
                <a:tab pos="200660" algn="l"/>
              </a:tabLst>
            </a:pPr>
            <a:r>
              <a:rPr dirty="0" sz="1400">
                <a:latin typeface="Times New Roman"/>
                <a:cs typeface="Times New Roman"/>
              </a:rPr>
              <a:t>Notifications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2249" y="2402141"/>
            <a:ext cx="1773555" cy="723265"/>
          </a:xfrm>
          <a:prstGeom prst="rect">
            <a:avLst/>
          </a:prstGeom>
          <a:solidFill>
            <a:srgbClr val="27A7CE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Requisition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2249" y="3125406"/>
            <a:ext cx="1773555" cy="2854960"/>
          </a:xfrm>
          <a:prstGeom prst="rect">
            <a:avLst/>
          </a:prstGeom>
          <a:solidFill>
            <a:srgbClr val="CDE1EC">
              <a:alpha val="90194"/>
            </a:srgbClr>
          </a:solidFill>
        </p:spPr>
        <p:txBody>
          <a:bodyPr wrap="square" lIns="0" tIns="31115" rIns="0" bIns="0" rtlCol="0" vert="horz">
            <a:spAutoFit/>
          </a:bodyPr>
          <a:lstStyle/>
          <a:p>
            <a:pPr marL="199390" indent="-114935">
              <a:lnSpc>
                <a:spcPct val="100000"/>
              </a:lnSpc>
              <a:spcBef>
                <a:spcPts val="245"/>
              </a:spcBef>
              <a:buChar char="•"/>
              <a:tabLst>
                <a:tab pos="200025" algn="l"/>
              </a:tabLst>
            </a:pPr>
            <a:r>
              <a:rPr dirty="0" sz="1400">
                <a:latin typeface="Times New Roman"/>
                <a:cs typeface="Times New Roman"/>
              </a:rPr>
              <a:t>Custom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Reqs</a:t>
            </a:r>
            <a:endParaRPr sz="1400">
              <a:latin typeface="Times New Roman"/>
              <a:cs typeface="Times New Roman"/>
            </a:endParaRPr>
          </a:p>
          <a:p>
            <a:pPr marL="199390" indent="-114935">
              <a:lnSpc>
                <a:spcPct val="100000"/>
              </a:lnSpc>
              <a:buChar char="•"/>
              <a:tabLst>
                <a:tab pos="200025" algn="l"/>
              </a:tabLst>
            </a:pP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  <a:p>
            <a:pPr marL="199390" indent="-114935">
              <a:lnSpc>
                <a:spcPct val="100000"/>
              </a:lnSpc>
              <a:spcBef>
                <a:spcPts val="15"/>
              </a:spcBef>
              <a:buChar char="•"/>
              <a:tabLst>
                <a:tab pos="200025" algn="l"/>
              </a:tabLst>
            </a:pPr>
            <a:r>
              <a:rPr dirty="0" sz="1400">
                <a:latin typeface="Times New Roman"/>
                <a:cs typeface="Times New Roman"/>
              </a:rPr>
              <a:t>Billing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Export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7165" y="2402141"/>
            <a:ext cx="1773555" cy="723265"/>
          </a:xfrm>
          <a:prstGeom prst="rect">
            <a:avLst/>
          </a:prstGeom>
          <a:solidFill>
            <a:srgbClr val="27B9D2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SNF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Part A</a:t>
            </a:r>
            <a:r>
              <a:rPr dirty="0" sz="140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Billing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7165" y="3125406"/>
            <a:ext cx="1773555" cy="2854960"/>
          </a:xfrm>
          <a:prstGeom prst="rect">
            <a:avLst/>
          </a:prstGeom>
          <a:solidFill>
            <a:srgbClr val="CDE7EE">
              <a:alpha val="90194"/>
            </a:srgbClr>
          </a:solidFill>
        </p:spPr>
        <p:txBody>
          <a:bodyPr wrap="square" lIns="0" tIns="31115" rIns="0" bIns="0" rtlCol="0" vert="horz">
            <a:spAutoFit/>
          </a:bodyPr>
          <a:lstStyle/>
          <a:p>
            <a:pPr marL="200660" indent="-114935">
              <a:lnSpc>
                <a:spcPct val="100000"/>
              </a:lnSpc>
              <a:spcBef>
                <a:spcPts val="245"/>
              </a:spcBef>
              <a:buChar char="•"/>
              <a:tabLst>
                <a:tab pos="201295" algn="l"/>
              </a:tabLst>
            </a:pPr>
            <a:r>
              <a:rPr dirty="0" sz="1400">
                <a:latin typeface="Times New Roman"/>
                <a:cs typeface="Times New Roman"/>
              </a:rPr>
              <a:t>Facility Part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200660" indent="-114935">
              <a:lnSpc>
                <a:spcPct val="100000"/>
              </a:lnSpc>
              <a:buChar char="•"/>
              <a:tabLst>
                <a:tab pos="201295" algn="l"/>
              </a:tabLst>
            </a:pPr>
            <a:r>
              <a:rPr dirty="0" sz="1400" spc="-5">
                <a:latin typeface="Times New Roman"/>
                <a:cs typeface="Times New Roman"/>
              </a:rPr>
              <a:t>Notifications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43605" y="2402141"/>
            <a:ext cx="1773555" cy="723265"/>
          </a:xfrm>
          <a:prstGeom prst="rect">
            <a:avLst/>
          </a:prstGeom>
          <a:solidFill>
            <a:srgbClr val="27CED6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Reporting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43605" y="3125406"/>
            <a:ext cx="1773555" cy="2854960"/>
          </a:xfrm>
          <a:prstGeom prst="rect">
            <a:avLst/>
          </a:prstGeom>
          <a:solidFill>
            <a:srgbClr val="CDECEF">
              <a:alpha val="90194"/>
            </a:srgbClr>
          </a:solidFill>
        </p:spPr>
        <p:txBody>
          <a:bodyPr wrap="square" lIns="0" tIns="62865" rIns="0" bIns="0" rtlCol="0" vert="horz">
            <a:spAutoFit/>
          </a:bodyPr>
          <a:lstStyle/>
          <a:p>
            <a:pPr marL="200025" marR="473075" indent="-114300">
              <a:lnSpc>
                <a:spcPts val="1440"/>
              </a:lnSpc>
              <a:spcBef>
                <a:spcPts val="495"/>
              </a:spcBef>
              <a:buChar char="•"/>
              <a:tabLst>
                <a:tab pos="200660" algn="l"/>
              </a:tabLst>
            </a:pPr>
            <a:r>
              <a:rPr dirty="0" sz="1400">
                <a:latin typeface="Times New Roman"/>
                <a:cs typeface="Times New Roman"/>
              </a:rPr>
              <a:t>Standing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  Report</a:t>
            </a:r>
            <a:endParaRPr sz="1400">
              <a:latin typeface="Times New Roman"/>
              <a:cs typeface="Times New Roman"/>
            </a:endParaRPr>
          </a:p>
          <a:p>
            <a:pPr marL="200025" indent="-114935">
              <a:lnSpc>
                <a:spcPct val="100000"/>
              </a:lnSpc>
              <a:spcBef>
                <a:spcPts val="5"/>
              </a:spcBef>
              <a:buChar char="•"/>
              <a:tabLst>
                <a:tab pos="200660" algn="l"/>
              </a:tabLst>
            </a:pPr>
            <a:r>
              <a:rPr dirty="0" sz="1400">
                <a:latin typeface="Times New Roman"/>
                <a:cs typeface="Times New Roman"/>
              </a:rPr>
              <a:t>ABS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Reporting</a:t>
            </a:r>
            <a:endParaRPr sz="1400">
              <a:latin typeface="Times New Roman"/>
              <a:cs typeface="Times New Roman"/>
            </a:endParaRPr>
          </a:p>
          <a:p>
            <a:pPr marL="200025" indent="-114935">
              <a:lnSpc>
                <a:spcPct val="100000"/>
              </a:lnSpc>
              <a:spcBef>
                <a:spcPts val="15"/>
              </a:spcBef>
              <a:buChar char="•"/>
              <a:tabLst>
                <a:tab pos="200660" algn="l"/>
              </a:tabLst>
            </a:pPr>
            <a:r>
              <a:rPr dirty="0" sz="1400">
                <a:latin typeface="Times New Roman"/>
                <a:cs typeface="Times New Roman"/>
              </a:rPr>
              <a:t>Custom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Notification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7447" y="516763"/>
            <a:ext cx="31946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Schoolbook Uralic"/>
                <a:cs typeface="Schoolbook Uralic"/>
              </a:rPr>
              <a:t>Cloud Based</a:t>
            </a:r>
            <a:r>
              <a:rPr dirty="0" sz="3200" spc="-75">
                <a:latin typeface="Schoolbook Uralic"/>
                <a:cs typeface="Schoolbook Uralic"/>
              </a:rPr>
              <a:t> </a:t>
            </a:r>
            <a:r>
              <a:rPr dirty="0" sz="3200">
                <a:latin typeface="Schoolbook Uralic"/>
                <a:cs typeface="Schoolbook Uralic"/>
              </a:rPr>
              <a:t>LIS</a:t>
            </a:r>
            <a:endParaRPr sz="32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757795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FACILITY</a:t>
            </a:r>
            <a:r>
              <a:rPr dirty="0" spc="-195"/>
              <a:t> </a:t>
            </a:r>
            <a:r>
              <a:rPr dirty="0" spc="-35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155447" y="100584"/>
            <a:ext cx="850391" cy="68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6" y="1129283"/>
            <a:ext cx="6865620" cy="530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04380" y="2080641"/>
            <a:ext cx="4541520" cy="2283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Active Interface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Development</a:t>
            </a:r>
            <a:endParaRPr sz="2800">
              <a:latin typeface="Times New Roman"/>
              <a:cs typeface="Times New Roman"/>
            </a:endParaRPr>
          </a:p>
          <a:p>
            <a:pPr marL="1498600" indent="-572135">
              <a:lnSpc>
                <a:spcPct val="100000"/>
              </a:lnSpc>
              <a:spcBef>
                <a:spcPts val="15"/>
              </a:spcBef>
              <a:buFont typeface="Wingdings"/>
              <a:buChar char=""/>
              <a:tabLst>
                <a:tab pos="1498600" algn="l"/>
                <a:tab pos="1499235" algn="l"/>
              </a:tabLst>
            </a:pPr>
            <a:r>
              <a:rPr dirty="0" sz="2400">
                <a:latin typeface="Times New Roman"/>
                <a:cs typeface="Times New Roman"/>
              </a:rPr>
              <a:t>Point Click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Care</a:t>
            </a:r>
            <a:endParaRPr sz="2400">
              <a:latin typeface="Times New Roman"/>
              <a:cs typeface="Times New Roman"/>
            </a:endParaRPr>
          </a:p>
          <a:p>
            <a:pPr marL="1498600" indent="-5721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1498600" algn="l"/>
                <a:tab pos="1499235" algn="l"/>
              </a:tabLst>
            </a:pPr>
            <a:r>
              <a:rPr dirty="0" sz="2400">
                <a:latin typeface="Times New Roman"/>
                <a:cs typeface="Times New Roman"/>
              </a:rPr>
              <a:t>eCW</a:t>
            </a:r>
            <a:endParaRPr sz="2400">
              <a:latin typeface="Times New Roman"/>
              <a:cs typeface="Times New Roman"/>
            </a:endParaRPr>
          </a:p>
          <a:p>
            <a:pPr marL="1498600" indent="-572135">
              <a:lnSpc>
                <a:spcPct val="100000"/>
              </a:lnSpc>
              <a:buFont typeface="Wingdings"/>
              <a:buChar char=""/>
              <a:tabLst>
                <a:tab pos="1498600" algn="l"/>
                <a:tab pos="1499235" algn="l"/>
              </a:tabLst>
            </a:pPr>
            <a:r>
              <a:rPr dirty="0" sz="2400" spc="-5">
                <a:latin typeface="Times New Roman"/>
                <a:cs typeface="Times New Roman"/>
              </a:rPr>
              <a:t>Aprema</a:t>
            </a:r>
            <a:endParaRPr sz="2400">
              <a:latin typeface="Times New Roman"/>
              <a:cs typeface="Times New Roman"/>
            </a:endParaRPr>
          </a:p>
          <a:p>
            <a:pPr marL="1498600" indent="-572135">
              <a:lnSpc>
                <a:spcPct val="100000"/>
              </a:lnSpc>
              <a:buFont typeface="Wingdings"/>
              <a:buChar char=""/>
              <a:tabLst>
                <a:tab pos="1498600" algn="l"/>
                <a:tab pos="1499235" algn="l"/>
              </a:tabLst>
            </a:pPr>
            <a:r>
              <a:rPr dirty="0" sz="2400">
                <a:latin typeface="Times New Roman"/>
                <a:cs typeface="Times New Roman"/>
              </a:rPr>
              <a:t>Phlebio</a:t>
            </a:r>
            <a:endParaRPr sz="2400">
              <a:latin typeface="Times New Roman"/>
              <a:cs typeface="Times New Roman"/>
            </a:endParaRPr>
          </a:p>
          <a:p>
            <a:pPr marL="1498600" indent="-572135">
              <a:lnSpc>
                <a:spcPct val="100000"/>
              </a:lnSpc>
              <a:buFont typeface="Wingdings"/>
              <a:buChar char=""/>
              <a:tabLst>
                <a:tab pos="1498600" algn="l"/>
                <a:tab pos="1499235" algn="l"/>
              </a:tabLst>
            </a:pPr>
            <a:r>
              <a:rPr dirty="0" sz="2400" spc="-5">
                <a:latin typeface="Times New Roman"/>
                <a:cs typeface="Times New Roman"/>
              </a:rPr>
              <a:t>MyndShft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0967" y="4142231"/>
            <a:ext cx="3591032" cy="2715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98516" y="76"/>
            <a:ext cx="6798309" cy="1153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2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404040"/>
                </a:solidFill>
                <a:latin typeface="Trebuchet MS"/>
                <a:cs typeface="Trebuchet MS"/>
              </a:rPr>
              <a:t>FOCUS </a:t>
            </a:r>
            <a:r>
              <a:rPr dirty="0" sz="2800" spc="30" b="1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dirty="0" sz="2800" spc="-3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55" b="1">
                <a:solidFill>
                  <a:srgbClr val="404040"/>
                </a:solidFill>
                <a:latin typeface="Trebuchet MS"/>
                <a:cs typeface="Trebuchet MS"/>
              </a:rPr>
              <a:t>EXECUTE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2800" spc="-30" b="1">
                <a:latin typeface="Arial"/>
                <a:cs typeface="Arial"/>
              </a:rPr>
              <a:t>Our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spc="-145" b="1">
                <a:latin typeface="Arial"/>
                <a:cs typeface="Arial"/>
              </a:rPr>
              <a:t>Partners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928" y="96011"/>
            <a:ext cx="1118616" cy="1107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30373" y="2250440"/>
            <a:ext cx="512191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3600" spc="-105" b="1">
                <a:latin typeface="Arial"/>
                <a:cs typeface="Arial"/>
              </a:rPr>
              <a:t>Medical</a:t>
            </a:r>
            <a:r>
              <a:rPr dirty="0" sz="3600" spc="-200" b="1">
                <a:latin typeface="Arial"/>
                <a:cs typeface="Arial"/>
              </a:rPr>
              <a:t> </a:t>
            </a:r>
            <a:r>
              <a:rPr dirty="0" sz="3600" spc="-135" b="1">
                <a:latin typeface="Arial"/>
                <a:cs typeface="Arial"/>
              </a:rPr>
              <a:t>Office</a:t>
            </a:r>
            <a:endParaRPr sz="3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3600" spc="-135" b="1">
                <a:latin typeface="Arial"/>
                <a:cs typeface="Arial"/>
              </a:rPr>
              <a:t>Skilled </a:t>
            </a:r>
            <a:r>
              <a:rPr dirty="0" sz="3600" spc="-160" b="1">
                <a:latin typeface="Arial"/>
                <a:cs typeface="Arial"/>
              </a:rPr>
              <a:t>Nursing</a:t>
            </a:r>
            <a:r>
              <a:rPr dirty="0" sz="3600" spc="-285" b="1">
                <a:latin typeface="Arial"/>
                <a:cs typeface="Arial"/>
              </a:rPr>
              <a:t> </a:t>
            </a:r>
            <a:r>
              <a:rPr dirty="0" sz="3600" spc="-95" b="1">
                <a:latin typeface="Arial"/>
                <a:cs typeface="Arial"/>
              </a:rPr>
              <a:t>Facility</a:t>
            </a:r>
            <a:endParaRPr sz="3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3600" spc="-245" b="1">
                <a:latin typeface="Arial"/>
                <a:cs typeface="Arial"/>
              </a:rPr>
              <a:t>Assisted </a:t>
            </a:r>
            <a:r>
              <a:rPr dirty="0" sz="3600" spc="-150" b="1">
                <a:latin typeface="Arial"/>
                <a:cs typeface="Arial"/>
              </a:rPr>
              <a:t>Living</a:t>
            </a:r>
            <a:r>
              <a:rPr dirty="0" sz="3600" spc="-210" b="1">
                <a:latin typeface="Arial"/>
                <a:cs typeface="Arial"/>
              </a:rPr>
              <a:t> </a:t>
            </a:r>
            <a:r>
              <a:rPr dirty="0" sz="3600" spc="-95" b="1">
                <a:latin typeface="Arial"/>
                <a:cs typeface="Arial"/>
              </a:rPr>
              <a:t>Facility</a:t>
            </a:r>
            <a:endParaRPr sz="3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3600" spc="-185" b="1">
                <a:latin typeface="Arial"/>
                <a:cs typeface="Arial"/>
              </a:rPr>
              <a:t>Home</a:t>
            </a:r>
            <a:r>
              <a:rPr dirty="0" sz="3600" spc="-190" b="1">
                <a:latin typeface="Arial"/>
                <a:cs typeface="Arial"/>
              </a:rPr>
              <a:t> </a:t>
            </a:r>
            <a:r>
              <a:rPr dirty="0" sz="3600" spc="-85" b="1">
                <a:latin typeface="Arial"/>
                <a:cs typeface="Arial"/>
              </a:rPr>
              <a:t>Health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22579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FOCUS </a:t>
            </a:r>
            <a:r>
              <a:rPr dirty="0" spc="30"/>
              <a:t>&amp;</a:t>
            </a:r>
            <a:r>
              <a:rPr dirty="0" spc="-320"/>
              <a:t> </a:t>
            </a:r>
            <a:r>
              <a:rPr dirty="0" spc="-55"/>
              <a:t>EXECUTE</a:t>
            </a:r>
          </a:p>
        </p:txBody>
      </p:sp>
      <p:sp>
        <p:nvSpPr>
          <p:cNvPr id="3" name="object 3"/>
          <p:cNvSpPr/>
          <p:nvPr/>
        </p:nvSpPr>
        <p:spPr>
          <a:xfrm>
            <a:off x="185928" y="96011"/>
            <a:ext cx="1118616" cy="110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06367" y="1571244"/>
            <a:ext cx="5443728" cy="3983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3548" y="1666036"/>
            <a:ext cx="1593219" cy="2230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1801" y="76"/>
            <a:ext cx="41414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UNITED </a:t>
            </a:r>
            <a:r>
              <a:rPr dirty="0" spc="-35"/>
              <a:t>DIAGNOSTICS</a:t>
            </a:r>
            <a:r>
              <a:rPr dirty="0" spc="-200"/>
              <a:t> </a:t>
            </a:r>
            <a:r>
              <a:rPr dirty="0" spc="-25"/>
              <a:t>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6572" y="344423"/>
            <a:ext cx="10680700" cy="6513830"/>
            <a:chOff x="766572" y="344423"/>
            <a:chExt cx="10680700" cy="6513830"/>
          </a:xfrm>
        </p:grpSpPr>
        <p:sp>
          <p:nvSpPr>
            <p:cNvPr id="4" name="object 4"/>
            <p:cNvSpPr/>
            <p:nvPr/>
          </p:nvSpPr>
          <p:spPr>
            <a:xfrm>
              <a:off x="6854951" y="344423"/>
              <a:ext cx="4591811" cy="6513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572" y="1175004"/>
              <a:ext cx="5509260" cy="16626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32547" y="3644362"/>
              <a:ext cx="108412" cy="220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54723" y="3441670"/>
              <a:ext cx="108412" cy="220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6187" y="4310350"/>
              <a:ext cx="108412" cy="220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75803" y="4766026"/>
              <a:ext cx="108412" cy="2206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22459" y="381443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441" y="0"/>
                  </a:moveTo>
                  <a:lnTo>
                    <a:pt x="5608" y="0"/>
                  </a:lnTo>
                  <a:lnTo>
                    <a:pt x="0" y="5604"/>
                  </a:lnTo>
                  <a:lnTo>
                    <a:pt x="0" y="19459"/>
                  </a:lnTo>
                  <a:lnTo>
                    <a:pt x="5608" y="25063"/>
                  </a:lnTo>
                  <a:lnTo>
                    <a:pt x="19441" y="25063"/>
                  </a:lnTo>
                  <a:lnTo>
                    <a:pt x="25050" y="19459"/>
                  </a:lnTo>
                  <a:lnTo>
                    <a:pt x="25050" y="560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22459" y="381443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050" y="12531"/>
                  </a:moveTo>
                  <a:lnTo>
                    <a:pt x="25050" y="19459"/>
                  </a:lnTo>
                  <a:lnTo>
                    <a:pt x="19441" y="25063"/>
                  </a:lnTo>
                  <a:lnTo>
                    <a:pt x="12525" y="25063"/>
                  </a:lnTo>
                  <a:lnTo>
                    <a:pt x="5608" y="25063"/>
                  </a:lnTo>
                  <a:lnTo>
                    <a:pt x="0" y="19459"/>
                  </a:lnTo>
                  <a:lnTo>
                    <a:pt x="0" y="12531"/>
                  </a:lnTo>
                  <a:lnTo>
                    <a:pt x="0" y="5604"/>
                  </a:lnTo>
                  <a:lnTo>
                    <a:pt x="5608" y="0"/>
                  </a:lnTo>
                  <a:lnTo>
                    <a:pt x="12525" y="0"/>
                  </a:lnTo>
                  <a:lnTo>
                    <a:pt x="19441" y="0"/>
                  </a:lnTo>
                  <a:lnTo>
                    <a:pt x="25050" y="5604"/>
                  </a:lnTo>
                  <a:lnTo>
                    <a:pt x="25050" y="12531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43334" y="385203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441" y="0"/>
                  </a:moveTo>
                  <a:lnTo>
                    <a:pt x="5608" y="0"/>
                  </a:lnTo>
                  <a:lnTo>
                    <a:pt x="0" y="5611"/>
                  </a:lnTo>
                  <a:lnTo>
                    <a:pt x="0" y="19452"/>
                  </a:lnTo>
                  <a:lnTo>
                    <a:pt x="5608" y="25063"/>
                  </a:lnTo>
                  <a:lnTo>
                    <a:pt x="19441" y="25063"/>
                  </a:lnTo>
                  <a:lnTo>
                    <a:pt x="25050" y="19452"/>
                  </a:lnTo>
                  <a:lnTo>
                    <a:pt x="25050" y="561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43334" y="385203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050" y="12531"/>
                  </a:moveTo>
                  <a:lnTo>
                    <a:pt x="25050" y="19452"/>
                  </a:lnTo>
                  <a:lnTo>
                    <a:pt x="19441" y="25063"/>
                  </a:lnTo>
                  <a:lnTo>
                    <a:pt x="12525" y="25063"/>
                  </a:lnTo>
                  <a:lnTo>
                    <a:pt x="5608" y="25063"/>
                  </a:lnTo>
                  <a:lnTo>
                    <a:pt x="0" y="19452"/>
                  </a:lnTo>
                  <a:lnTo>
                    <a:pt x="0" y="12531"/>
                  </a:lnTo>
                  <a:lnTo>
                    <a:pt x="0" y="5611"/>
                  </a:lnTo>
                  <a:lnTo>
                    <a:pt x="5608" y="0"/>
                  </a:lnTo>
                  <a:lnTo>
                    <a:pt x="12525" y="0"/>
                  </a:lnTo>
                  <a:lnTo>
                    <a:pt x="19441" y="0"/>
                  </a:lnTo>
                  <a:lnTo>
                    <a:pt x="25050" y="5611"/>
                  </a:lnTo>
                  <a:lnTo>
                    <a:pt x="25050" y="12531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97409" y="384367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441" y="0"/>
                  </a:moveTo>
                  <a:lnTo>
                    <a:pt x="5608" y="0"/>
                  </a:lnTo>
                  <a:lnTo>
                    <a:pt x="0" y="5604"/>
                  </a:lnTo>
                  <a:lnTo>
                    <a:pt x="0" y="19452"/>
                  </a:lnTo>
                  <a:lnTo>
                    <a:pt x="5608" y="25063"/>
                  </a:lnTo>
                  <a:lnTo>
                    <a:pt x="19441" y="25063"/>
                  </a:lnTo>
                  <a:lnTo>
                    <a:pt x="25050" y="19452"/>
                  </a:lnTo>
                  <a:lnTo>
                    <a:pt x="25050" y="560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97409" y="384367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050" y="12531"/>
                  </a:moveTo>
                  <a:lnTo>
                    <a:pt x="25050" y="19452"/>
                  </a:lnTo>
                  <a:lnTo>
                    <a:pt x="19441" y="25063"/>
                  </a:lnTo>
                  <a:lnTo>
                    <a:pt x="12525" y="25063"/>
                  </a:lnTo>
                  <a:lnTo>
                    <a:pt x="5608" y="25063"/>
                  </a:lnTo>
                  <a:lnTo>
                    <a:pt x="0" y="19452"/>
                  </a:lnTo>
                  <a:lnTo>
                    <a:pt x="0" y="12531"/>
                  </a:lnTo>
                  <a:lnTo>
                    <a:pt x="0" y="5604"/>
                  </a:lnTo>
                  <a:lnTo>
                    <a:pt x="5608" y="0"/>
                  </a:lnTo>
                  <a:lnTo>
                    <a:pt x="12525" y="0"/>
                  </a:lnTo>
                  <a:lnTo>
                    <a:pt x="19441" y="0"/>
                  </a:lnTo>
                  <a:lnTo>
                    <a:pt x="25050" y="5604"/>
                  </a:lnTo>
                  <a:lnTo>
                    <a:pt x="25050" y="12531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01583" y="388545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5923" y="0"/>
                  </a:moveTo>
                  <a:lnTo>
                    <a:pt x="7476" y="0"/>
                  </a:lnTo>
                  <a:lnTo>
                    <a:pt x="0" y="7480"/>
                  </a:lnTo>
                  <a:lnTo>
                    <a:pt x="0" y="25937"/>
                  </a:lnTo>
                  <a:lnTo>
                    <a:pt x="7476" y="33418"/>
                  </a:lnTo>
                  <a:lnTo>
                    <a:pt x="25923" y="33418"/>
                  </a:lnTo>
                  <a:lnTo>
                    <a:pt x="33400" y="25937"/>
                  </a:lnTo>
                  <a:lnTo>
                    <a:pt x="33400" y="748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01583" y="388545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400" y="16709"/>
                  </a:moveTo>
                  <a:lnTo>
                    <a:pt x="33400" y="25937"/>
                  </a:lnTo>
                  <a:lnTo>
                    <a:pt x="25923" y="33418"/>
                  </a:lnTo>
                  <a:lnTo>
                    <a:pt x="16700" y="33418"/>
                  </a:lnTo>
                  <a:lnTo>
                    <a:pt x="7476" y="33418"/>
                  </a:lnTo>
                  <a:lnTo>
                    <a:pt x="0" y="25937"/>
                  </a:lnTo>
                  <a:lnTo>
                    <a:pt x="0" y="16709"/>
                  </a:lnTo>
                  <a:lnTo>
                    <a:pt x="0" y="7480"/>
                  </a:lnTo>
                  <a:lnTo>
                    <a:pt x="7476" y="0"/>
                  </a:lnTo>
                  <a:lnTo>
                    <a:pt x="16700" y="0"/>
                  </a:lnTo>
                  <a:lnTo>
                    <a:pt x="25923" y="0"/>
                  </a:lnTo>
                  <a:lnTo>
                    <a:pt x="33400" y="7480"/>
                  </a:lnTo>
                  <a:lnTo>
                    <a:pt x="33400" y="16709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074863" y="3927226"/>
              <a:ext cx="104139" cy="103505"/>
            </a:xfrm>
            <a:custGeom>
              <a:avLst/>
              <a:gdLst/>
              <a:ahLst/>
              <a:cxnLst/>
              <a:rect l="l" t="t" r="r" b="b"/>
              <a:pathLst>
                <a:path w="104140" h="103504">
                  <a:moveTo>
                    <a:pt x="96860" y="0"/>
                  </a:moveTo>
                  <a:lnTo>
                    <a:pt x="6680" y="0"/>
                  </a:lnTo>
                  <a:lnTo>
                    <a:pt x="3757" y="1670"/>
                  </a:lnTo>
                  <a:lnTo>
                    <a:pt x="2087" y="4595"/>
                  </a:lnTo>
                  <a:lnTo>
                    <a:pt x="0" y="8772"/>
                  </a:lnTo>
                  <a:lnTo>
                    <a:pt x="1670" y="13785"/>
                  </a:lnTo>
                  <a:lnTo>
                    <a:pt x="5845" y="15873"/>
                  </a:lnTo>
                  <a:lnTo>
                    <a:pt x="18370" y="22557"/>
                  </a:lnTo>
                  <a:lnTo>
                    <a:pt x="18370" y="102964"/>
                  </a:lnTo>
                  <a:lnTo>
                    <a:pt x="67030" y="54305"/>
                  </a:lnTo>
                  <a:lnTo>
                    <a:pt x="35070" y="54305"/>
                  </a:lnTo>
                  <a:lnTo>
                    <a:pt x="35070" y="28823"/>
                  </a:lnTo>
                  <a:lnTo>
                    <a:pt x="32565" y="22139"/>
                  </a:lnTo>
                  <a:lnTo>
                    <a:pt x="29642" y="16709"/>
                  </a:lnTo>
                  <a:lnTo>
                    <a:pt x="96470" y="16709"/>
                  </a:lnTo>
                  <a:lnTo>
                    <a:pt x="97277" y="16291"/>
                  </a:lnTo>
                  <a:lnTo>
                    <a:pt x="97695" y="15873"/>
                  </a:lnTo>
                  <a:lnTo>
                    <a:pt x="101870" y="13785"/>
                  </a:lnTo>
                  <a:lnTo>
                    <a:pt x="103540" y="8772"/>
                  </a:lnTo>
                  <a:lnTo>
                    <a:pt x="101452" y="4595"/>
                  </a:lnTo>
                  <a:lnTo>
                    <a:pt x="99782" y="1670"/>
                  </a:lnTo>
                  <a:lnTo>
                    <a:pt x="96860" y="0"/>
                  </a:lnTo>
                  <a:close/>
                </a:path>
                <a:path w="104140" h="103504">
                  <a:moveTo>
                    <a:pt x="96470" y="16709"/>
                  </a:moveTo>
                  <a:lnTo>
                    <a:pt x="74315" y="16709"/>
                  </a:lnTo>
                  <a:lnTo>
                    <a:pt x="70975" y="22139"/>
                  </a:lnTo>
                  <a:lnTo>
                    <a:pt x="68470" y="28823"/>
                  </a:lnTo>
                  <a:lnTo>
                    <a:pt x="68470" y="52865"/>
                  </a:lnTo>
                  <a:lnTo>
                    <a:pt x="85170" y="36165"/>
                  </a:lnTo>
                  <a:lnTo>
                    <a:pt x="85170" y="22557"/>
                  </a:lnTo>
                  <a:lnTo>
                    <a:pt x="96470" y="1670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074863" y="3927226"/>
              <a:ext cx="104139" cy="103505"/>
            </a:xfrm>
            <a:custGeom>
              <a:avLst/>
              <a:gdLst/>
              <a:ahLst/>
              <a:cxnLst/>
              <a:rect l="l" t="t" r="r" b="b"/>
              <a:pathLst>
                <a:path w="104140" h="103504">
                  <a:moveTo>
                    <a:pt x="85170" y="36165"/>
                  </a:moveTo>
                  <a:lnTo>
                    <a:pt x="85170" y="22557"/>
                  </a:lnTo>
                  <a:lnTo>
                    <a:pt x="97277" y="16291"/>
                  </a:lnTo>
                  <a:lnTo>
                    <a:pt x="97695" y="15873"/>
                  </a:lnTo>
                  <a:lnTo>
                    <a:pt x="101870" y="13785"/>
                  </a:lnTo>
                  <a:lnTo>
                    <a:pt x="103540" y="8772"/>
                  </a:lnTo>
                  <a:lnTo>
                    <a:pt x="101452" y="4595"/>
                  </a:lnTo>
                  <a:lnTo>
                    <a:pt x="10020" y="0"/>
                  </a:lnTo>
                  <a:lnTo>
                    <a:pt x="6680" y="0"/>
                  </a:lnTo>
                  <a:lnTo>
                    <a:pt x="3757" y="1670"/>
                  </a:lnTo>
                  <a:lnTo>
                    <a:pt x="2087" y="4595"/>
                  </a:lnTo>
                  <a:lnTo>
                    <a:pt x="0" y="8772"/>
                  </a:lnTo>
                  <a:lnTo>
                    <a:pt x="1670" y="13785"/>
                  </a:lnTo>
                  <a:lnTo>
                    <a:pt x="5845" y="15873"/>
                  </a:lnTo>
                  <a:lnTo>
                    <a:pt x="18370" y="22557"/>
                  </a:lnTo>
                  <a:lnTo>
                    <a:pt x="18370" y="37595"/>
                  </a:lnTo>
                  <a:lnTo>
                    <a:pt x="18370" y="102964"/>
                  </a:lnTo>
                </a:path>
                <a:path w="104140" h="103504">
                  <a:moveTo>
                    <a:pt x="68470" y="37595"/>
                  </a:moveTo>
                  <a:lnTo>
                    <a:pt x="68470" y="52865"/>
                  </a:lnTo>
                </a:path>
                <a:path w="104140" h="103504">
                  <a:moveTo>
                    <a:pt x="67030" y="54305"/>
                  </a:moveTo>
                  <a:lnTo>
                    <a:pt x="35070" y="54305"/>
                  </a:lnTo>
                  <a:lnTo>
                    <a:pt x="35070" y="37595"/>
                  </a:lnTo>
                  <a:lnTo>
                    <a:pt x="35070" y="28823"/>
                  </a:lnTo>
                  <a:lnTo>
                    <a:pt x="32565" y="22139"/>
                  </a:lnTo>
                  <a:lnTo>
                    <a:pt x="29642" y="16709"/>
                  </a:lnTo>
                  <a:lnTo>
                    <a:pt x="74315" y="16709"/>
                  </a:lnTo>
                  <a:lnTo>
                    <a:pt x="70975" y="22139"/>
                  </a:lnTo>
                  <a:lnTo>
                    <a:pt x="68470" y="28823"/>
                  </a:lnTo>
                  <a:lnTo>
                    <a:pt x="68470" y="37595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157771" y="2870170"/>
              <a:ext cx="108412" cy="2206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131602" y="381443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441" y="0"/>
                  </a:moveTo>
                  <a:lnTo>
                    <a:pt x="5608" y="0"/>
                  </a:lnTo>
                  <a:lnTo>
                    <a:pt x="0" y="5604"/>
                  </a:lnTo>
                  <a:lnTo>
                    <a:pt x="0" y="19459"/>
                  </a:lnTo>
                  <a:lnTo>
                    <a:pt x="5608" y="25063"/>
                  </a:lnTo>
                  <a:lnTo>
                    <a:pt x="19441" y="25063"/>
                  </a:lnTo>
                  <a:lnTo>
                    <a:pt x="25050" y="19459"/>
                  </a:lnTo>
                  <a:lnTo>
                    <a:pt x="25050" y="560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31602" y="381443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050" y="12531"/>
                  </a:moveTo>
                  <a:lnTo>
                    <a:pt x="25050" y="19459"/>
                  </a:lnTo>
                  <a:lnTo>
                    <a:pt x="19441" y="25063"/>
                  </a:lnTo>
                  <a:lnTo>
                    <a:pt x="12525" y="25063"/>
                  </a:lnTo>
                  <a:lnTo>
                    <a:pt x="5608" y="25063"/>
                  </a:lnTo>
                  <a:lnTo>
                    <a:pt x="0" y="19459"/>
                  </a:lnTo>
                  <a:lnTo>
                    <a:pt x="0" y="12531"/>
                  </a:lnTo>
                  <a:lnTo>
                    <a:pt x="0" y="5604"/>
                  </a:lnTo>
                  <a:lnTo>
                    <a:pt x="5608" y="0"/>
                  </a:lnTo>
                  <a:lnTo>
                    <a:pt x="12525" y="0"/>
                  </a:lnTo>
                  <a:lnTo>
                    <a:pt x="19441" y="0"/>
                  </a:lnTo>
                  <a:lnTo>
                    <a:pt x="25050" y="5604"/>
                  </a:lnTo>
                  <a:lnTo>
                    <a:pt x="25050" y="12531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152477" y="385203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441" y="0"/>
                  </a:moveTo>
                  <a:lnTo>
                    <a:pt x="5608" y="0"/>
                  </a:lnTo>
                  <a:lnTo>
                    <a:pt x="0" y="5611"/>
                  </a:lnTo>
                  <a:lnTo>
                    <a:pt x="0" y="19452"/>
                  </a:lnTo>
                  <a:lnTo>
                    <a:pt x="5608" y="25063"/>
                  </a:lnTo>
                  <a:lnTo>
                    <a:pt x="19441" y="25063"/>
                  </a:lnTo>
                  <a:lnTo>
                    <a:pt x="25050" y="19452"/>
                  </a:lnTo>
                  <a:lnTo>
                    <a:pt x="25050" y="561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52477" y="385203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050" y="12531"/>
                  </a:moveTo>
                  <a:lnTo>
                    <a:pt x="25050" y="19452"/>
                  </a:lnTo>
                  <a:lnTo>
                    <a:pt x="19441" y="25063"/>
                  </a:lnTo>
                  <a:lnTo>
                    <a:pt x="12525" y="25063"/>
                  </a:lnTo>
                  <a:lnTo>
                    <a:pt x="5608" y="25063"/>
                  </a:lnTo>
                  <a:lnTo>
                    <a:pt x="0" y="19452"/>
                  </a:lnTo>
                  <a:lnTo>
                    <a:pt x="0" y="12531"/>
                  </a:lnTo>
                  <a:lnTo>
                    <a:pt x="0" y="5611"/>
                  </a:lnTo>
                  <a:lnTo>
                    <a:pt x="5608" y="0"/>
                  </a:lnTo>
                  <a:lnTo>
                    <a:pt x="12525" y="0"/>
                  </a:lnTo>
                  <a:lnTo>
                    <a:pt x="19441" y="0"/>
                  </a:lnTo>
                  <a:lnTo>
                    <a:pt x="25050" y="5611"/>
                  </a:lnTo>
                  <a:lnTo>
                    <a:pt x="25050" y="12531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06552" y="384367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441" y="0"/>
                  </a:moveTo>
                  <a:lnTo>
                    <a:pt x="5608" y="0"/>
                  </a:lnTo>
                  <a:lnTo>
                    <a:pt x="0" y="5604"/>
                  </a:lnTo>
                  <a:lnTo>
                    <a:pt x="0" y="19452"/>
                  </a:lnTo>
                  <a:lnTo>
                    <a:pt x="5608" y="25063"/>
                  </a:lnTo>
                  <a:lnTo>
                    <a:pt x="19441" y="25063"/>
                  </a:lnTo>
                  <a:lnTo>
                    <a:pt x="25050" y="19452"/>
                  </a:lnTo>
                  <a:lnTo>
                    <a:pt x="25050" y="560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06552" y="384367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050" y="12531"/>
                  </a:moveTo>
                  <a:lnTo>
                    <a:pt x="25050" y="19452"/>
                  </a:lnTo>
                  <a:lnTo>
                    <a:pt x="19441" y="25063"/>
                  </a:lnTo>
                  <a:lnTo>
                    <a:pt x="12525" y="25063"/>
                  </a:lnTo>
                  <a:lnTo>
                    <a:pt x="5608" y="25063"/>
                  </a:lnTo>
                  <a:lnTo>
                    <a:pt x="0" y="19452"/>
                  </a:lnTo>
                  <a:lnTo>
                    <a:pt x="0" y="12531"/>
                  </a:lnTo>
                  <a:lnTo>
                    <a:pt x="0" y="5604"/>
                  </a:lnTo>
                  <a:lnTo>
                    <a:pt x="5608" y="0"/>
                  </a:lnTo>
                  <a:lnTo>
                    <a:pt x="12525" y="0"/>
                  </a:lnTo>
                  <a:lnTo>
                    <a:pt x="19441" y="0"/>
                  </a:lnTo>
                  <a:lnTo>
                    <a:pt x="25050" y="5604"/>
                  </a:lnTo>
                  <a:lnTo>
                    <a:pt x="25050" y="12531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10727" y="388545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5923" y="0"/>
                  </a:moveTo>
                  <a:lnTo>
                    <a:pt x="7476" y="0"/>
                  </a:lnTo>
                  <a:lnTo>
                    <a:pt x="0" y="7480"/>
                  </a:lnTo>
                  <a:lnTo>
                    <a:pt x="0" y="25937"/>
                  </a:lnTo>
                  <a:lnTo>
                    <a:pt x="7476" y="33418"/>
                  </a:lnTo>
                  <a:lnTo>
                    <a:pt x="25923" y="33418"/>
                  </a:lnTo>
                  <a:lnTo>
                    <a:pt x="33400" y="25937"/>
                  </a:lnTo>
                  <a:lnTo>
                    <a:pt x="33400" y="748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10727" y="388545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400" y="16709"/>
                  </a:moveTo>
                  <a:lnTo>
                    <a:pt x="33400" y="25937"/>
                  </a:lnTo>
                  <a:lnTo>
                    <a:pt x="25923" y="33418"/>
                  </a:lnTo>
                  <a:lnTo>
                    <a:pt x="16700" y="33418"/>
                  </a:lnTo>
                  <a:lnTo>
                    <a:pt x="7476" y="33418"/>
                  </a:lnTo>
                  <a:lnTo>
                    <a:pt x="0" y="25937"/>
                  </a:lnTo>
                  <a:lnTo>
                    <a:pt x="0" y="16709"/>
                  </a:lnTo>
                  <a:lnTo>
                    <a:pt x="0" y="7480"/>
                  </a:lnTo>
                  <a:lnTo>
                    <a:pt x="7476" y="0"/>
                  </a:lnTo>
                  <a:lnTo>
                    <a:pt x="16700" y="0"/>
                  </a:lnTo>
                  <a:lnTo>
                    <a:pt x="25923" y="0"/>
                  </a:lnTo>
                  <a:lnTo>
                    <a:pt x="33400" y="7480"/>
                  </a:lnTo>
                  <a:lnTo>
                    <a:pt x="33400" y="16709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084007" y="3927226"/>
              <a:ext cx="104139" cy="103505"/>
            </a:xfrm>
            <a:custGeom>
              <a:avLst/>
              <a:gdLst/>
              <a:ahLst/>
              <a:cxnLst/>
              <a:rect l="l" t="t" r="r" b="b"/>
              <a:pathLst>
                <a:path w="104140" h="103504">
                  <a:moveTo>
                    <a:pt x="96860" y="0"/>
                  </a:moveTo>
                  <a:lnTo>
                    <a:pt x="6680" y="0"/>
                  </a:lnTo>
                  <a:lnTo>
                    <a:pt x="3757" y="1670"/>
                  </a:lnTo>
                  <a:lnTo>
                    <a:pt x="2087" y="4595"/>
                  </a:lnTo>
                  <a:lnTo>
                    <a:pt x="0" y="8772"/>
                  </a:lnTo>
                  <a:lnTo>
                    <a:pt x="1670" y="13785"/>
                  </a:lnTo>
                  <a:lnTo>
                    <a:pt x="5845" y="15873"/>
                  </a:lnTo>
                  <a:lnTo>
                    <a:pt x="18370" y="22557"/>
                  </a:lnTo>
                  <a:lnTo>
                    <a:pt x="18370" y="102964"/>
                  </a:lnTo>
                  <a:lnTo>
                    <a:pt x="67030" y="54305"/>
                  </a:lnTo>
                  <a:lnTo>
                    <a:pt x="35070" y="54305"/>
                  </a:lnTo>
                  <a:lnTo>
                    <a:pt x="35070" y="28823"/>
                  </a:lnTo>
                  <a:lnTo>
                    <a:pt x="32565" y="22139"/>
                  </a:lnTo>
                  <a:lnTo>
                    <a:pt x="29642" y="16709"/>
                  </a:lnTo>
                  <a:lnTo>
                    <a:pt x="96470" y="16709"/>
                  </a:lnTo>
                  <a:lnTo>
                    <a:pt x="97277" y="16291"/>
                  </a:lnTo>
                  <a:lnTo>
                    <a:pt x="97695" y="15873"/>
                  </a:lnTo>
                  <a:lnTo>
                    <a:pt x="101870" y="13785"/>
                  </a:lnTo>
                  <a:lnTo>
                    <a:pt x="103540" y="8772"/>
                  </a:lnTo>
                  <a:lnTo>
                    <a:pt x="101452" y="4595"/>
                  </a:lnTo>
                  <a:lnTo>
                    <a:pt x="99782" y="1670"/>
                  </a:lnTo>
                  <a:lnTo>
                    <a:pt x="96860" y="0"/>
                  </a:lnTo>
                  <a:close/>
                </a:path>
                <a:path w="104140" h="103504">
                  <a:moveTo>
                    <a:pt x="96470" y="16709"/>
                  </a:moveTo>
                  <a:lnTo>
                    <a:pt x="74315" y="16709"/>
                  </a:lnTo>
                  <a:lnTo>
                    <a:pt x="70975" y="22139"/>
                  </a:lnTo>
                  <a:lnTo>
                    <a:pt x="68470" y="28823"/>
                  </a:lnTo>
                  <a:lnTo>
                    <a:pt x="68470" y="52865"/>
                  </a:lnTo>
                  <a:lnTo>
                    <a:pt x="85170" y="36165"/>
                  </a:lnTo>
                  <a:lnTo>
                    <a:pt x="85170" y="22557"/>
                  </a:lnTo>
                  <a:lnTo>
                    <a:pt x="96470" y="1670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84007" y="3927226"/>
              <a:ext cx="104139" cy="103505"/>
            </a:xfrm>
            <a:custGeom>
              <a:avLst/>
              <a:gdLst/>
              <a:ahLst/>
              <a:cxnLst/>
              <a:rect l="l" t="t" r="r" b="b"/>
              <a:pathLst>
                <a:path w="104140" h="103504">
                  <a:moveTo>
                    <a:pt x="85170" y="36165"/>
                  </a:moveTo>
                  <a:lnTo>
                    <a:pt x="85170" y="22557"/>
                  </a:lnTo>
                  <a:lnTo>
                    <a:pt x="97277" y="16291"/>
                  </a:lnTo>
                  <a:lnTo>
                    <a:pt x="97695" y="15873"/>
                  </a:lnTo>
                  <a:lnTo>
                    <a:pt x="101870" y="13785"/>
                  </a:lnTo>
                  <a:lnTo>
                    <a:pt x="103540" y="8772"/>
                  </a:lnTo>
                  <a:lnTo>
                    <a:pt x="101452" y="4595"/>
                  </a:lnTo>
                  <a:lnTo>
                    <a:pt x="10020" y="0"/>
                  </a:lnTo>
                  <a:lnTo>
                    <a:pt x="6680" y="0"/>
                  </a:lnTo>
                  <a:lnTo>
                    <a:pt x="3757" y="1670"/>
                  </a:lnTo>
                  <a:lnTo>
                    <a:pt x="2087" y="4595"/>
                  </a:lnTo>
                  <a:lnTo>
                    <a:pt x="0" y="8772"/>
                  </a:lnTo>
                  <a:lnTo>
                    <a:pt x="1670" y="13785"/>
                  </a:lnTo>
                  <a:lnTo>
                    <a:pt x="5845" y="15873"/>
                  </a:lnTo>
                  <a:lnTo>
                    <a:pt x="18370" y="22557"/>
                  </a:lnTo>
                  <a:lnTo>
                    <a:pt x="18370" y="37595"/>
                  </a:lnTo>
                  <a:lnTo>
                    <a:pt x="18370" y="102964"/>
                  </a:lnTo>
                </a:path>
                <a:path w="104140" h="103504">
                  <a:moveTo>
                    <a:pt x="68470" y="37595"/>
                  </a:moveTo>
                  <a:lnTo>
                    <a:pt x="68470" y="52865"/>
                  </a:lnTo>
                </a:path>
                <a:path w="104140" h="103504">
                  <a:moveTo>
                    <a:pt x="67030" y="54305"/>
                  </a:moveTo>
                  <a:lnTo>
                    <a:pt x="35070" y="54305"/>
                  </a:lnTo>
                  <a:lnTo>
                    <a:pt x="35070" y="37595"/>
                  </a:lnTo>
                  <a:lnTo>
                    <a:pt x="35070" y="28823"/>
                  </a:lnTo>
                  <a:lnTo>
                    <a:pt x="32565" y="22139"/>
                  </a:lnTo>
                  <a:lnTo>
                    <a:pt x="29642" y="16709"/>
                  </a:lnTo>
                  <a:lnTo>
                    <a:pt x="74315" y="16709"/>
                  </a:lnTo>
                  <a:lnTo>
                    <a:pt x="70975" y="22139"/>
                  </a:lnTo>
                  <a:lnTo>
                    <a:pt x="68470" y="28823"/>
                  </a:lnTo>
                  <a:lnTo>
                    <a:pt x="68470" y="37595"/>
                  </a:lnTo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870747" y="5567650"/>
              <a:ext cx="108412" cy="220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387581" y="4810222"/>
              <a:ext cx="75847" cy="1093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334489" y="4925445"/>
              <a:ext cx="169545" cy="255270"/>
            </a:xfrm>
            <a:custGeom>
              <a:avLst/>
              <a:gdLst/>
              <a:ahLst/>
              <a:cxnLst/>
              <a:rect l="l" t="t" r="r" b="b"/>
              <a:pathLst>
                <a:path w="169545" h="255270">
                  <a:moveTo>
                    <a:pt x="129843" y="0"/>
                  </a:moveTo>
                  <a:lnTo>
                    <a:pt x="39662" y="0"/>
                  </a:lnTo>
                  <a:lnTo>
                    <a:pt x="36740" y="1670"/>
                  </a:lnTo>
                  <a:lnTo>
                    <a:pt x="35070" y="4595"/>
                  </a:lnTo>
                  <a:lnTo>
                    <a:pt x="32982" y="8772"/>
                  </a:lnTo>
                  <a:lnTo>
                    <a:pt x="34652" y="13785"/>
                  </a:lnTo>
                  <a:lnTo>
                    <a:pt x="38827" y="15873"/>
                  </a:lnTo>
                  <a:lnTo>
                    <a:pt x="51352" y="22557"/>
                  </a:lnTo>
                  <a:lnTo>
                    <a:pt x="51352" y="111116"/>
                  </a:lnTo>
                  <a:lnTo>
                    <a:pt x="3340" y="219726"/>
                  </a:lnTo>
                  <a:lnTo>
                    <a:pt x="0" y="227663"/>
                  </a:lnTo>
                  <a:lnTo>
                    <a:pt x="835" y="236436"/>
                  </a:lnTo>
                  <a:lnTo>
                    <a:pt x="10020" y="250638"/>
                  </a:lnTo>
                  <a:lnTo>
                    <a:pt x="17952" y="254816"/>
                  </a:lnTo>
                  <a:lnTo>
                    <a:pt x="151553" y="254816"/>
                  </a:lnTo>
                  <a:lnTo>
                    <a:pt x="159485" y="250638"/>
                  </a:lnTo>
                  <a:lnTo>
                    <a:pt x="168670" y="236436"/>
                  </a:lnTo>
                  <a:lnTo>
                    <a:pt x="169505" y="227663"/>
                  </a:lnTo>
                  <a:lnTo>
                    <a:pt x="166165" y="219726"/>
                  </a:lnTo>
                  <a:lnTo>
                    <a:pt x="118153" y="111116"/>
                  </a:lnTo>
                  <a:lnTo>
                    <a:pt x="118153" y="54305"/>
                  </a:lnTo>
                  <a:lnTo>
                    <a:pt x="68052" y="54305"/>
                  </a:lnTo>
                  <a:lnTo>
                    <a:pt x="68052" y="28823"/>
                  </a:lnTo>
                  <a:lnTo>
                    <a:pt x="65547" y="22139"/>
                  </a:lnTo>
                  <a:lnTo>
                    <a:pt x="62625" y="16709"/>
                  </a:lnTo>
                  <a:lnTo>
                    <a:pt x="129453" y="16709"/>
                  </a:lnTo>
                  <a:lnTo>
                    <a:pt x="130260" y="16291"/>
                  </a:lnTo>
                  <a:lnTo>
                    <a:pt x="130678" y="15873"/>
                  </a:lnTo>
                  <a:lnTo>
                    <a:pt x="134853" y="13785"/>
                  </a:lnTo>
                  <a:lnTo>
                    <a:pt x="136523" y="8772"/>
                  </a:lnTo>
                  <a:lnTo>
                    <a:pt x="134435" y="4595"/>
                  </a:lnTo>
                  <a:lnTo>
                    <a:pt x="132765" y="1670"/>
                  </a:lnTo>
                  <a:lnTo>
                    <a:pt x="129843" y="0"/>
                  </a:lnTo>
                  <a:close/>
                </a:path>
                <a:path w="169545" h="255270">
                  <a:moveTo>
                    <a:pt x="129453" y="16709"/>
                  </a:moveTo>
                  <a:lnTo>
                    <a:pt x="107297" y="16709"/>
                  </a:lnTo>
                  <a:lnTo>
                    <a:pt x="103957" y="22139"/>
                  </a:lnTo>
                  <a:lnTo>
                    <a:pt x="101452" y="28823"/>
                  </a:lnTo>
                  <a:lnTo>
                    <a:pt x="101452" y="54305"/>
                  </a:lnTo>
                  <a:lnTo>
                    <a:pt x="118153" y="54305"/>
                  </a:lnTo>
                  <a:lnTo>
                    <a:pt x="118153" y="22557"/>
                  </a:lnTo>
                  <a:lnTo>
                    <a:pt x="129453" y="1670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334489" y="4925445"/>
              <a:ext cx="169545" cy="255270"/>
            </a:xfrm>
            <a:custGeom>
              <a:avLst/>
              <a:gdLst/>
              <a:ahLst/>
              <a:cxnLst/>
              <a:rect l="l" t="t" r="r" b="b"/>
              <a:pathLst>
                <a:path w="169545" h="255270">
                  <a:moveTo>
                    <a:pt x="166165" y="219726"/>
                  </a:moveTo>
                  <a:lnTo>
                    <a:pt x="118153" y="111116"/>
                  </a:lnTo>
                  <a:lnTo>
                    <a:pt x="118153" y="37595"/>
                  </a:lnTo>
                  <a:lnTo>
                    <a:pt x="118153" y="22557"/>
                  </a:lnTo>
                  <a:lnTo>
                    <a:pt x="130260" y="16291"/>
                  </a:lnTo>
                  <a:lnTo>
                    <a:pt x="130678" y="15873"/>
                  </a:lnTo>
                  <a:lnTo>
                    <a:pt x="134853" y="13785"/>
                  </a:lnTo>
                  <a:lnTo>
                    <a:pt x="136523" y="8772"/>
                  </a:lnTo>
                  <a:lnTo>
                    <a:pt x="134435" y="4595"/>
                  </a:lnTo>
                  <a:lnTo>
                    <a:pt x="132765" y="1670"/>
                  </a:lnTo>
                  <a:lnTo>
                    <a:pt x="129843" y="0"/>
                  </a:lnTo>
                  <a:lnTo>
                    <a:pt x="126503" y="0"/>
                  </a:lnTo>
                  <a:lnTo>
                    <a:pt x="43002" y="0"/>
                  </a:lnTo>
                  <a:lnTo>
                    <a:pt x="39662" y="0"/>
                  </a:lnTo>
                  <a:lnTo>
                    <a:pt x="36740" y="1670"/>
                  </a:lnTo>
                  <a:lnTo>
                    <a:pt x="35070" y="4595"/>
                  </a:lnTo>
                  <a:lnTo>
                    <a:pt x="32982" y="8772"/>
                  </a:lnTo>
                  <a:lnTo>
                    <a:pt x="34652" y="13785"/>
                  </a:lnTo>
                  <a:lnTo>
                    <a:pt x="38827" y="15873"/>
                  </a:lnTo>
                  <a:lnTo>
                    <a:pt x="51352" y="22557"/>
                  </a:lnTo>
                  <a:lnTo>
                    <a:pt x="51352" y="37595"/>
                  </a:lnTo>
                  <a:lnTo>
                    <a:pt x="51352" y="111116"/>
                  </a:lnTo>
                  <a:lnTo>
                    <a:pt x="3340" y="219726"/>
                  </a:lnTo>
                  <a:lnTo>
                    <a:pt x="0" y="227663"/>
                  </a:lnTo>
                  <a:lnTo>
                    <a:pt x="835" y="236436"/>
                  </a:lnTo>
                  <a:lnTo>
                    <a:pt x="5427" y="243537"/>
                  </a:lnTo>
                  <a:lnTo>
                    <a:pt x="10020" y="250638"/>
                  </a:lnTo>
                  <a:lnTo>
                    <a:pt x="17952" y="254816"/>
                  </a:lnTo>
                  <a:lnTo>
                    <a:pt x="26302" y="254816"/>
                  </a:lnTo>
                  <a:lnTo>
                    <a:pt x="143203" y="254816"/>
                  </a:lnTo>
                  <a:lnTo>
                    <a:pt x="151553" y="254816"/>
                  </a:lnTo>
                  <a:lnTo>
                    <a:pt x="159485" y="250638"/>
                  </a:lnTo>
                  <a:lnTo>
                    <a:pt x="164078" y="243537"/>
                  </a:lnTo>
                  <a:lnTo>
                    <a:pt x="168670" y="236436"/>
                  </a:lnTo>
                  <a:lnTo>
                    <a:pt x="169505" y="227663"/>
                  </a:lnTo>
                  <a:lnTo>
                    <a:pt x="166165" y="219726"/>
                  </a:lnTo>
                  <a:close/>
                </a:path>
                <a:path w="169545" h="255270">
                  <a:moveTo>
                    <a:pt x="101452" y="37595"/>
                  </a:moveTo>
                  <a:lnTo>
                    <a:pt x="101452" y="54305"/>
                  </a:lnTo>
                  <a:lnTo>
                    <a:pt x="68052" y="54305"/>
                  </a:lnTo>
                  <a:lnTo>
                    <a:pt x="68052" y="37595"/>
                  </a:lnTo>
                  <a:lnTo>
                    <a:pt x="68052" y="28823"/>
                  </a:lnTo>
                  <a:lnTo>
                    <a:pt x="65547" y="22139"/>
                  </a:lnTo>
                  <a:lnTo>
                    <a:pt x="62625" y="16709"/>
                  </a:lnTo>
                  <a:lnTo>
                    <a:pt x="107297" y="16709"/>
                  </a:lnTo>
                  <a:lnTo>
                    <a:pt x="103957" y="22139"/>
                  </a:lnTo>
                  <a:lnTo>
                    <a:pt x="101452" y="28823"/>
                  </a:lnTo>
                  <a:lnTo>
                    <a:pt x="101452" y="37595"/>
                  </a:lnTo>
                  <a:close/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857228" y="5079970"/>
              <a:ext cx="75847" cy="1093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04137" y="5195194"/>
              <a:ext cx="169545" cy="255270"/>
            </a:xfrm>
            <a:custGeom>
              <a:avLst/>
              <a:gdLst/>
              <a:ahLst/>
              <a:cxnLst/>
              <a:rect l="l" t="t" r="r" b="b"/>
              <a:pathLst>
                <a:path w="169545" h="255270">
                  <a:moveTo>
                    <a:pt x="129842" y="0"/>
                  </a:moveTo>
                  <a:lnTo>
                    <a:pt x="39662" y="0"/>
                  </a:lnTo>
                  <a:lnTo>
                    <a:pt x="36739" y="1670"/>
                  </a:lnTo>
                  <a:lnTo>
                    <a:pt x="35069" y="4595"/>
                  </a:lnTo>
                  <a:lnTo>
                    <a:pt x="32982" y="8772"/>
                  </a:lnTo>
                  <a:lnTo>
                    <a:pt x="34652" y="13785"/>
                  </a:lnTo>
                  <a:lnTo>
                    <a:pt x="38827" y="15873"/>
                  </a:lnTo>
                  <a:lnTo>
                    <a:pt x="51352" y="22557"/>
                  </a:lnTo>
                  <a:lnTo>
                    <a:pt x="51352" y="111116"/>
                  </a:lnTo>
                  <a:lnTo>
                    <a:pt x="3340" y="219726"/>
                  </a:lnTo>
                  <a:lnTo>
                    <a:pt x="0" y="227663"/>
                  </a:lnTo>
                  <a:lnTo>
                    <a:pt x="835" y="236436"/>
                  </a:lnTo>
                  <a:lnTo>
                    <a:pt x="10020" y="250638"/>
                  </a:lnTo>
                  <a:lnTo>
                    <a:pt x="17952" y="254816"/>
                  </a:lnTo>
                  <a:lnTo>
                    <a:pt x="151553" y="254816"/>
                  </a:lnTo>
                  <a:lnTo>
                    <a:pt x="159485" y="250638"/>
                  </a:lnTo>
                  <a:lnTo>
                    <a:pt x="168670" y="236436"/>
                  </a:lnTo>
                  <a:lnTo>
                    <a:pt x="169505" y="227663"/>
                  </a:lnTo>
                  <a:lnTo>
                    <a:pt x="166165" y="219726"/>
                  </a:lnTo>
                  <a:lnTo>
                    <a:pt x="118152" y="111116"/>
                  </a:lnTo>
                  <a:lnTo>
                    <a:pt x="118152" y="54305"/>
                  </a:lnTo>
                  <a:lnTo>
                    <a:pt x="68052" y="54305"/>
                  </a:lnTo>
                  <a:lnTo>
                    <a:pt x="68052" y="28823"/>
                  </a:lnTo>
                  <a:lnTo>
                    <a:pt x="65547" y="22139"/>
                  </a:lnTo>
                  <a:lnTo>
                    <a:pt x="62624" y="16709"/>
                  </a:lnTo>
                  <a:lnTo>
                    <a:pt x="129453" y="16709"/>
                  </a:lnTo>
                  <a:lnTo>
                    <a:pt x="130260" y="16291"/>
                  </a:lnTo>
                  <a:lnTo>
                    <a:pt x="130677" y="15873"/>
                  </a:lnTo>
                  <a:lnTo>
                    <a:pt x="134852" y="13785"/>
                  </a:lnTo>
                  <a:lnTo>
                    <a:pt x="136522" y="8772"/>
                  </a:lnTo>
                  <a:lnTo>
                    <a:pt x="134435" y="4595"/>
                  </a:lnTo>
                  <a:lnTo>
                    <a:pt x="132765" y="1670"/>
                  </a:lnTo>
                  <a:lnTo>
                    <a:pt x="129842" y="0"/>
                  </a:lnTo>
                  <a:close/>
                </a:path>
                <a:path w="169545" h="255270">
                  <a:moveTo>
                    <a:pt x="129453" y="16709"/>
                  </a:moveTo>
                  <a:lnTo>
                    <a:pt x="107297" y="16709"/>
                  </a:lnTo>
                  <a:lnTo>
                    <a:pt x="103957" y="22139"/>
                  </a:lnTo>
                  <a:lnTo>
                    <a:pt x="101452" y="28823"/>
                  </a:lnTo>
                  <a:lnTo>
                    <a:pt x="101452" y="54305"/>
                  </a:lnTo>
                  <a:lnTo>
                    <a:pt x="118152" y="54305"/>
                  </a:lnTo>
                  <a:lnTo>
                    <a:pt x="118152" y="22557"/>
                  </a:lnTo>
                  <a:lnTo>
                    <a:pt x="129453" y="1670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04137" y="5195194"/>
              <a:ext cx="169545" cy="255270"/>
            </a:xfrm>
            <a:custGeom>
              <a:avLst/>
              <a:gdLst/>
              <a:ahLst/>
              <a:cxnLst/>
              <a:rect l="l" t="t" r="r" b="b"/>
              <a:pathLst>
                <a:path w="169545" h="255270">
                  <a:moveTo>
                    <a:pt x="166165" y="219726"/>
                  </a:moveTo>
                  <a:lnTo>
                    <a:pt x="118152" y="111116"/>
                  </a:lnTo>
                  <a:lnTo>
                    <a:pt x="118152" y="37595"/>
                  </a:lnTo>
                  <a:lnTo>
                    <a:pt x="118152" y="22557"/>
                  </a:lnTo>
                  <a:lnTo>
                    <a:pt x="130260" y="16291"/>
                  </a:lnTo>
                  <a:lnTo>
                    <a:pt x="130677" y="15873"/>
                  </a:lnTo>
                  <a:lnTo>
                    <a:pt x="134852" y="13785"/>
                  </a:lnTo>
                  <a:lnTo>
                    <a:pt x="136522" y="8772"/>
                  </a:lnTo>
                  <a:lnTo>
                    <a:pt x="134435" y="4595"/>
                  </a:lnTo>
                  <a:lnTo>
                    <a:pt x="132765" y="1670"/>
                  </a:lnTo>
                  <a:lnTo>
                    <a:pt x="129842" y="0"/>
                  </a:lnTo>
                  <a:lnTo>
                    <a:pt x="126502" y="0"/>
                  </a:lnTo>
                  <a:lnTo>
                    <a:pt x="43002" y="0"/>
                  </a:lnTo>
                  <a:lnTo>
                    <a:pt x="39662" y="0"/>
                  </a:lnTo>
                  <a:lnTo>
                    <a:pt x="36739" y="1670"/>
                  </a:lnTo>
                  <a:lnTo>
                    <a:pt x="35069" y="4595"/>
                  </a:lnTo>
                  <a:lnTo>
                    <a:pt x="32982" y="8772"/>
                  </a:lnTo>
                  <a:lnTo>
                    <a:pt x="34652" y="13785"/>
                  </a:lnTo>
                  <a:lnTo>
                    <a:pt x="38827" y="15873"/>
                  </a:lnTo>
                  <a:lnTo>
                    <a:pt x="51352" y="22557"/>
                  </a:lnTo>
                  <a:lnTo>
                    <a:pt x="51352" y="37595"/>
                  </a:lnTo>
                  <a:lnTo>
                    <a:pt x="51352" y="111116"/>
                  </a:lnTo>
                  <a:lnTo>
                    <a:pt x="3340" y="219726"/>
                  </a:lnTo>
                  <a:lnTo>
                    <a:pt x="0" y="227663"/>
                  </a:lnTo>
                  <a:lnTo>
                    <a:pt x="835" y="236436"/>
                  </a:lnTo>
                  <a:lnTo>
                    <a:pt x="5427" y="243537"/>
                  </a:lnTo>
                  <a:lnTo>
                    <a:pt x="10020" y="250638"/>
                  </a:lnTo>
                  <a:lnTo>
                    <a:pt x="17952" y="254816"/>
                  </a:lnTo>
                  <a:lnTo>
                    <a:pt x="26302" y="254816"/>
                  </a:lnTo>
                  <a:lnTo>
                    <a:pt x="143203" y="254816"/>
                  </a:lnTo>
                  <a:lnTo>
                    <a:pt x="151553" y="254816"/>
                  </a:lnTo>
                  <a:lnTo>
                    <a:pt x="159485" y="250638"/>
                  </a:lnTo>
                  <a:lnTo>
                    <a:pt x="164078" y="243537"/>
                  </a:lnTo>
                  <a:lnTo>
                    <a:pt x="168670" y="236436"/>
                  </a:lnTo>
                  <a:lnTo>
                    <a:pt x="169505" y="227663"/>
                  </a:lnTo>
                  <a:lnTo>
                    <a:pt x="166165" y="219726"/>
                  </a:lnTo>
                  <a:close/>
                </a:path>
                <a:path w="169545" h="255270">
                  <a:moveTo>
                    <a:pt x="101452" y="37595"/>
                  </a:moveTo>
                  <a:lnTo>
                    <a:pt x="101452" y="54305"/>
                  </a:lnTo>
                  <a:lnTo>
                    <a:pt x="68052" y="54305"/>
                  </a:lnTo>
                  <a:lnTo>
                    <a:pt x="68052" y="37595"/>
                  </a:lnTo>
                  <a:lnTo>
                    <a:pt x="68052" y="28823"/>
                  </a:lnTo>
                  <a:lnTo>
                    <a:pt x="65547" y="22139"/>
                  </a:lnTo>
                  <a:lnTo>
                    <a:pt x="62624" y="16709"/>
                  </a:lnTo>
                  <a:lnTo>
                    <a:pt x="107297" y="16709"/>
                  </a:lnTo>
                  <a:lnTo>
                    <a:pt x="103957" y="22139"/>
                  </a:lnTo>
                  <a:lnTo>
                    <a:pt x="101452" y="28823"/>
                  </a:lnTo>
                  <a:lnTo>
                    <a:pt x="101452" y="37595"/>
                  </a:lnTo>
                  <a:close/>
                </a:path>
              </a:pathLst>
            </a:custGeom>
            <a:ln w="4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04047" y="5511262"/>
              <a:ext cx="108412" cy="220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473453" y="3536391"/>
            <a:ext cx="494220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25">
                <a:latin typeface="Times New Roman"/>
                <a:cs typeface="Times New Roman"/>
              </a:rPr>
              <a:t>10 </a:t>
            </a:r>
            <a:r>
              <a:rPr dirty="0" sz="2800" spc="50">
                <a:latin typeface="Times New Roman"/>
                <a:cs typeface="Times New Roman"/>
              </a:rPr>
              <a:t>Regional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Offices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90">
                <a:latin typeface="Times New Roman"/>
                <a:cs typeface="Times New Roman"/>
              </a:rPr>
              <a:t>200+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Employees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35">
                <a:latin typeface="Times New Roman"/>
                <a:cs typeface="Times New Roman"/>
              </a:rPr>
              <a:t>2,500 </a:t>
            </a:r>
            <a:r>
              <a:rPr dirty="0" sz="2800" spc="110">
                <a:latin typeface="Times New Roman"/>
                <a:cs typeface="Times New Roman"/>
              </a:rPr>
              <a:t>In </a:t>
            </a:r>
            <a:r>
              <a:rPr dirty="0" sz="2800" spc="80">
                <a:latin typeface="Times New Roman"/>
                <a:cs typeface="Times New Roman"/>
              </a:rPr>
              <a:t>Network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Carriers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85">
                <a:latin typeface="Times New Roman"/>
                <a:cs typeface="Times New Roman"/>
              </a:rPr>
              <a:t>High </a:t>
            </a:r>
            <a:r>
              <a:rPr dirty="0" sz="2800" spc="60">
                <a:latin typeface="Times New Roman"/>
                <a:cs typeface="Times New Roman"/>
              </a:rPr>
              <a:t>Complexity </a:t>
            </a:r>
            <a:r>
              <a:rPr dirty="0" sz="2800" spc="90">
                <a:latin typeface="Times New Roman"/>
                <a:cs typeface="Times New Roman"/>
              </a:rPr>
              <a:t>Lab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Testing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14759" y="6532974"/>
            <a:ext cx="143510" cy="1555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900" spc="55">
                <a:solidFill>
                  <a:srgbClr val="404040"/>
                </a:solidFill>
                <a:latin typeface="Trebuchet MS"/>
                <a:cs typeface="Trebuchet MS"/>
              </a:rPr>
              <a:t>1</a:t>
            </a:fld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9062" y="4755515"/>
            <a:ext cx="3425687" cy="1747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9941" y="76"/>
            <a:ext cx="37858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GENUINE</a:t>
            </a:r>
            <a:r>
              <a:rPr dirty="0" spc="-175"/>
              <a:t> </a:t>
            </a:r>
            <a:r>
              <a:rPr dirty="0" spc="-15"/>
              <a:t>PARTNERSHIP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1179" y="1136649"/>
            <a:ext cx="6738620" cy="3703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latin typeface="Arial"/>
                <a:cs typeface="Arial"/>
              </a:rPr>
              <a:t>Why </a:t>
            </a:r>
            <a:r>
              <a:rPr dirty="0" sz="2800" spc="-110" b="1">
                <a:latin typeface="Arial"/>
                <a:cs typeface="Arial"/>
              </a:rPr>
              <a:t>partner </a:t>
            </a:r>
            <a:r>
              <a:rPr dirty="0" sz="2800" spc="15" b="1">
                <a:latin typeface="Arial"/>
                <a:cs typeface="Arial"/>
              </a:rPr>
              <a:t>with </a:t>
            </a:r>
            <a:r>
              <a:rPr dirty="0" sz="2800" spc="-50" b="1">
                <a:latin typeface="Arial"/>
                <a:cs typeface="Arial"/>
              </a:rPr>
              <a:t>United </a:t>
            </a:r>
            <a:r>
              <a:rPr dirty="0" sz="2800" spc="-135" b="1">
                <a:latin typeface="Arial"/>
                <a:cs typeface="Arial"/>
              </a:rPr>
              <a:t>Diagnostics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spc="-215" b="1">
                <a:latin typeface="Arial"/>
                <a:cs typeface="Arial"/>
              </a:rPr>
              <a:t>Lab?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629920" indent="-372110">
              <a:lnSpc>
                <a:spcPct val="100000"/>
              </a:lnSpc>
              <a:spcBef>
                <a:spcPts val="2175"/>
              </a:spcBef>
              <a:buAutoNum type="arabicPeriod"/>
              <a:tabLst>
                <a:tab pos="630555" algn="l"/>
              </a:tabLst>
            </a:pPr>
            <a:r>
              <a:rPr dirty="0" sz="2800" spc="30">
                <a:latin typeface="Times New Roman"/>
                <a:cs typeface="Times New Roman"/>
              </a:rPr>
              <a:t>Excellence </a:t>
            </a:r>
            <a:r>
              <a:rPr dirty="0" sz="2800" spc="70">
                <a:latin typeface="Times New Roman"/>
                <a:cs typeface="Times New Roman"/>
              </a:rPr>
              <a:t>in </a:t>
            </a:r>
            <a:r>
              <a:rPr dirty="0" sz="2800" spc="90">
                <a:latin typeface="Times New Roman"/>
                <a:cs typeface="Times New Roman"/>
              </a:rPr>
              <a:t>Customer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  <a:p>
            <a:pPr marL="629920" indent="-37211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630555" algn="l"/>
              </a:tabLst>
            </a:pPr>
            <a:r>
              <a:rPr dirty="0" sz="2800" spc="85">
                <a:latin typeface="Times New Roman"/>
                <a:cs typeface="Times New Roman"/>
              </a:rPr>
              <a:t>Laboratory </a:t>
            </a:r>
            <a:r>
              <a:rPr dirty="0" sz="2800" spc="5">
                <a:latin typeface="Times New Roman"/>
                <a:cs typeface="Times New Roman"/>
              </a:rPr>
              <a:t>Testing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Excellence</a:t>
            </a:r>
            <a:endParaRPr sz="2800">
              <a:latin typeface="Times New Roman"/>
              <a:cs typeface="Times New Roman"/>
            </a:endParaRPr>
          </a:p>
          <a:p>
            <a:pPr marL="629920" indent="-372110">
              <a:lnSpc>
                <a:spcPct val="100000"/>
              </a:lnSpc>
              <a:spcBef>
                <a:spcPts val="1955"/>
              </a:spcBef>
              <a:buAutoNum type="arabicPeriod"/>
              <a:tabLst>
                <a:tab pos="630555" algn="l"/>
              </a:tabLst>
            </a:pPr>
            <a:r>
              <a:rPr dirty="0" sz="2800" spc="65">
                <a:latin typeface="Times New Roman"/>
                <a:cs typeface="Times New Roman"/>
              </a:rPr>
              <a:t>C</a:t>
            </a:r>
            <a:r>
              <a:rPr dirty="0" sz="2800" spc="65">
                <a:solidFill>
                  <a:srgbClr val="111111"/>
                </a:solidFill>
                <a:latin typeface="Times New Roman"/>
                <a:cs typeface="Times New Roman"/>
              </a:rPr>
              <a:t>omprehensive </a:t>
            </a:r>
            <a:r>
              <a:rPr dirty="0" sz="2800" spc="80">
                <a:latin typeface="Times New Roman"/>
                <a:cs typeface="Times New Roman"/>
              </a:rPr>
              <a:t>Network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Participation</a:t>
            </a:r>
            <a:endParaRPr sz="2800">
              <a:latin typeface="Times New Roman"/>
              <a:cs typeface="Times New Roman"/>
            </a:endParaRPr>
          </a:p>
          <a:p>
            <a:pPr marL="630555" indent="-37274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631190" algn="l"/>
              </a:tabLst>
            </a:pPr>
            <a:r>
              <a:rPr dirty="0" sz="2800" spc="70">
                <a:latin typeface="Times New Roman"/>
                <a:cs typeface="Times New Roman"/>
              </a:rPr>
              <a:t>Leading </a:t>
            </a:r>
            <a:r>
              <a:rPr dirty="0" sz="2800" spc="40">
                <a:latin typeface="Times New Roman"/>
                <a:cs typeface="Times New Roman"/>
              </a:rPr>
              <a:t>Technology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5">
                <a:latin typeface="Times New Roman"/>
                <a:cs typeface="Times New Roman"/>
              </a:rPr>
              <a:t>Tools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928" y="83819"/>
            <a:ext cx="1118616" cy="1107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4771" y="2260092"/>
            <a:ext cx="2199131" cy="2113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14759" y="6532974"/>
            <a:ext cx="143510" cy="1555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900" spc="55">
                <a:solidFill>
                  <a:srgbClr val="404040"/>
                </a:solidFill>
                <a:latin typeface="Trebuchet MS"/>
                <a:cs typeface="Trebuchet MS"/>
              </a:rPr>
              <a:t>1</a:t>
            </a:fld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262495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EXCELLENCE </a:t>
            </a:r>
            <a:r>
              <a:rPr dirty="0" spc="-15"/>
              <a:t>IN</a:t>
            </a:r>
            <a:r>
              <a:rPr dirty="0" spc="-250"/>
              <a:t> </a:t>
            </a:r>
            <a:r>
              <a:rPr dirty="0" spc="15"/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155447" y="100584"/>
            <a:ext cx="850391" cy="68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35873" y="723137"/>
            <a:ext cx="1186180" cy="1363980"/>
          </a:xfrm>
          <a:custGeom>
            <a:avLst/>
            <a:gdLst/>
            <a:ahLst/>
            <a:cxnLst/>
            <a:rect l="l" t="t" r="r" b="b"/>
            <a:pathLst>
              <a:path w="1186179" h="1363980">
                <a:moveTo>
                  <a:pt x="592835" y="0"/>
                </a:moveTo>
                <a:lnTo>
                  <a:pt x="0" y="296417"/>
                </a:lnTo>
                <a:lnTo>
                  <a:pt x="0" y="1067562"/>
                </a:lnTo>
                <a:lnTo>
                  <a:pt x="592835" y="1363979"/>
                </a:lnTo>
                <a:lnTo>
                  <a:pt x="1185672" y="1067562"/>
                </a:lnTo>
                <a:lnTo>
                  <a:pt x="1185672" y="296417"/>
                </a:lnTo>
                <a:lnTo>
                  <a:pt x="592835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94318" y="1294257"/>
            <a:ext cx="6680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dirty="0" sz="11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7585" y="1077874"/>
            <a:ext cx="1174750" cy="598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0"/>
              </a:spcBef>
            </a:pPr>
            <a:r>
              <a:rPr dirty="0" sz="1050">
                <a:latin typeface="Times New Roman"/>
                <a:cs typeface="Times New Roman"/>
              </a:rPr>
              <a:t>Onboarding </a:t>
            </a:r>
            <a:r>
              <a:rPr dirty="0" sz="1050" spc="-5">
                <a:latin typeface="Times New Roman"/>
                <a:cs typeface="Times New Roman"/>
              </a:rPr>
              <a:t>Services  Facesheet </a:t>
            </a:r>
            <a:r>
              <a:rPr dirty="0" sz="1050">
                <a:latin typeface="Times New Roman"/>
                <a:cs typeface="Times New Roman"/>
              </a:rPr>
              <a:t>Entry  Standing Order</a:t>
            </a:r>
            <a:r>
              <a:rPr dirty="0" sz="1050" spc="-1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Entry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4190" y="723137"/>
            <a:ext cx="1835785" cy="2533650"/>
            <a:chOff x="6854190" y="723137"/>
            <a:chExt cx="1835785" cy="2533650"/>
          </a:xfrm>
        </p:grpSpPr>
        <p:sp>
          <p:nvSpPr>
            <p:cNvPr id="8" name="object 8"/>
            <p:cNvSpPr/>
            <p:nvPr/>
          </p:nvSpPr>
          <p:spPr>
            <a:xfrm>
              <a:off x="6854190" y="723137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80">
                  <a:moveTo>
                    <a:pt x="592835" y="0"/>
                  </a:moveTo>
                  <a:lnTo>
                    <a:pt x="0" y="296417"/>
                  </a:lnTo>
                  <a:lnTo>
                    <a:pt x="0" y="1067562"/>
                  </a:lnTo>
                  <a:lnTo>
                    <a:pt x="592835" y="1363979"/>
                  </a:lnTo>
                  <a:lnTo>
                    <a:pt x="1185671" y="1067562"/>
                  </a:lnTo>
                  <a:lnTo>
                    <a:pt x="1185671" y="296417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258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92746" y="1881377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80">
                  <a:moveTo>
                    <a:pt x="592835" y="0"/>
                  </a:moveTo>
                  <a:lnTo>
                    <a:pt x="0" y="296418"/>
                  </a:lnTo>
                  <a:lnTo>
                    <a:pt x="0" y="1067562"/>
                  </a:lnTo>
                  <a:lnTo>
                    <a:pt x="592835" y="1363980"/>
                  </a:lnTo>
                  <a:lnTo>
                    <a:pt x="1185672" y="1067562"/>
                  </a:lnTo>
                  <a:lnTo>
                    <a:pt x="1185672" y="296418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259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92746" y="1881377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80">
                  <a:moveTo>
                    <a:pt x="592835" y="0"/>
                  </a:moveTo>
                  <a:lnTo>
                    <a:pt x="1185672" y="296418"/>
                  </a:lnTo>
                  <a:lnTo>
                    <a:pt x="1185672" y="1067562"/>
                  </a:lnTo>
                  <a:lnTo>
                    <a:pt x="592835" y="1363980"/>
                  </a:lnTo>
                  <a:lnTo>
                    <a:pt x="0" y="1067562"/>
                  </a:lnTo>
                  <a:lnTo>
                    <a:pt x="0" y="296418"/>
                  </a:lnTo>
                  <a:lnTo>
                    <a:pt x="592835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849869" y="2379726"/>
            <a:ext cx="470534" cy="3384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99060" marR="5080" indent="-86995">
              <a:lnSpc>
                <a:spcPts val="1140"/>
              </a:lnSpc>
              <a:spcBef>
                <a:spcPts val="290"/>
              </a:spcBef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outine 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6161" y="2138774"/>
            <a:ext cx="1038225" cy="79184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45"/>
              </a:spcBef>
            </a:pPr>
            <a:r>
              <a:rPr dirty="0" sz="1050">
                <a:latin typeface="Times New Roman"/>
                <a:cs typeface="Times New Roman"/>
              </a:rPr>
              <a:t>Schedule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Services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-5">
                <a:latin typeface="Times New Roman"/>
                <a:cs typeface="Times New Roman"/>
              </a:rPr>
              <a:t>Recollection</a:t>
            </a:r>
            <a:r>
              <a:rPr dirty="0" sz="1050" spc="-6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Audit</a:t>
            </a:r>
            <a:endParaRPr sz="105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254"/>
              </a:spcBef>
            </a:pPr>
            <a:r>
              <a:rPr dirty="0" sz="1050">
                <a:latin typeface="Times New Roman"/>
                <a:cs typeface="Times New Roman"/>
              </a:rPr>
              <a:t>U</a:t>
            </a:r>
            <a:r>
              <a:rPr dirty="0" sz="1050">
                <a:latin typeface="Times New Roman"/>
                <a:cs typeface="Times New Roman"/>
              </a:rPr>
              <a:t>TO</a:t>
            </a:r>
            <a:endParaRPr sz="105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250"/>
              </a:spcBef>
            </a:pPr>
            <a:r>
              <a:rPr dirty="0" sz="1050">
                <a:latin typeface="Times New Roman"/>
                <a:cs typeface="Times New Roman"/>
              </a:rPr>
              <a:t>Supply</a:t>
            </a:r>
            <a:r>
              <a:rPr dirty="0" sz="1050" spc="-10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Orders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24761" y="1870265"/>
            <a:ext cx="1846580" cy="2543175"/>
            <a:chOff x="8124761" y="1870265"/>
            <a:chExt cx="1846580" cy="2543175"/>
          </a:xfrm>
        </p:grpSpPr>
        <p:sp>
          <p:nvSpPr>
            <p:cNvPr id="14" name="object 14"/>
            <p:cNvSpPr/>
            <p:nvPr/>
          </p:nvSpPr>
          <p:spPr>
            <a:xfrm>
              <a:off x="8774429" y="1881377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80">
                  <a:moveTo>
                    <a:pt x="592836" y="0"/>
                  </a:moveTo>
                  <a:lnTo>
                    <a:pt x="0" y="296418"/>
                  </a:lnTo>
                  <a:lnTo>
                    <a:pt x="0" y="1067562"/>
                  </a:lnTo>
                  <a:lnTo>
                    <a:pt x="592836" y="1363980"/>
                  </a:lnTo>
                  <a:lnTo>
                    <a:pt x="1185672" y="1067562"/>
                  </a:lnTo>
                  <a:lnTo>
                    <a:pt x="1185672" y="296418"/>
                  </a:lnTo>
                  <a:lnTo>
                    <a:pt x="592836" y="0"/>
                  </a:lnTo>
                  <a:close/>
                </a:path>
              </a:pathLst>
            </a:custGeom>
            <a:solidFill>
              <a:srgbClr val="259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74429" y="1881377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80">
                  <a:moveTo>
                    <a:pt x="592836" y="0"/>
                  </a:moveTo>
                  <a:lnTo>
                    <a:pt x="1185672" y="296418"/>
                  </a:lnTo>
                  <a:lnTo>
                    <a:pt x="1185672" y="1067562"/>
                  </a:lnTo>
                  <a:lnTo>
                    <a:pt x="592836" y="1363980"/>
                  </a:lnTo>
                  <a:lnTo>
                    <a:pt x="0" y="1067562"/>
                  </a:lnTo>
                  <a:lnTo>
                    <a:pt x="0" y="296418"/>
                  </a:lnTo>
                  <a:lnTo>
                    <a:pt x="592836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35873" y="3038094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0" y="296417"/>
                  </a:lnTo>
                  <a:lnTo>
                    <a:pt x="0" y="1067561"/>
                  </a:lnTo>
                  <a:lnTo>
                    <a:pt x="592835" y="1363979"/>
                  </a:lnTo>
                  <a:lnTo>
                    <a:pt x="1185672" y="1067561"/>
                  </a:lnTo>
                  <a:lnTo>
                    <a:pt x="1185672" y="296417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25A2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35873" y="3038094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1185672" y="296417"/>
                  </a:lnTo>
                  <a:lnTo>
                    <a:pt x="1185672" y="1067561"/>
                  </a:lnTo>
                  <a:lnTo>
                    <a:pt x="592835" y="1363979"/>
                  </a:lnTo>
                  <a:lnTo>
                    <a:pt x="0" y="1067561"/>
                  </a:lnTo>
                  <a:lnTo>
                    <a:pt x="0" y="296417"/>
                  </a:lnTo>
                  <a:lnTo>
                    <a:pt x="592835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368410" y="3545585"/>
            <a:ext cx="723265" cy="3238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248285">
              <a:lnSpc>
                <a:spcPts val="1080"/>
              </a:lnSpc>
              <a:spcBef>
                <a:spcPts val="290"/>
              </a:spcBef>
            </a:pP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Fax  </a:t>
            </a:r>
            <a:r>
              <a:rPr dirty="0" sz="1050" spc="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nage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ent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87585" y="3297453"/>
            <a:ext cx="1311275" cy="790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430530">
              <a:lnSpc>
                <a:spcPct val="119500"/>
              </a:lnSpc>
              <a:spcBef>
                <a:spcPts val="90"/>
              </a:spcBef>
            </a:pPr>
            <a:r>
              <a:rPr dirty="0" sz="1050" spc="-5">
                <a:latin typeface="Times New Roman"/>
                <a:cs typeface="Times New Roman"/>
              </a:rPr>
              <a:t>Facesheet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Entry  Ref </a:t>
            </a:r>
            <a:r>
              <a:rPr dirty="0" sz="1050" spc="-10">
                <a:latin typeface="Times New Roman"/>
                <a:cs typeface="Times New Roman"/>
              </a:rPr>
              <a:t>Lab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Results  </a:t>
            </a:r>
            <a:r>
              <a:rPr dirty="0" sz="1050">
                <a:latin typeface="Times New Roman"/>
                <a:cs typeface="Times New Roman"/>
              </a:rPr>
              <a:t>Order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Entry</a:t>
            </a: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254"/>
              </a:spcBef>
            </a:pPr>
            <a:r>
              <a:rPr dirty="0" sz="1050">
                <a:latin typeface="Times New Roman"/>
                <a:cs typeface="Times New Roman"/>
              </a:rPr>
              <a:t>Document</a:t>
            </a:r>
            <a:r>
              <a:rPr dirty="0" sz="1050" spc="-8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Management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43077" y="3026981"/>
            <a:ext cx="1208405" cy="1386205"/>
            <a:chOff x="6843077" y="3026981"/>
            <a:chExt cx="1208405" cy="1386205"/>
          </a:xfrm>
        </p:grpSpPr>
        <p:sp>
          <p:nvSpPr>
            <p:cNvPr id="21" name="object 21"/>
            <p:cNvSpPr/>
            <p:nvPr/>
          </p:nvSpPr>
          <p:spPr>
            <a:xfrm>
              <a:off x="6854190" y="3038094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0" y="296417"/>
                  </a:lnTo>
                  <a:lnTo>
                    <a:pt x="0" y="1067561"/>
                  </a:lnTo>
                  <a:lnTo>
                    <a:pt x="592835" y="1363979"/>
                  </a:lnTo>
                  <a:lnTo>
                    <a:pt x="1185671" y="1067561"/>
                  </a:lnTo>
                  <a:lnTo>
                    <a:pt x="1185671" y="296417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27AB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854190" y="3038094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1185671" y="296417"/>
                  </a:lnTo>
                  <a:lnTo>
                    <a:pt x="1185671" y="1067561"/>
                  </a:lnTo>
                  <a:lnTo>
                    <a:pt x="592835" y="1363979"/>
                  </a:lnTo>
                  <a:lnTo>
                    <a:pt x="0" y="1067561"/>
                  </a:lnTo>
                  <a:lnTo>
                    <a:pt x="0" y="296417"/>
                  </a:lnTo>
                  <a:lnTo>
                    <a:pt x="592835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072376" y="3522726"/>
            <a:ext cx="752475" cy="3657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 indent="200660">
              <a:lnSpc>
                <a:spcPts val="1240"/>
              </a:lnSpc>
              <a:spcBef>
                <a:spcPts val="305"/>
              </a:spcBef>
            </a:pPr>
            <a:r>
              <a:rPr dirty="0" sz="1200" spc="-5">
                <a:latin typeface="Times New Roman"/>
                <a:cs typeface="Times New Roman"/>
              </a:rPr>
              <a:t>Sales  </a:t>
            </a:r>
            <a:r>
              <a:rPr dirty="0" sz="1200" spc="-5">
                <a:latin typeface="Times New Roman"/>
                <a:cs typeface="Times New Roman"/>
              </a:rPr>
              <a:t>Onbo</a:t>
            </a:r>
            <a:r>
              <a:rPr dirty="0" sz="1200" spc="-1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rding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81633" y="4185221"/>
            <a:ext cx="1208405" cy="1386205"/>
            <a:chOff x="7481633" y="4185221"/>
            <a:chExt cx="1208405" cy="1386205"/>
          </a:xfrm>
        </p:grpSpPr>
        <p:sp>
          <p:nvSpPr>
            <p:cNvPr id="25" name="object 25"/>
            <p:cNvSpPr/>
            <p:nvPr/>
          </p:nvSpPr>
          <p:spPr>
            <a:xfrm>
              <a:off x="7492745" y="4196334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0" y="296418"/>
                  </a:lnTo>
                  <a:lnTo>
                    <a:pt x="0" y="1067562"/>
                  </a:lnTo>
                  <a:lnTo>
                    <a:pt x="592835" y="1363980"/>
                  </a:lnTo>
                  <a:lnTo>
                    <a:pt x="1185672" y="1067562"/>
                  </a:lnTo>
                  <a:lnTo>
                    <a:pt x="1185672" y="296418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27B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92745" y="4196334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1185672" y="296418"/>
                  </a:lnTo>
                  <a:lnTo>
                    <a:pt x="1185672" y="1067562"/>
                  </a:lnTo>
                  <a:lnTo>
                    <a:pt x="592835" y="1363980"/>
                  </a:lnTo>
                  <a:lnTo>
                    <a:pt x="0" y="1067562"/>
                  </a:lnTo>
                  <a:lnTo>
                    <a:pt x="0" y="296418"/>
                  </a:lnTo>
                  <a:lnTo>
                    <a:pt x="592835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834630" y="4695190"/>
            <a:ext cx="50038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ts val="123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STAT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0526" y="4607433"/>
            <a:ext cx="1173480" cy="515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70"/>
              </a:lnSpc>
              <a:spcBef>
                <a:spcPts val="105"/>
              </a:spcBef>
            </a:pPr>
            <a:r>
              <a:rPr dirty="0" sz="1050">
                <a:latin typeface="Times New Roman"/>
                <a:cs typeface="Times New Roman"/>
              </a:rPr>
              <a:t>STAT/Weekend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Live</a:t>
            </a: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ts val="1170"/>
              </a:lnSpc>
            </a:pPr>
            <a:r>
              <a:rPr dirty="0" sz="1050">
                <a:latin typeface="Times New Roman"/>
                <a:cs typeface="Times New Roman"/>
              </a:rPr>
              <a:t>O</a:t>
            </a:r>
            <a:r>
              <a:rPr dirty="0" sz="1050">
                <a:latin typeface="Times New Roman"/>
                <a:cs typeface="Times New Roman"/>
              </a:rPr>
              <a:t>pe</a:t>
            </a:r>
            <a:r>
              <a:rPr dirty="0" sz="1050" spc="-5">
                <a:latin typeface="Times New Roman"/>
                <a:cs typeface="Times New Roman"/>
              </a:rPr>
              <a:t>r</a:t>
            </a:r>
            <a:r>
              <a:rPr dirty="0" sz="1050">
                <a:latin typeface="Times New Roman"/>
                <a:cs typeface="Times New Roman"/>
              </a:rPr>
              <a:t>a</a:t>
            </a:r>
            <a:r>
              <a:rPr dirty="0" sz="1050" spc="-10">
                <a:latin typeface="Times New Roman"/>
                <a:cs typeface="Times New Roman"/>
              </a:rPr>
              <a:t>t</a:t>
            </a:r>
            <a:r>
              <a:rPr dirty="0" sz="1050">
                <a:latin typeface="Times New Roman"/>
                <a:cs typeface="Times New Roman"/>
              </a:rPr>
              <a:t>or</a:t>
            </a: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50"/>
              </a:spcBef>
            </a:pPr>
            <a:r>
              <a:rPr dirty="0" sz="1050" spc="-5">
                <a:latin typeface="Times New Roman"/>
                <a:cs typeface="Times New Roman"/>
              </a:rPr>
              <a:t>Results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Tracking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24761" y="4185221"/>
            <a:ext cx="1846580" cy="2543175"/>
            <a:chOff x="8124761" y="4185221"/>
            <a:chExt cx="1846580" cy="2543175"/>
          </a:xfrm>
        </p:grpSpPr>
        <p:sp>
          <p:nvSpPr>
            <p:cNvPr id="30" name="object 30"/>
            <p:cNvSpPr/>
            <p:nvPr/>
          </p:nvSpPr>
          <p:spPr>
            <a:xfrm>
              <a:off x="8774429" y="4196334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6" y="0"/>
                  </a:moveTo>
                  <a:lnTo>
                    <a:pt x="0" y="296418"/>
                  </a:lnTo>
                  <a:lnTo>
                    <a:pt x="0" y="1067562"/>
                  </a:lnTo>
                  <a:lnTo>
                    <a:pt x="592836" y="1363980"/>
                  </a:lnTo>
                  <a:lnTo>
                    <a:pt x="1185672" y="1067562"/>
                  </a:lnTo>
                  <a:lnTo>
                    <a:pt x="1185672" y="296418"/>
                  </a:lnTo>
                  <a:lnTo>
                    <a:pt x="592836" y="0"/>
                  </a:lnTo>
                  <a:close/>
                </a:path>
              </a:pathLst>
            </a:custGeom>
            <a:solidFill>
              <a:srgbClr val="27BB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774429" y="4196334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6" y="0"/>
                  </a:moveTo>
                  <a:lnTo>
                    <a:pt x="1185672" y="296418"/>
                  </a:lnTo>
                  <a:lnTo>
                    <a:pt x="1185672" y="1067562"/>
                  </a:lnTo>
                  <a:lnTo>
                    <a:pt x="592836" y="1363980"/>
                  </a:lnTo>
                  <a:lnTo>
                    <a:pt x="0" y="1067562"/>
                  </a:lnTo>
                  <a:lnTo>
                    <a:pt x="0" y="296418"/>
                  </a:lnTo>
                  <a:lnTo>
                    <a:pt x="592836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135873" y="5353050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0" y="296418"/>
                  </a:lnTo>
                  <a:lnTo>
                    <a:pt x="0" y="1067562"/>
                  </a:lnTo>
                  <a:lnTo>
                    <a:pt x="592835" y="1363980"/>
                  </a:lnTo>
                  <a:lnTo>
                    <a:pt x="1185672" y="1067562"/>
                  </a:lnTo>
                  <a:lnTo>
                    <a:pt x="1185672" y="296418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27C5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35873" y="5353050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1185672" y="296418"/>
                  </a:lnTo>
                  <a:lnTo>
                    <a:pt x="1185672" y="1067562"/>
                  </a:lnTo>
                  <a:lnTo>
                    <a:pt x="592835" y="1363980"/>
                  </a:lnTo>
                  <a:lnTo>
                    <a:pt x="0" y="1067562"/>
                  </a:lnTo>
                  <a:lnTo>
                    <a:pt x="0" y="296418"/>
                  </a:lnTo>
                  <a:lnTo>
                    <a:pt x="592835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468994" y="5852871"/>
            <a:ext cx="519430" cy="3384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6830" marR="5080" indent="-24765">
              <a:lnSpc>
                <a:spcPts val="1140"/>
              </a:lnSpc>
              <a:spcBef>
                <a:spcPts val="290"/>
              </a:spcBef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dirty="0" sz="11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#1  Support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87585" y="5708700"/>
            <a:ext cx="1007110" cy="59880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-5">
                <a:latin typeface="Times New Roman"/>
                <a:cs typeface="Times New Roman"/>
              </a:rPr>
              <a:t>Results</a:t>
            </a: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85"/>
              </a:spcBef>
            </a:pPr>
            <a:r>
              <a:rPr dirty="0" sz="1050">
                <a:latin typeface="Times New Roman"/>
                <a:cs typeface="Times New Roman"/>
              </a:rPr>
              <a:t>Where are they  </a:t>
            </a:r>
            <a:r>
              <a:rPr dirty="0" sz="1050" spc="-10">
                <a:latin typeface="Times New Roman"/>
                <a:cs typeface="Times New Roman"/>
              </a:rPr>
              <a:t>Fax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Conformation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43077" y="5341937"/>
            <a:ext cx="1208405" cy="1386205"/>
            <a:chOff x="6843077" y="5341937"/>
            <a:chExt cx="1208405" cy="1386205"/>
          </a:xfrm>
        </p:grpSpPr>
        <p:sp>
          <p:nvSpPr>
            <p:cNvPr id="37" name="object 37"/>
            <p:cNvSpPr/>
            <p:nvPr/>
          </p:nvSpPr>
          <p:spPr>
            <a:xfrm>
              <a:off x="6854190" y="5353050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0" y="296418"/>
                  </a:lnTo>
                  <a:lnTo>
                    <a:pt x="0" y="1067562"/>
                  </a:lnTo>
                  <a:lnTo>
                    <a:pt x="592835" y="1363980"/>
                  </a:lnTo>
                  <a:lnTo>
                    <a:pt x="1185671" y="1067562"/>
                  </a:lnTo>
                  <a:lnTo>
                    <a:pt x="1185671" y="296418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4190" y="5353050"/>
              <a:ext cx="1186180" cy="1363980"/>
            </a:xfrm>
            <a:custGeom>
              <a:avLst/>
              <a:gdLst/>
              <a:ahLst/>
              <a:cxnLst/>
              <a:rect l="l" t="t" r="r" b="b"/>
              <a:pathLst>
                <a:path w="1186179" h="1363979">
                  <a:moveTo>
                    <a:pt x="592835" y="0"/>
                  </a:moveTo>
                  <a:lnTo>
                    <a:pt x="1185671" y="296418"/>
                  </a:lnTo>
                  <a:lnTo>
                    <a:pt x="1185671" y="1067562"/>
                  </a:lnTo>
                  <a:lnTo>
                    <a:pt x="592835" y="1363980"/>
                  </a:lnTo>
                  <a:lnTo>
                    <a:pt x="0" y="1067562"/>
                  </a:lnTo>
                  <a:lnTo>
                    <a:pt x="0" y="296418"/>
                  </a:lnTo>
                  <a:lnTo>
                    <a:pt x="592835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574029" y="3475761"/>
            <a:ext cx="1229360" cy="42481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409"/>
              </a:spcBef>
            </a:pPr>
            <a:r>
              <a:rPr dirty="0" sz="1050">
                <a:latin typeface="Times New Roman"/>
                <a:cs typeface="Times New Roman"/>
              </a:rPr>
              <a:t>Sales Rep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Onboarding</a:t>
            </a: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10"/>
              </a:spcBef>
            </a:pPr>
            <a:r>
              <a:rPr dirty="0" sz="1050">
                <a:latin typeface="Times New Roman"/>
                <a:cs typeface="Times New Roman"/>
              </a:rPr>
              <a:t>Sales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Support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National </a:t>
            </a:r>
            <a:r>
              <a:rPr dirty="0" spc="-5"/>
              <a:t>Call</a:t>
            </a:r>
            <a:r>
              <a:rPr dirty="0" spc="-35"/>
              <a:t> </a:t>
            </a:r>
            <a:r>
              <a:rPr dirty="0" spc="-5"/>
              <a:t>Center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pc="-5"/>
              <a:t>Focused </a:t>
            </a:r>
            <a:r>
              <a:rPr dirty="0"/>
              <a:t>on </a:t>
            </a:r>
            <a:r>
              <a:rPr dirty="0" spc="-5"/>
              <a:t>70% </a:t>
            </a:r>
            <a:r>
              <a:rPr dirty="0"/>
              <a:t>first call</a:t>
            </a:r>
            <a:r>
              <a:rPr dirty="0" spc="-100"/>
              <a:t> </a:t>
            </a:r>
            <a:r>
              <a:rPr dirty="0"/>
              <a:t>resolution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pc="-5"/>
              <a:t>Consistent Customer</a:t>
            </a:r>
            <a:r>
              <a:rPr dirty="0" spc="-10"/>
              <a:t> Experience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pc="-5"/>
              <a:t>Service </a:t>
            </a:r>
            <a:r>
              <a:rPr dirty="0" spc="-15"/>
              <a:t>Ticket</a:t>
            </a:r>
            <a:r>
              <a:rPr dirty="0" spc="-20"/>
              <a:t> </a:t>
            </a:r>
            <a:r>
              <a:rPr dirty="0" spc="-5"/>
              <a:t>Management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Sales </a:t>
            </a:r>
            <a:r>
              <a:rPr dirty="0" spc="-5"/>
              <a:t>Rep </a:t>
            </a:r>
            <a:r>
              <a:rPr dirty="0"/>
              <a:t>Onboarding &amp;</a:t>
            </a:r>
            <a:r>
              <a:rPr dirty="0" spc="-120"/>
              <a:t> </a:t>
            </a:r>
            <a:r>
              <a:rPr dirty="0" spc="-20"/>
              <a:t>Training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pc="-5"/>
              <a:t>Customer </a:t>
            </a:r>
            <a:r>
              <a:rPr dirty="0"/>
              <a:t>Onboarding &amp;</a:t>
            </a:r>
            <a:r>
              <a:rPr dirty="0" spc="-100"/>
              <a:t> </a:t>
            </a:r>
            <a:r>
              <a:rPr dirty="0" spc="-20"/>
              <a:t>Training</a:t>
            </a:r>
          </a:p>
        </p:txBody>
      </p:sp>
      <p:sp>
        <p:nvSpPr>
          <p:cNvPr id="41" name="object 41"/>
          <p:cNvSpPr/>
          <p:nvPr/>
        </p:nvSpPr>
        <p:spPr>
          <a:xfrm>
            <a:off x="624840" y="3813047"/>
            <a:ext cx="3617976" cy="2793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414759" y="6532974"/>
            <a:ext cx="143510" cy="1555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900" spc="55">
                <a:solidFill>
                  <a:srgbClr val="404040"/>
                </a:solidFill>
                <a:latin typeface="Trebuchet MS"/>
                <a:cs typeface="Trebuchet MS"/>
              </a:rPr>
              <a:t>1</a:t>
            </a:fld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8" y="83819"/>
            <a:ext cx="1118616" cy="110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0948" y="0"/>
            <a:ext cx="8676640" cy="521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89760">
              <a:lnSpc>
                <a:spcPct val="100000"/>
              </a:lnSpc>
              <a:spcBef>
                <a:spcPts val="95"/>
              </a:spcBef>
            </a:pP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LABORATORY </a:t>
            </a:r>
            <a:r>
              <a:rPr dirty="0" sz="2800" spc="140">
                <a:solidFill>
                  <a:srgbClr val="404040"/>
                </a:solidFill>
                <a:latin typeface="Times New Roman"/>
                <a:cs typeface="Times New Roman"/>
              </a:rPr>
              <a:t>TESTING</a:t>
            </a:r>
            <a:r>
              <a:rPr dirty="0" sz="28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EXCELLENCE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65">
                <a:latin typeface="Times New Roman"/>
                <a:cs typeface="Times New Roman"/>
              </a:rPr>
              <a:t>C</a:t>
            </a:r>
            <a:r>
              <a:rPr dirty="0" sz="2800" spc="65">
                <a:solidFill>
                  <a:srgbClr val="111111"/>
                </a:solidFill>
                <a:latin typeface="Times New Roman"/>
                <a:cs typeface="Times New Roman"/>
              </a:rPr>
              <a:t>omprehensive </a:t>
            </a:r>
            <a:r>
              <a:rPr dirty="0" sz="2800" spc="10">
                <a:solidFill>
                  <a:srgbClr val="111111"/>
                </a:solidFill>
                <a:latin typeface="Times New Roman"/>
                <a:cs typeface="Times New Roman"/>
              </a:rPr>
              <a:t>Testing</a:t>
            </a:r>
            <a:r>
              <a:rPr dirty="0" sz="2800" spc="-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spc="110">
                <a:solidFill>
                  <a:srgbClr val="111111"/>
                </a:solidFill>
                <a:latin typeface="Times New Roman"/>
                <a:cs typeface="Times New Roman"/>
              </a:rPr>
              <a:t>Compendium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1880235" indent="-287020">
              <a:lnSpc>
                <a:spcPct val="100000"/>
              </a:lnSpc>
              <a:buFont typeface="Arial"/>
              <a:buChar char="•"/>
              <a:tabLst>
                <a:tab pos="1880235" algn="l"/>
                <a:tab pos="1880870" algn="l"/>
              </a:tabLst>
            </a:pPr>
            <a:r>
              <a:rPr dirty="0" sz="2800" spc="-5">
                <a:latin typeface="Schoolbook Uralic"/>
                <a:cs typeface="Schoolbook Uralic"/>
              </a:rPr>
              <a:t>Blood Laboratory</a:t>
            </a:r>
            <a:r>
              <a:rPr dirty="0" sz="2800">
                <a:latin typeface="Schoolbook Uralic"/>
                <a:cs typeface="Schoolbook Uralic"/>
              </a:rPr>
              <a:t> </a:t>
            </a:r>
            <a:r>
              <a:rPr dirty="0" sz="2800" spc="-40">
                <a:latin typeface="Schoolbook Uralic"/>
                <a:cs typeface="Schoolbook Uralic"/>
              </a:rPr>
              <a:t>Testing</a:t>
            </a:r>
            <a:endParaRPr sz="28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950">
              <a:latin typeface="Schoolbook Uralic"/>
              <a:cs typeface="Schoolbook Uralic"/>
            </a:endParaRPr>
          </a:p>
          <a:p>
            <a:pPr marL="1880235" indent="-287020">
              <a:lnSpc>
                <a:spcPct val="100000"/>
              </a:lnSpc>
              <a:buFont typeface="Arial"/>
              <a:buChar char="•"/>
              <a:tabLst>
                <a:tab pos="1880235" algn="l"/>
                <a:tab pos="1880870" algn="l"/>
              </a:tabLst>
            </a:pPr>
            <a:r>
              <a:rPr dirty="0" sz="2800" spc="-30">
                <a:latin typeface="Schoolbook Uralic"/>
                <a:cs typeface="Schoolbook Uralic"/>
              </a:rPr>
              <a:t>Toxicology </a:t>
            </a:r>
            <a:r>
              <a:rPr dirty="0" sz="2800" spc="-5">
                <a:latin typeface="Schoolbook Uralic"/>
                <a:cs typeface="Schoolbook Uralic"/>
              </a:rPr>
              <a:t>Screening </a:t>
            </a:r>
            <a:r>
              <a:rPr dirty="0" sz="2800" spc="-10">
                <a:latin typeface="Schoolbook Uralic"/>
                <a:cs typeface="Schoolbook Uralic"/>
              </a:rPr>
              <a:t>and</a:t>
            </a:r>
            <a:r>
              <a:rPr dirty="0" sz="2800" spc="50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Confirmation</a:t>
            </a:r>
            <a:endParaRPr sz="28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Schoolbook Uralic"/>
              <a:cs typeface="Schoolbook Uralic"/>
            </a:endParaRPr>
          </a:p>
          <a:p>
            <a:pPr marL="1880235" indent="-287020">
              <a:lnSpc>
                <a:spcPct val="100000"/>
              </a:lnSpc>
              <a:buFont typeface="Arial"/>
              <a:buChar char="•"/>
              <a:tabLst>
                <a:tab pos="1880235" algn="l"/>
                <a:tab pos="188087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PCR</a:t>
            </a:r>
            <a:r>
              <a:rPr dirty="0" sz="2800" spc="-5">
                <a:latin typeface="Schoolbook Uralic"/>
                <a:cs typeface="Schoolbook Uralic"/>
              </a:rPr>
              <a:t> </a:t>
            </a:r>
            <a:r>
              <a:rPr dirty="0" sz="2800" spc="-40">
                <a:latin typeface="Schoolbook Uralic"/>
                <a:cs typeface="Schoolbook Uralic"/>
              </a:rPr>
              <a:t>Testing</a:t>
            </a:r>
            <a:endParaRPr sz="28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Schoolbook Uralic"/>
              <a:cs typeface="Schoolbook Uralic"/>
            </a:endParaRPr>
          </a:p>
          <a:p>
            <a:pPr marL="1880235" indent="-287020">
              <a:lnSpc>
                <a:spcPct val="100000"/>
              </a:lnSpc>
              <a:buFont typeface="Arial"/>
              <a:buChar char="•"/>
              <a:tabLst>
                <a:tab pos="1880235" algn="l"/>
                <a:tab pos="1880870" algn="l"/>
              </a:tabLst>
            </a:pPr>
            <a:r>
              <a:rPr dirty="0" sz="2800" spc="-5">
                <a:latin typeface="Schoolbook Uralic"/>
                <a:cs typeface="Schoolbook Uralic"/>
              </a:rPr>
              <a:t>Next Generation</a:t>
            </a:r>
            <a:r>
              <a:rPr dirty="0" sz="2800" spc="10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Sequencing</a:t>
            </a:r>
            <a:endParaRPr sz="28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609679"/>
            <a:ext cx="4489703" cy="241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14759" y="6532974"/>
            <a:ext cx="143510" cy="1555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900" spc="55">
                <a:solidFill>
                  <a:srgbClr val="404040"/>
                </a:solidFill>
                <a:latin typeface="Trebuchet MS"/>
                <a:cs typeface="Trebuchet MS"/>
              </a:rPr>
              <a:t>1</a:t>
            </a:fld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505" y="636778"/>
            <a:ext cx="3335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000000"/>
                </a:solidFill>
                <a:latin typeface="Bookman Uralic"/>
                <a:cs typeface="Bookman Uralic"/>
              </a:rPr>
              <a:t>COVID</a:t>
            </a:r>
            <a:r>
              <a:rPr dirty="0" sz="3600" spc="-80" b="0">
                <a:solidFill>
                  <a:srgbClr val="000000"/>
                </a:solidFill>
                <a:latin typeface="Bookman Uralic"/>
                <a:cs typeface="Bookman Uralic"/>
              </a:rPr>
              <a:t> </a:t>
            </a:r>
            <a:r>
              <a:rPr dirty="0" sz="3600" spc="-5" b="0">
                <a:solidFill>
                  <a:srgbClr val="000000"/>
                </a:solidFill>
                <a:latin typeface="Bookman Uralic"/>
                <a:cs typeface="Bookman Uralic"/>
              </a:rPr>
              <a:t>Testing</a:t>
            </a:r>
            <a:endParaRPr sz="3600">
              <a:latin typeface="Bookman Uralic"/>
              <a:cs typeface="Bookman Ural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32050" y="3498850"/>
          <a:ext cx="7639050" cy="1932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060"/>
                <a:gridCol w="1693544"/>
                <a:gridCol w="3034029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Collection</a:t>
                      </a:r>
                      <a:r>
                        <a:rPr dirty="0" sz="2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Billing</a:t>
                      </a:r>
                      <a:r>
                        <a:rPr dirty="0" sz="2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40">
                          <a:latin typeface="Times New Roman"/>
                          <a:cs typeface="Times New Roman"/>
                        </a:rPr>
                        <a:t>Employee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20">
                          <a:latin typeface="Times New Roman"/>
                          <a:cs typeface="Times New Roman"/>
                        </a:rPr>
                        <a:t>Facility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10">
                          <a:latin typeface="Times New Roman"/>
                          <a:cs typeface="Times New Roman"/>
                        </a:rPr>
                        <a:t>$50.00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Employee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(Doctor’s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Order)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50">
                          <a:latin typeface="Times New Roman"/>
                          <a:cs typeface="Times New Roman"/>
                        </a:rPr>
                        <a:t>Insurance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5">
                          <a:latin typeface="Arial"/>
                          <a:cs typeface="Arial"/>
                        </a:rPr>
                        <a:t>Employee’s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Insurance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50">
                          <a:latin typeface="Times New Roman"/>
                          <a:cs typeface="Times New Roman"/>
                        </a:rPr>
                        <a:t>Patient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50">
                          <a:latin typeface="Times New Roman"/>
                          <a:cs typeface="Times New Roman"/>
                        </a:rPr>
                        <a:t>Insurance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Patient’s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Insurance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45">
                          <a:latin typeface="Times New Roman"/>
                          <a:cs typeface="Times New Roman"/>
                        </a:rPr>
                        <a:t>Patient </a:t>
                      </a:r>
                      <a:r>
                        <a:rPr dirty="0" sz="1800" spc="35">
                          <a:latin typeface="Times New Roman"/>
                          <a:cs typeface="Times New Roman"/>
                        </a:rPr>
                        <a:t>(Medicare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5">
                          <a:latin typeface="Times New Roman"/>
                          <a:cs typeface="Times New Roman"/>
                        </a:rPr>
                        <a:t>A)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20">
                          <a:latin typeface="Times New Roman"/>
                          <a:cs typeface="Times New Roman"/>
                        </a:rPr>
                        <a:t>Facility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Discounted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Medicare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40097" y="1726113"/>
            <a:ext cx="3472179" cy="13982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305"/>
              </a:spcBef>
              <a:buFont typeface="Wingdings"/>
              <a:buChar char=""/>
              <a:tabLst>
                <a:tab pos="419100" algn="l"/>
                <a:tab pos="419734" algn="l"/>
              </a:tabLst>
            </a:pPr>
            <a:r>
              <a:rPr dirty="0" sz="2000" spc="50">
                <a:latin typeface="Trebuchet MS"/>
                <a:cs typeface="Trebuchet MS"/>
              </a:rPr>
              <a:t>36-48 </a:t>
            </a:r>
            <a:r>
              <a:rPr dirty="0" sz="2000" spc="-15">
                <a:latin typeface="Trebuchet MS"/>
                <a:cs typeface="Trebuchet MS"/>
              </a:rPr>
              <a:t>Hours</a:t>
            </a:r>
            <a:r>
              <a:rPr dirty="0" sz="2000" spc="-28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Turnaround</a:t>
            </a:r>
            <a:endParaRPr sz="2000">
              <a:latin typeface="Trebuchet MS"/>
              <a:cs typeface="Trebuchet MS"/>
            </a:endParaRPr>
          </a:p>
          <a:p>
            <a:pPr marL="419100" indent="-407034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19100" algn="l"/>
                <a:tab pos="419734" algn="l"/>
              </a:tabLst>
            </a:pPr>
            <a:r>
              <a:rPr dirty="0" sz="2000" spc="-80">
                <a:latin typeface="Trebuchet MS"/>
                <a:cs typeface="Trebuchet MS"/>
              </a:rPr>
              <a:t>Highly Accurate </a:t>
            </a:r>
            <a:r>
              <a:rPr dirty="0" sz="2000" spc="5">
                <a:latin typeface="Trebuchet MS"/>
                <a:cs typeface="Trebuchet MS"/>
              </a:rPr>
              <a:t>PCR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Testing</a:t>
            </a:r>
            <a:endParaRPr sz="2000">
              <a:latin typeface="Trebuchet MS"/>
              <a:cs typeface="Trebuchet MS"/>
            </a:endParaRPr>
          </a:p>
          <a:p>
            <a:pPr marL="419100" indent="-407034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19100" algn="l"/>
                <a:tab pos="419734" algn="l"/>
              </a:tabLst>
            </a:pPr>
            <a:r>
              <a:rPr dirty="0" sz="2000" spc="-85">
                <a:latin typeface="Trebuchet MS"/>
                <a:cs typeface="Trebuchet MS"/>
              </a:rPr>
              <a:t>Collection </a:t>
            </a:r>
            <a:r>
              <a:rPr dirty="0" sz="2000" spc="-20">
                <a:latin typeface="Trebuchet MS"/>
                <a:cs typeface="Trebuchet MS"/>
              </a:rPr>
              <a:t>Services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Available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928" y="83819"/>
            <a:ext cx="1118616" cy="110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33170" y="2019300"/>
            <a:ext cx="1809750" cy="4573905"/>
            <a:chOff x="233170" y="2019300"/>
            <a:chExt cx="1809750" cy="4573905"/>
          </a:xfrm>
        </p:grpSpPr>
        <p:sp>
          <p:nvSpPr>
            <p:cNvPr id="7" name="object 7"/>
            <p:cNvSpPr/>
            <p:nvPr/>
          </p:nvSpPr>
          <p:spPr>
            <a:xfrm>
              <a:off x="233170" y="5586983"/>
              <a:ext cx="1809753" cy="1005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3840" y="2019300"/>
              <a:ext cx="1790700" cy="3573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2994" y="2367534"/>
              <a:ext cx="1615440" cy="2816860"/>
            </a:xfrm>
            <a:custGeom>
              <a:avLst/>
              <a:gdLst/>
              <a:ahLst/>
              <a:cxnLst/>
              <a:rect l="l" t="t" r="r" b="b"/>
              <a:pathLst>
                <a:path w="1615439" h="2816860">
                  <a:moveTo>
                    <a:pt x="1615440" y="0"/>
                  </a:moveTo>
                  <a:lnTo>
                    <a:pt x="0" y="0"/>
                  </a:lnTo>
                  <a:lnTo>
                    <a:pt x="0" y="2816352"/>
                  </a:lnTo>
                  <a:lnTo>
                    <a:pt x="1615440" y="2816352"/>
                  </a:lnTo>
                  <a:lnTo>
                    <a:pt x="1615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2994" y="2367534"/>
              <a:ext cx="1615440" cy="2816860"/>
            </a:xfrm>
            <a:custGeom>
              <a:avLst/>
              <a:gdLst/>
              <a:ahLst/>
              <a:cxnLst/>
              <a:rect l="l" t="t" r="r" b="b"/>
              <a:pathLst>
                <a:path w="1615439" h="2816860">
                  <a:moveTo>
                    <a:pt x="0" y="2816352"/>
                  </a:moveTo>
                  <a:lnTo>
                    <a:pt x="1615440" y="2816352"/>
                  </a:lnTo>
                  <a:lnTo>
                    <a:pt x="1615440" y="0"/>
                  </a:lnTo>
                  <a:lnTo>
                    <a:pt x="0" y="0"/>
                  </a:lnTo>
                  <a:lnTo>
                    <a:pt x="0" y="2816352"/>
                  </a:lnTo>
                  <a:close/>
                </a:path>
              </a:pathLst>
            </a:custGeom>
            <a:ln w="22225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2232" y="3297936"/>
              <a:ext cx="1578864" cy="16977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8056" y="2598419"/>
              <a:ext cx="1382268" cy="4678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9215135" y="880872"/>
            <a:ext cx="2643107" cy="14615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8263" y="0"/>
            <a:ext cx="6799580" cy="123190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LABORATORY </a:t>
            </a:r>
            <a:r>
              <a:rPr dirty="0" sz="2800" spc="140">
                <a:solidFill>
                  <a:srgbClr val="404040"/>
                </a:solidFill>
                <a:latin typeface="Times New Roman"/>
                <a:cs typeface="Times New Roman"/>
              </a:rPr>
              <a:t>TESTING</a:t>
            </a:r>
            <a:r>
              <a:rPr dirty="0" sz="28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EXCELLENCE</a:t>
            </a:r>
            <a:endParaRPr sz="28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385"/>
              </a:spcBef>
            </a:pPr>
            <a:r>
              <a:rPr dirty="0" sz="2800" spc="145">
                <a:solidFill>
                  <a:srgbClr val="111111"/>
                </a:solidFill>
                <a:latin typeface="Times New Roman"/>
                <a:cs typeface="Times New Roman"/>
              </a:rPr>
              <a:t>PCR</a:t>
            </a:r>
            <a:r>
              <a:rPr dirty="0" sz="2800" spc="1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111111"/>
                </a:solidFill>
                <a:latin typeface="Times New Roman"/>
                <a:cs typeface="Times New Roman"/>
              </a:rPr>
              <a:t>Testing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40159" y="6523431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5">
                <a:solidFill>
                  <a:srgbClr val="404040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928" y="83819"/>
            <a:ext cx="1118616" cy="110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2620" y="1104897"/>
            <a:ext cx="9253728" cy="5684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044" y="457200"/>
            <a:ext cx="8895715" cy="6400800"/>
            <a:chOff x="1114044" y="457200"/>
            <a:chExt cx="8895715" cy="6400800"/>
          </a:xfrm>
        </p:grpSpPr>
        <p:sp>
          <p:nvSpPr>
            <p:cNvPr id="3" name="object 3"/>
            <p:cNvSpPr/>
            <p:nvPr/>
          </p:nvSpPr>
          <p:spPr>
            <a:xfrm>
              <a:off x="1114044" y="472452"/>
              <a:ext cx="4905756" cy="63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09116" y="667510"/>
              <a:ext cx="4335780" cy="60655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28516" y="576059"/>
              <a:ext cx="5881116" cy="6057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23588" y="771143"/>
              <a:ext cx="5311140" cy="5487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3078" y="0"/>
            <a:ext cx="56045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 b="0">
                <a:latin typeface="Times New Roman"/>
                <a:cs typeface="Times New Roman"/>
              </a:rPr>
              <a:t>ABS </a:t>
            </a:r>
            <a:r>
              <a:rPr dirty="0" spc="160" b="0">
                <a:latin typeface="Times New Roman"/>
                <a:cs typeface="Times New Roman"/>
              </a:rPr>
              <a:t>COMPLIANCE</a:t>
            </a:r>
            <a:r>
              <a:rPr dirty="0" spc="-25" b="0">
                <a:latin typeface="Times New Roman"/>
                <a:cs typeface="Times New Roman"/>
              </a:rPr>
              <a:t> </a:t>
            </a:r>
            <a:r>
              <a:rPr dirty="0" spc="155" b="0">
                <a:latin typeface="Times New Roman"/>
                <a:cs typeface="Times New Roman"/>
              </a:rPr>
              <a:t>REPORTING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4" y="0"/>
            <a:ext cx="11711940" cy="3503929"/>
            <a:chOff x="146304" y="0"/>
            <a:chExt cx="11711940" cy="3503929"/>
          </a:xfrm>
        </p:grpSpPr>
        <p:sp>
          <p:nvSpPr>
            <p:cNvPr id="3" name="object 3"/>
            <p:cNvSpPr/>
            <p:nvPr/>
          </p:nvSpPr>
          <p:spPr>
            <a:xfrm>
              <a:off x="534162" y="1105661"/>
              <a:ext cx="11119485" cy="0"/>
            </a:xfrm>
            <a:custGeom>
              <a:avLst/>
              <a:gdLst/>
              <a:ahLst/>
              <a:cxnLst/>
              <a:rect l="l" t="t" r="r" b="b"/>
              <a:pathLst>
                <a:path w="11119485" h="0">
                  <a:moveTo>
                    <a:pt x="0" y="0"/>
                  </a:moveTo>
                  <a:lnTo>
                    <a:pt x="11119104" y="0"/>
                  </a:lnTo>
                </a:path>
              </a:pathLst>
            </a:custGeom>
            <a:ln w="25400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991087" y="0"/>
              <a:ext cx="867155" cy="13091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37145" y="1282285"/>
              <a:ext cx="3610736" cy="22216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6304" y="100584"/>
              <a:ext cx="1117092" cy="11079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8841" y="55244"/>
            <a:ext cx="4121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>
                <a:latin typeface="Arial"/>
                <a:cs typeface="Arial"/>
              </a:rPr>
              <a:t>NGS </a:t>
            </a:r>
            <a:r>
              <a:rPr dirty="0" spc="-275">
                <a:latin typeface="Arial"/>
                <a:cs typeface="Arial"/>
              </a:rPr>
              <a:t>TEST</a:t>
            </a:r>
            <a:r>
              <a:rPr dirty="0" spc="75">
                <a:latin typeface="Arial"/>
                <a:cs typeface="Arial"/>
              </a:rPr>
              <a:t> </a:t>
            </a:r>
            <a:r>
              <a:rPr dirty="0" spc="-45">
                <a:latin typeface="Arial"/>
                <a:cs typeface="Arial"/>
              </a:rPr>
              <a:t>COMPENDIUM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267" y="1484121"/>
            <a:ext cx="5848985" cy="2611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EE6F39"/>
                </a:solidFill>
                <a:latin typeface="Trebuchet MS"/>
                <a:cs typeface="Trebuchet MS"/>
              </a:rPr>
              <a:t>Cardiomyopathy</a:t>
            </a:r>
            <a:r>
              <a:rPr dirty="0" sz="1400" spc="-35">
                <a:solidFill>
                  <a:srgbClr val="EE6F3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EE6F39"/>
                </a:solidFill>
                <a:latin typeface="Trebuchet MS"/>
                <a:cs typeface="Trebuchet MS"/>
              </a:rPr>
              <a:t>Panel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What is </a:t>
            </a:r>
            <a:r>
              <a:rPr dirty="0" sz="1200" b="1">
                <a:solidFill>
                  <a:srgbClr val="666666"/>
                </a:solidFill>
                <a:latin typeface="Trebuchet MS"/>
                <a:cs typeface="Trebuchet MS"/>
              </a:rPr>
              <a:t>a </a:t>
            </a: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Cardiomyopathy</a:t>
            </a:r>
            <a:r>
              <a:rPr dirty="0" sz="1200" spc="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666666"/>
                </a:solidFill>
                <a:latin typeface="Trebuchet MS"/>
                <a:cs typeface="Trebuchet MS"/>
              </a:rPr>
              <a:t>Panel?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Cardiomyopathy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Panel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examines 66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genes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associated with hereditary  cardiomyopathies including hypertrophic cardiomyopathy (HCM), dilated  cardiomyopathy (DCM),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Left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ventricular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non-compaction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cardiomyopathy </a:t>
            </a: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(LVNC),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and  hereditary arrhythmogenic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right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ventricular cardiomyopathy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(ARVC).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400" spc="-5">
                <a:solidFill>
                  <a:srgbClr val="EE6F39"/>
                </a:solidFill>
                <a:latin typeface="Trebuchet MS"/>
                <a:cs typeface="Trebuchet MS"/>
              </a:rPr>
              <a:t>Familial Hypercholesterolemia</a:t>
            </a:r>
            <a:r>
              <a:rPr dirty="0" sz="1400" spc="-25">
                <a:solidFill>
                  <a:srgbClr val="EE6F3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EE6F39"/>
                </a:solidFill>
                <a:latin typeface="Trebuchet MS"/>
                <a:cs typeface="Trebuchet MS"/>
              </a:rPr>
              <a:t>Panel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What is </a:t>
            </a:r>
            <a:r>
              <a:rPr dirty="0" sz="1200" spc="-15" b="1">
                <a:solidFill>
                  <a:srgbClr val="666666"/>
                </a:solidFill>
                <a:latin typeface="Trebuchet MS"/>
                <a:cs typeface="Trebuchet MS"/>
              </a:rPr>
              <a:t>Familial</a:t>
            </a:r>
            <a:r>
              <a:rPr dirty="0" sz="1200" spc="2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Hypercholesterolemia?</a:t>
            </a:r>
            <a:endParaRPr sz="1200">
              <a:latin typeface="Trebuchet MS"/>
              <a:cs typeface="Trebuchet MS"/>
            </a:endParaRPr>
          </a:p>
          <a:p>
            <a:pPr marL="12700" marR="98425">
              <a:lnSpc>
                <a:spcPct val="100000"/>
              </a:lnSpc>
            </a:pP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The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Familial hypercholesterolemia (FH)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panel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examines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4 genes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associated with </a:t>
            </a:r>
            <a:r>
              <a:rPr dirty="0" sz="1200" spc="-10">
                <a:solidFill>
                  <a:srgbClr val="666666"/>
                </a:solidFill>
                <a:latin typeface="Trebuchet MS"/>
                <a:cs typeface="Trebuchet MS"/>
              </a:rPr>
              <a:t>FH: 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APOB,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LDLR, LDLRAPl,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and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PCSK9. </a:t>
            </a:r>
            <a:r>
              <a:rPr dirty="0" sz="1200" spc="-10">
                <a:solidFill>
                  <a:srgbClr val="666666"/>
                </a:solidFill>
                <a:latin typeface="Trebuchet MS"/>
                <a:cs typeface="Trebuchet MS"/>
              </a:rPr>
              <a:t>Patients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identified with FH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can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benefit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from 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increased surveillance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and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preventative steps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to better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manage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their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risk. Medical  intervention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can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include combination medication 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therapy,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low-fat diet,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exercise,  weight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control and not</a:t>
            </a:r>
            <a:r>
              <a:rPr dirty="0" sz="1200" spc="-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smoking.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146" y="4305427"/>
            <a:ext cx="5812155" cy="170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EE6F39"/>
                </a:solidFill>
                <a:latin typeface="Trebuchet MS"/>
                <a:cs typeface="Trebuchet MS"/>
              </a:rPr>
              <a:t>Parkinsons </a:t>
            </a:r>
            <a:r>
              <a:rPr dirty="0" sz="1400">
                <a:solidFill>
                  <a:srgbClr val="EE6F39"/>
                </a:solidFill>
                <a:latin typeface="Trebuchet MS"/>
                <a:cs typeface="Trebuchet MS"/>
              </a:rPr>
              <a:t>Alzheimers </a:t>
            </a:r>
            <a:r>
              <a:rPr dirty="0" sz="1400" spc="-5">
                <a:solidFill>
                  <a:srgbClr val="EE6F39"/>
                </a:solidFill>
                <a:latin typeface="Trebuchet MS"/>
                <a:cs typeface="Trebuchet MS"/>
              </a:rPr>
              <a:t>Dementia</a:t>
            </a:r>
            <a:r>
              <a:rPr dirty="0" sz="1400" spc="-145">
                <a:solidFill>
                  <a:srgbClr val="EE6F3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EE6F39"/>
                </a:solidFill>
                <a:latin typeface="Trebuchet MS"/>
                <a:cs typeface="Trebuchet MS"/>
              </a:rPr>
              <a:t>Panel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What is </a:t>
            </a:r>
            <a:r>
              <a:rPr dirty="0" sz="1200" spc="-10" b="1">
                <a:solidFill>
                  <a:srgbClr val="666666"/>
                </a:solidFill>
                <a:latin typeface="Trebuchet MS"/>
                <a:cs typeface="Trebuchet MS"/>
              </a:rPr>
              <a:t>Parkinsons </a:t>
            </a: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Alzheimers</a:t>
            </a:r>
            <a:r>
              <a:rPr dirty="0" sz="1200" spc="-3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Dementia?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The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Parkinsons Alzheimers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Dementia </a:t>
            </a:r>
            <a:r>
              <a:rPr dirty="0" sz="1200" spc="-10">
                <a:solidFill>
                  <a:srgbClr val="666666"/>
                </a:solidFill>
                <a:latin typeface="Trebuchet MS"/>
                <a:cs typeface="Trebuchet MS"/>
              </a:rPr>
              <a:t>Panel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examines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35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genes associated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with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an  increased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risk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of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developing neurodegenerative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conditions: </a:t>
            </a:r>
            <a:r>
              <a:rPr dirty="0" sz="1200" spc="-10">
                <a:solidFill>
                  <a:srgbClr val="666666"/>
                </a:solidFill>
                <a:latin typeface="Trebuchet MS"/>
                <a:cs typeface="Trebuchet MS"/>
              </a:rPr>
              <a:t>Parkinson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disease,  Alzheimer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disease, and genetic disorders that cause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dementia. </a:t>
            </a:r>
            <a:r>
              <a:rPr dirty="0" sz="1200" spc="-10">
                <a:solidFill>
                  <a:srgbClr val="666666"/>
                </a:solidFill>
                <a:latin typeface="Trebuchet MS"/>
                <a:cs typeface="Trebuchet MS"/>
              </a:rPr>
              <a:t>Patients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identified  with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disease-causing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change in a gene have an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increased risk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of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developing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the  associated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neurodegenerative disease.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Genetic testing may be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beneficial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200" spc="-2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planning  and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deciding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on treatment, psychosocial counseling, research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study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enrollment, and  support programs for caregivers and</a:t>
            </a:r>
            <a:r>
              <a:rPr dirty="0" sz="1200" spc="-1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patients.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7700" y="4045966"/>
            <a:ext cx="4719955" cy="194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EE6F39"/>
                </a:solidFill>
                <a:latin typeface="Trebuchet MS"/>
                <a:cs typeface="Trebuchet MS"/>
              </a:rPr>
              <a:t>Diabetes</a:t>
            </a:r>
            <a:r>
              <a:rPr dirty="0" sz="1800" spc="-20">
                <a:solidFill>
                  <a:srgbClr val="EE6F39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EE6F39"/>
                </a:solidFill>
                <a:latin typeface="Trebuchet MS"/>
                <a:cs typeface="Trebuchet MS"/>
              </a:rPr>
              <a:t>Obesity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What is </a:t>
            </a:r>
            <a:r>
              <a:rPr dirty="0" sz="1200" b="1">
                <a:solidFill>
                  <a:srgbClr val="666666"/>
                </a:solidFill>
                <a:latin typeface="Trebuchet MS"/>
                <a:cs typeface="Trebuchet MS"/>
              </a:rPr>
              <a:t>the </a:t>
            </a:r>
            <a:r>
              <a:rPr dirty="0" sz="1200" spc="-5" b="1">
                <a:solidFill>
                  <a:srgbClr val="666666"/>
                </a:solidFill>
                <a:latin typeface="Trebuchet MS"/>
                <a:cs typeface="Trebuchet MS"/>
              </a:rPr>
              <a:t>Diabetes Obesity</a:t>
            </a:r>
            <a:r>
              <a:rPr dirty="0" sz="1200" spc="2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666666"/>
                </a:solidFill>
                <a:latin typeface="Trebuchet MS"/>
                <a:cs typeface="Trebuchet MS"/>
              </a:rPr>
              <a:t>Panel?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The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Diabetes-Obesity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Panel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examines 56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genes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associated with  Diabetes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and 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obesity. </a:t>
            </a:r>
            <a:r>
              <a:rPr dirty="0" sz="1200" spc="-10">
                <a:solidFill>
                  <a:srgbClr val="666666"/>
                </a:solidFill>
                <a:latin typeface="Trebuchet MS"/>
                <a:cs typeface="Trebuchet MS"/>
              </a:rPr>
              <a:t>Patients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identified with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disease-causing 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change in a gene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may benefit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from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increased surveillance, targeted 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and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personalized management,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and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preventative steps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to better 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manage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their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risk. Medical intervention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can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include lifestyle</a:t>
            </a:r>
            <a:r>
              <a:rPr dirty="0" sz="1200" spc="-2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changes  in diet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exercise, hormone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replacement, and bariatric 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surgery.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If 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pathogenic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variant is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identified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in a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patient, close relatives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are up  to </a:t>
            </a:r>
            <a:r>
              <a:rPr dirty="0" sz="1200" spc="-10">
                <a:solidFill>
                  <a:srgbClr val="666666"/>
                </a:solidFill>
                <a:latin typeface="Trebuchet MS"/>
                <a:cs typeface="Trebuchet MS"/>
              </a:rPr>
              <a:t>50%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more likely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to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be </a:t>
            </a:r>
            <a:r>
              <a:rPr dirty="0" sz="1200">
                <a:solidFill>
                  <a:srgbClr val="666666"/>
                </a:solidFill>
                <a:latin typeface="Trebuchet MS"/>
                <a:cs typeface="Trebuchet MS"/>
              </a:rPr>
              <a:t>at </a:t>
            </a:r>
            <a:r>
              <a:rPr dirty="0" sz="1200" spc="-5">
                <a:solidFill>
                  <a:srgbClr val="666666"/>
                </a:solidFill>
                <a:latin typeface="Trebuchet MS"/>
                <a:cs typeface="Trebuchet MS"/>
              </a:rPr>
              <a:t>increased</a:t>
            </a:r>
            <a:r>
              <a:rPr dirty="0" sz="12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Trebuchet MS"/>
                <a:cs typeface="Trebuchet MS"/>
              </a:rPr>
              <a:t>risk.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4510" y="627898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585858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Rajen Shah</dc:creator>
  <dc:title>Covid App</dc:title>
  <dcterms:created xsi:type="dcterms:W3CDTF">2021-11-08T00:52:03Z</dcterms:created>
  <dcterms:modified xsi:type="dcterms:W3CDTF">2021-11-08T00:52:03Z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