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1"/>
  </p:notesMasterIdLst>
  <p:handoutMasterIdLst>
    <p:handoutMasterId r:id="rId32"/>
  </p:handoutMasterIdLst>
  <p:sldIdLst>
    <p:sldId id="350" r:id="rId5"/>
    <p:sldId id="355" r:id="rId6"/>
    <p:sldId id="352" r:id="rId7"/>
    <p:sldId id="361" r:id="rId8"/>
    <p:sldId id="367" r:id="rId9"/>
    <p:sldId id="366" r:id="rId10"/>
    <p:sldId id="356" r:id="rId11"/>
    <p:sldId id="370" r:id="rId12"/>
    <p:sldId id="371" r:id="rId13"/>
    <p:sldId id="372" r:id="rId14"/>
    <p:sldId id="381" r:id="rId15"/>
    <p:sldId id="384" r:id="rId16"/>
    <p:sldId id="362" r:id="rId17"/>
    <p:sldId id="383" r:id="rId18"/>
    <p:sldId id="382" r:id="rId19"/>
    <p:sldId id="378" r:id="rId20"/>
    <p:sldId id="385" r:id="rId21"/>
    <p:sldId id="380" r:id="rId22"/>
    <p:sldId id="377" r:id="rId23"/>
    <p:sldId id="354" r:id="rId24"/>
    <p:sldId id="373" r:id="rId25"/>
    <p:sldId id="374" r:id="rId26"/>
    <p:sldId id="376" r:id="rId27"/>
    <p:sldId id="375" r:id="rId28"/>
    <p:sldId id="369" r:id="rId29"/>
    <p:sldId id="343" r:id="rId3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7B262-0889-87B5-5E2F-6179A3D81090}" v="299" dt="2024-06-19T15:33:03.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5226" autoAdjust="0"/>
  </p:normalViewPr>
  <p:slideViewPr>
    <p:cSldViewPr>
      <p:cViewPr>
        <p:scale>
          <a:sx n="125" d="100"/>
          <a:sy n="125" d="100"/>
        </p:scale>
        <p:origin x="90" y="90"/>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8:42:39"/>
    </inkml:context>
    <inkml:brush xml:id="br0">
      <inkml:brushProperty name="width" value="0.1" units="cm"/>
      <inkml:brushProperty name="height" value="0.1" units="cm"/>
      <inkml:brushProperty name="color" value="#E71224"/>
    </inkml:brush>
  </inkml:definitions>
  <inkml:trace contextRef="#ctx0" brushRef="#br0">24410 8469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20/06/2024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9915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50398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17062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21</a:t>
            </a:fld>
            <a:endParaRPr lang="en-GB"/>
          </a:p>
        </p:txBody>
      </p:sp>
    </p:spTree>
    <p:extLst>
      <p:ext uri="{BB962C8B-B14F-4D97-AF65-F5344CB8AC3E}">
        <p14:creationId xmlns:p14="http://schemas.microsoft.com/office/powerpoint/2010/main" val="164044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22</a:t>
            </a:fld>
            <a:endParaRPr lang="en-GB"/>
          </a:p>
        </p:txBody>
      </p:sp>
    </p:spTree>
    <p:extLst>
      <p:ext uri="{BB962C8B-B14F-4D97-AF65-F5344CB8AC3E}">
        <p14:creationId xmlns:p14="http://schemas.microsoft.com/office/powerpoint/2010/main" val="164678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23</a:t>
            </a:fld>
            <a:endParaRPr lang="en-GB"/>
          </a:p>
        </p:txBody>
      </p:sp>
    </p:spTree>
    <p:extLst>
      <p:ext uri="{BB962C8B-B14F-4D97-AF65-F5344CB8AC3E}">
        <p14:creationId xmlns:p14="http://schemas.microsoft.com/office/powerpoint/2010/main" val="1625725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24</a:t>
            </a:fld>
            <a:endParaRPr lang="en-GB"/>
          </a:p>
        </p:txBody>
      </p:sp>
    </p:spTree>
    <p:extLst>
      <p:ext uri="{BB962C8B-B14F-4D97-AF65-F5344CB8AC3E}">
        <p14:creationId xmlns:p14="http://schemas.microsoft.com/office/powerpoint/2010/main" val="387741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25</a:t>
            </a:fld>
            <a:endParaRPr lang="en-GB"/>
          </a:p>
        </p:txBody>
      </p:sp>
    </p:spTree>
    <p:extLst>
      <p:ext uri="{BB962C8B-B14F-4D97-AF65-F5344CB8AC3E}">
        <p14:creationId xmlns:p14="http://schemas.microsoft.com/office/powerpoint/2010/main" val="2848441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26</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303229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82853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029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11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20 June,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20 June,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20 June,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20 June,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20 June,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NULL"/><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PHOTO DEDUPLICATOR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US" dirty="0"/>
              <a:t>GROUP A </a:t>
            </a:r>
          </a:p>
          <a:p>
            <a:pPr rtl="0"/>
            <a:endParaRPr lang="en-US"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QA ENGINEER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8500" y="2601915"/>
            <a:ext cx="4832700" cy="3362316"/>
          </a:xfrm>
        </p:spPr>
        <p:txBody>
          <a:bodyPr vert="horz" lIns="91440" tIns="45720" rIns="91440" bIns="45720" rtlCol="0" anchor="t">
            <a:noAutofit/>
          </a:bodyPr>
          <a:lstStyle/>
          <a:p>
            <a:pPr marL="285750" indent="-285750">
              <a:buFont typeface="Calibri" panose="020B0604020202020204" pitchFamily="34" charset="0"/>
              <a:buChar char="-"/>
            </a:pPr>
            <a:r>
              <a:rPr lang="en-US" dirty="0"/>
              <a:t>Develop test plans and strategies and d</a:t>
            </a:r>
            <a:r>
              <a:rPr lang="en-GB" dirty="0" err="1"/>
              <a:t>efine</a:t>
            </a:r>
            <a:r>
              <a:rPr lang="en-GB" dirty="0"/>
              <a:t> the test objectives and criteria</a:t>
            </a:r>
          </a:p>
          <a:p>
            <a:pPr marL="285750" indent="-285750">
              <a:buFont typeface="Calibri" panose="020B0604020202020204" pitchFamily="34" charset="0"/>
              <a:buChar char="-"/>
            </a:pPr>
            <a:r>
              <a:rPr lang="en-GB" dirty="0"/>
              <a:t>Write detailed test cases that cover all functional and non-functional requirements</a:t>
            </a:r>
          </a:p>
          <a:p>
            <a:pPr marL="285750" indent="-285750">
              <a:buFont typeface="Calibri" panose="020B0604020202020204" pitchFamily="34" charset="0"/>
              <a:buChar char="-"/>
            </a:pPr>
            <a:r>
              <a:rPr lang="en-GB" dirty="0"/>
              <a:t>Execute manual tests to identify bugs and issues and then document and report the findings</a:t>
            </a:r>
          </a:p>
          <a:p>
            <a:pPr marL="285750" indent="-285750">
              <a:buFont typeface="Calibri" panose="020B0604020202020204" pitchFamily="34" charset="0"/>
              <a:buChar char="-"/>
            </a:pPr>
            <a:r>
              <a:rPr lang="en-GB" dirty="0"/>
              <a:t>Conduct performance, load and stress tests and report findings</a:t>
            </a:r>
          </a:p>
          <a:p>
            <a:pPr marL="285750" indent="-285750">
              <a:buFont typeface="Calibri" panose="020B0604020202020204" pitchFamily="34" charset="0"/>
              <a:buChar char="-"/>
            </a:pPr>
            <a:r>
              <a:rPr lang="en-GB" dirty="0"/>
              <a:t>Perform regression testing to ensure code changes do not create new defects</a:t>
            </a:r>
          </a:p>
          <a:p>
            <a:pPr marL="285750" indent="-285750">
              <a:buFont typeface="Calibri" panose="020B0604020202020204" pitchFamily="34" charset="0"/>
              <a:buChar char="-"/>
            </a:pPr>
            <a:r>
              <a:rPr lang="en-GB" dirty="0"/>
              <a:t>Set up and maintain test environments</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20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10</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2" y="2477068"/>
            <a:ext cx="48387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dirty="0"/>
          </a:p>
          <a:p>
            <a:pPr eaLnBrk="0" fontAlgn="base" hangingPunct="0">
              <a:lnSpc>
                <a:spcPct val="100000"/>
              </a:lnSpc>
              <a:spcBef>
                <a:spcPct val="0"/>
              </a:spcBef>
              <a:spcAft>
                <a:spcPct val="0"/>
              </a:spcAft>
            </a:pPr>
            <a:endParaRPr lang="en-US" alt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p>
          <a:p>
            <a:pPr marL="0" marR="0" lvl="0" indent="0" algn="l" defTabSz="914400" rtl="0" eaLnBrk="0" fontAlgn="base" latinLnBrk="0" hangingPunct="0">
              <a:lnSpc>
                <a:spcPct val="100000"/>
              </a:lnSpc>
              <a:spcBef>
                <a:spcPct val="0"/>
              </a:spcBef>
              <a:spcAft>
                <a:spcPct val="0"/>
              </a:spcAft>
              <a:buClrTx/>
              <a:buSzTx/>
              <a:tabLst/>
            </a:pPr>
            <a:endParaRPr lang="en-US" altLang="en-US" b="0"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a:rPr>
              <a:t>Detail-o</a:t>
            </a:r>
            <a:r>
              <a:rPr lang="en-US" altLang="en-US" dirty="0">
                <a:latin typeface="Franklin Gothic Book"/>
              </a:rPr>
              <a:t>riented with very strong analytical skills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Excellent communication and collaboration abilities</a:t>
            </a:r>
            <a:r>
              <a:rPr lang="en-US" altLang="en-US" dirty="0">
                <a:latin typeface="Franklin Gothic Book"/>
              </a:rPr>
              <a:t> </a:t>
            </a:r>
            <a:endParaRPr lang="en-US" altLang="en-US" b="0"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Problem- solving and critical- thinking</a:t>
            </a:r>
            <a:r>
              <a:rPr lang="en-US" altLang="en-US" dirty="0">
                <a:latin typeface="Franklin Gothic Book"/>
              </a:rPr>
              <a:t> skills</a:t>
            </a:r>
            <a:endParaRPr lang="en-US" altLang="en-US" dirty="0">
              <a:latin typeface="Arial" panose="020B0604020202020204" pitchFamily="34" charset="0"/>
              <a:cs typeface="Arial"/>
            </a:endParaRPr>
          </a:p>
          <a:p>
            <a:pPr>
              <a:lnSpc>
                <a:spcPct val="100000"/>
              </a:lnSpc>
              <a:spcBef>
                <a:spcPct val="0"/>
              </a:spcBef>
              <a:spcAft>
                <a:spcPct val="0"/>
              </a:spcAft>
            </a:pPr>
            <a:r>
              <a:rPr lang="en-US" altLang="en-US" dirty="0">
                <a:solidFill>
                  <a:schemeClr val="tx1"/>
                </a:solidFill>
                <a:latin typeface="Franklin Gothic Book (Body)"/>
                <a:cs typeface="Arial"/>
              </a:rPr>
              <a:t> </a:t>
            </a:r>
            <a:r>
              <a:rPr kumimoji="0" lang="en-US" altLang="en-US" b="0" i="0" u="none" strike="noStrike" cap="none" normalizeH="0" baseline="0" dirty="0">
                <a:ln>
                  <a:noFill/>
                </a:ln>
                <a:solidFill>
                  <a:schemeClr val="tx1"/>
                </a:solidFill>
                <a:effectLst/>
                <a:latin typeface="Arial"/>
                <a:cs typeface="Arial"/>
              </a:rPr>
              <a:t>design </a:t>
            </a:r>
            <a:r>
              <a:rPr lang="en-US" altLang="en-US" dirty="0">
                <a:solidFill>
                  <a:schemeClr val="tx1"/>
                </a:solidFill>
                <a:latin typeface="Arial"/>
                <a:cs typeface="Arial"/>
              </a:rPr>
              <a:t>patter</a:t>
            </a:r>
            <a:r>
              <a:rPr kumimoji="0" lang="en-US" altLang="en-US" b="0" i="0" u="none" strike="noStrike" cap="none" normalizeH="0" baseline="0" dirty="0">
                <a:ln>
                  <a:noFill/>
                </a:ln>
                <a:solidFill>
                  <a:schemeClr val="tx1"/>
                </a:solidFill>
                <a:effectLst/>
                <a:latin typeface="Arial"/>
                <a:cs typeface="Arial"/>
              </a:rPr>
              <a:t>.</a:t>
            </a:r>
            <a:r>
              <a:rPr lang="en-US" altLang="en-US" dirty="0">
                <a:solidFill>
                  <a:schemeClr val="tx1"/>
                </a:solidFill>
                <a:latin typeface="Arial"/>
                <a:cs typeface="Arial"/>
              </a:rPr>
              <a:t> </a:t>
            </a:r>
            <a:endParaRPr lang="en-US" altLang="en-US" b="0" i="0" u="none" strike="noStrike" cap="none" normalizeH="0" baseline="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42680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a:xfrm>
            <a:off x="2063552" y="6456045"/>
            <a:ext cx="1313180" cy="247651"/>
          </a:xfrm>
        </p:spPr>
        <p:txBody>
          <a:bodyPr rtlCol="0"/>
          <a:lstStyle/>
          <a:p>
            <a:pPr rtl="0"/>
            <a:fld id="{84E8D500-77B0-4D94-A214-E28C82D4040E}" type="datetime3">
              <a:rPr lang="en-GB" smtClean="0"/>
              <a:t>20 June, 2024</a:t>
            </a:fld>
            <a:endParaRPr lang="en-GB"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a:xfrm>
            <a:off x="625540" y="6456045"/>
            <a:ext cx="1497330" cy="247651"/>
          </a:xfrm>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a:xfrm>
            <a:off x="335360" y="6456045"/>
            <a:ext cx="523240" cy="247651"/>
          </a:xfrm>
        </p:spPr>
        <p:txBody>
          <a:bodyPr rtlCol="0"/>
          <a:lstStyle/>
          <a:p>
            <a:pPr rtl="0"/>
            <a:fld id="{294A09A9-5501-47C1-A89A-A340965A2BE2}" type="slidenum">
              <a:rPr lang="en-GB" smtClean="0"/>
              <a:pPr rtl="0"/>
              <a:t>11</a:t>
            </a:fld>
            <a:endParaRPr lang="en-GB" dirty="0"/>
          </a:p>
        </p:txBody>
      </p:sp>
      <p:sp>
        <p:nvSpPr>
          <p:cNvPr id="3" name="TextBox 2">
            <a:extLst>
              <a:ext uri="{FF2B5EF4-FFF2-40B4-BE49-F238E27FC236}">
                <a16:creationId xmlns:a16="http://schemas.microsoft.com/office/drawing/2014/main" id="{91DBE9DD-2EC5-6AB2-0162-553BA49333AB}"/>
              </a:ext>
            </a:extLst>
          </p:cNvPr>
          <p:cNvSpPr txBox="1"/>
          <p:nvPr/>
        </p:nvSpPr>
        <p:spPr>
          <a:xfrm>
            <a:off x="119336" y="83477"/>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graphicFrame>
        <p:nvGraphicFramePr>
          <p:cNvPr id="7" name="Table 7">
            <a:extLst>
              <a:ext uri="{FF2B5EF4-FFF2-40B4-BE49-F238E27FC236}">
                <a16:creationId xmlns:a16="http://schemas.microsoft.com/office/drawing/2014/main" id="{CB63406C-AF4F-537B-F741-6F47168CA934}"/>
              </a:ext>
            </a:extLst>
          </p:cNvPr>
          <p:cNvGraphicFramePr>
            <a:graphicFrameLocks noGrp="1"/>
          </p:cNvGraphicFramePr>
          <p:nvPr>
            <p:ph type="tbl" sz="quarter" idx="10"/>
            <p:extLst>
              <p:ext uri="{D42A27DB-BD31-4B8C-83A1-F6EECF244321}">
                <p14:modId xmlns:p14="http://schemas.microsoft.com/office/powerpoint/2010/main" val="4190584392"/>
              </p:ext>
            </p:extLst>
          </p:nvPr>
        </p:nvGraphicFramePr>
        <p:xfrm>
          <a:off x="110401" y="718405"/>
          <a:ext cx="11953327" cy="5663968"/>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3506827461"/>
                    </a:ext>
                  </a:extLst>
                </a:gridCol>
                <a:gridCol w="1847005">
                  <a:extLst>
                    <a:ext uri="{9D8B030D-6E8A-4147-A177-3AD203B41FA5}">
                      <a16:colId xmlns:a16="http://schemas.microsoft.com/office/drawing/2014/main" val="289244665"/>
                    </a:ext>
                  </a:extLst>
                </a:gridCol>
                <a:gridCol w="2689498">
                  <a:extLst>
                    <a:ext uri="{9D8B030D-6E8A-4147-A177-3AD203B41FA5}">
                      <a16:colId xmlns:a16="http://schemas.microsoft.com/office/drawing/2014/main" val="906767173"/>
                    </a:ext>
                  </a:extLst>
                </a:gridCol>
                <a:gridCol w="2304257">
                  <a:extLst>
                    <a:ext uri="{9D8B030D-6E8A-4147-A177-3AD203B41FA5}">
                      <a16:colId xmlns:a16="http://schemas.microsoft.com/office/drawing/2014/main" val="1414843549"/>
                    </a:ext>
                  </a:extLst>
                </a:gridCol>
                <a:gridCol w="1505868">
                  <a:extLst>
                    <a:ext uri="{9D8B030D-6E8A-4147-A177-3AD203B41FA5}">
                      <a16:colId xmlns:a16="http://schemas.microsoft.com/office/drawing/2014/main" val="1955876352"/>
                    </a:ext>
                  </a:extLst>
                </a:gridCol>
                <a:gridCol w="2166539">
                  <a:extLst>
                    <a:ext uri="{9D8B030D-6E8A-4147-A177-3AD203B41FA5}">
                      <a16:colId xmlns:a16="http://schemas.microsoft.com/office/drawing/2014/main" val="2107784647"/>
                    </a:ext>
                  </a:extLst>
                </a:gridCol>
              </a:tblGrid>
              <a:tr h="459547">
                <a:tc gridSpan="6">
                  <a:txBody>
                    <a:bodyPr/>
                    <a:lstStyle/>
                    <a:p>
                      <a:pPr algn="ctr"/>
                      <a:r>
                        <a:rPr lang="en-US" dirty="0"/>
                        <a:t>DEVELOPMENT STAGES </a:t>
                      </a:r>
                      <a:endParaRPr lang="en-GB" dirty="0"/>
                    </a:p>
                  </a:txBody>
                  <a:tcPr>
                    <a:solidFill>
                      <a:schemeClr val="accent1">
                        <a:lumMod val="75000"/>
                      </a:schemeClr>
                    </a:solidFill>
                  </a:tcPr>
                </a:tc>
                <a:tc hMerge="1">
                  <a:txBody>
                    <a:bodyPr/>
                    <a:lstStyle/>
                    <a:p>
                      <a:r>
                        <a:rPr lang="en-US" dirty="0"/>
                        <a:t>DEVELOPMENT STAGES </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pPr algn="ctr"/>
                      <a:endParaRPr lang="en-GB" dirty="0"/>
                    </a:p>
                  </a:txBody>
                  <a:tcPr/>
                </a:tc>
                <a:extLst>
                  <a:ext uri="{0D108BD9-81ED-4DB2-BD59-A6C34878D82A}">
                    <a16:rowId xmlns:a16="http://schemas.microsoft.com/office/drawing/2014/main" val="41347145"/>
                  </a:ext>
                </a:extLst>
              </a:tr>
              <a:tr h="615980">
                <a:tc>
                  <a:txBody>
                    <a:bodyPr/>
                    <a:lstStyle/>
                    <a:p>
                      <a:r>
                        <a:rPr lang="en-US" sz="1600" dirty="0">
                          <a:solidFill>
                            <a:schemeClr val="tx1"/>
                          </a:solidFill>
                        </a:rPr>
                        <a:t>ROLE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PLANNING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DESIGN AND DEVELOPMENT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TESTING AND IMPLEMENTATION</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DEPLOYMENT</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MONITORING AND UPDATE RELEASES </a:t>
                      </a:r>
                      <a:endParaRPr lang="en-GB" sz="1600"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2894269740"/>
                  </a:ext>
                </a:extLst>
              </a:tr>
              <a:tr h="1702049">
                <a:tc>
                  <a:txBody>
                    <a:bodyPr/>
                    <a:lstStyle/>
                    <a:p>
                      <a:r>
                        <a:rPr lang="en-US" dirty="0"/>
                        <a:t>PROJECT MANAGER</a:t>
                      </a:r>
                      <a:endParaRPr lang="en-GB" dirty="0"/>
                    </a:p>
                  </a:txBody>
                  <a:tcPr/>
                </a:tc>
                <a:tc>
                  <a:txBody>
                    <a:bodyPr/>
                    <a:lstStyle/>
                    <a:p>
                      <a:r>
                        <a:rPr lang="en-US" sz="1100" dirty="0"/>
                        <a:t>Provide detailed instructions for the planning, organizing, controlling, managing and reporting the project resources</a:t>
                      </a:r>
                      <a:endParaRPr lang="en-GB" sz="1100" dirty="0"/>
                    </a:p>
                  </a:txBody>
                  <a:tcPr/>
                </a:tc>
                <a:tc>
                  <a:txBody>
                    <a:bodyPr/>
                    <a:lstStyle/>
                    <a:p>
                      <a:r>
                        <a:rPr lang="en-GB" sz="1100" dirty="0"/>
                        <a:t>Plan sprints, versions, and releases according to the Photo </a:t>
                      </a:r>
                      <a:r>
                        <a:rPr lang="en-GB" sz="1100" dirty="0" err="1"/>
                        <a:t>DeDuplicator</a:t>
                      </a:r>
                      <a:r>
                        <a:rPr lang="en-GB" sz="1100" dirty="0"/>
                        <a:t> project roadmap. </a:t>
                      </a:r>
                      <a:br>
                        <a:rPr lang="en-GB" sz="1100" dirty="0"/>
                      </a:br>
                      <a:br>
                        <a:rPr lang="en-GB" sz="1100" dirty="0"/>
                      </a:br>
                      <a:r>
                        <a:rPr lang="en-GB" sz="1100" dirty="0"/>
                        <a:t>Manage development iterations, organise the development events</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Work with the development team, plan sprint increments</a:t>
                      </a:r>
                    </a:p>
                    <a:p>
                      <a:endParaRPr lang="en-GB" sz="1100" dirty="0">
                        <a:latin typeface="Franklin Gothic Book" panose="020B05030201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Coach the whole team, report on time/efforts and delivered features, remove obstructions for the team.</a:t>
                      </a:r>
                    </a:p>
                    <a:p>
                      <a:endParaRPr lang="en-GB" sz="1100" dirty="0">
                        <a:latin typeface="Franklin Gothic Book" panose="020B05030201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Ensure efficient communication between the Product Owner and the other members of the team.</a:t>
                      </a:r>
                      <a:br>
                        <a:rPr lang="en-GB" sz="1100" dirty="0">
                          <a:effectLst/>
                          <a:latin typeface="Franklin Gothic Book" panose="020B0503020102020204" pitchFamily="34" charset="0"/>
                          <a:ea typeface="Calibri" panose="020F0502020204030204" pitchFamily="34" charset="0"/>
                          <a:cs typeface="Calibri" panose="020F0502020204030204" pitchFamily="34" charset="0"/>
                        </a:rPr>
                      </a:br>
                      <a:br>
                        <a:rPr lang="en-GB" sz="1100" dirty="0">
                          <a:effectLst/>
                          <a:latin typeface="Franklin Gothic Book" panose="020B0503020102020204" pitchFamily="34" charset="0"/>
                          <a:ea typeface="Calibri" panose="020F0502020204030204" pitchFamily="34" charset="0"/>
                          <a:cs typeface="Calibri" panose="020F0502020204030204" pitchFamily="34" charset="0"/>
                        </a:rPr>
                      </a:br>
                      <a:r>
                        <a:rPr lang="en-GB" sz="1100" dirty="0">
                          <a:effectLst/>
                          <a:latin typeface="Franklin Gothic Book" panose="020B0503020102020204" pitchFamily="34" charset="0"/>
                          <a:ea typeface="Calibri" panose="020F0502020204030204" pitchFamily="34" charset="0"/>
                          <a:cs typeface="Calibri" panose="020F0502020204030204" pitchFamily="34" charset="0"/>
                        </a:rPr>
                        <a:t>Tasks would end when project goals and objectives are successfully completed, product is delivered</a:t>
                      </a:r>
                    </a:p>
                    <a:p>
                      <a:endParaRPr lang="en-GB" sz="1100" dirty="0">
                        <a:latin typeface="Franklin Gothic Book" panose="020B0503020102020204" pitchFamily="34" charset="0"/>
                      </a:endParaRPr>
                    </a:p>
                  </a:txBody>
                  <a:tcPr/>
                </a:tc>
                <a:extLst>
                  <a:ext uri="{0D108BD9-81ED-4DB2-BD59-A6C34878D82A}">
                    <a16:rowId xmlns:a16="http://schemas.microsoft.com/office/drawing/2014/main" val="1314090139"/>
                  </a:ext>
                </a:extLst>
              </a:tr>
              <a:tr h="1719273">
                <a:tc>
                  <a:txBody>
                    <a:bodyPr/>
                    <a:lstStyle/>
                    <a:p>
                      <a:r>
                        <a:rPr lang="en-US" dirty="0"/>
                        <a:t>BUSINESS ANALYST </a:t>
                      </a:r>
                      <a:endParaRPr lang="en-GB" dirty="0"/>
                    </a:p>
                  </a:txBody>
                  <a:tcPr/>
                </a:tc>
                <a:tc>
                  <a:txBody>
                    <a:bodyPr/>
                    <a:lstStyle/>
                    <a:p>
                      <a:r>
                        <a:rPr lang="en-US" sz="1100" dirty="0" err="1"/>
                        <a:t>Analyse</a:t>
                      </a:r>
                      <a:r>
                        <a:rPr lang="en-US" sz="1100" dirty="0"/>
                        <a:t>, communicate and document the requirements, business needs and goals for the Photo </a:t>
                      </a:r>
                      <a:r>
                        <a:rPr lang="en-US" sz="1100" dirty="0" err="1"/>
                        <a:t>DeDuplicator</a:t>
                      </a:r>
                      <a:r>
                        <a:rPr lang="en-US" sz="1100" dirty="0"/>
                        <a:t> with stakeholders, developers and other participants</a:t>
                      </a:r>
                      <a:endParaRPr lang="en-GB" sz="1100" dirty="0"/>
                    </a:p>
                  </a:txBody>
                  <a:tcPr/>
                </a:tc>
                <a:tc>
                  <a:txBody>
                    <a:bodyPr/>
                    <a:lstStyle/>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Analyse and validate the detailed requirements of the project, creating and maintaining design artefacts (such as prototypes) and specifications. </a:t>
                      </a:r>
                      <a:br>
                        <a:rPr lang="en-GB" sz="1100" dirty="0">
                          <a:effectLst/>
                          <a:latin typeface="+mn-lt"/>
                          <a:ea typeface="Calibri" panose="020F0502020204030204" pitchFamily="34" charset="0"/>
                          <a:cs typeface="Calibri" panose="020F0502020204030204" pitchFamily="34" charset="0"/>
                        </a:rPr>
                      </a:br>
                      <a:br>
                        <a:rPr lang="en-GB" sz="1100" dirty="0">
                          <a:effectLst/>
                          <a:latin typeface="+mn-lt"/>
                          <a:ea typeface="Calibri" panose="020F0502020204030204" pitchFamily="34" charset="0"/>
                          <a:cs typeface="Calibri" panose="020F0502020204030204" pitchFamily="34" charset="0"/>
                        </a:rPr>
                      </a:br>
                      <a:r>
                        <a:rPr lang="en-GB" sz="1100" dirty="0">
                          <a:effectLst/>
                          <a:latin typeface="+mn-lt"/>
                          <a:ea typeface="Calibri" panose="020F0502020204030204" pitchFamily="34" charset="0"/>
                          <a:cs typeface="Calibri" panose="020F0502020204030204" pitchFamily="34" charset="0"/>
                        </a:rPr>
                        <a:t>Oversee the changes and issued that arise during design.</a:t>
                      </a:r>
                    </a:p>
                    <a:p>
                      <a:endParaRPr lang="en-GB" sz="1100" dirty="0"/>
                    </a:p>
                  </a:txBody>
                  <a:tcPr/>
                </a:tc>
                <a:tc>
                  <a:txBody>
                    <a:bodyPr/>
                    <a:lstStyle/>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Ensure that the final product meets the business requirements. </a:t>
                      </a:r>
                    </a:p>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Help the technical team to resolve requirement related roadblocks </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Serve as the first point of contact for users when they face issues and provide feedback.</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Coordinate the development team, organise future updates in the software or implements the required fixes.</a:t>
                      </a:r>
                    </a:p>
                    <a:p>
                      <a:endParaRPr lang="en-GB" dirty="0"/>
                    </a:p>
                  </a:txBody>
                  <a:tcPr/>
                </a:tc>
                <a:extLst>
                  <a:ext uri="{0D108BD9-81ED-4DB2-BD59-A6C34878D82A}">
                    <a16:rowId xmlns:a16="http://schemas.microsoft.com/office/drawing/2014/main" val="3263281080"/>
                  </a:ext>
                </a:extLst>
              </a:tr>
              <a:tr h="1167119">
                <a:tc>
                  <a:txBody>
                    <a:bodyPr/>
                    <a:lstStyle/>
                    <a:p>
                      <a:r>
                        <a:rPr lang="en-US" dirty="0"/>
                        <a:t>SOLUTIONS ARCHITECT </a:t>
                      </a:r>
                      <a:endParaRPr lang="en-GB" dirty="0"/>
                    </a:p>
                  </a:txBody>
                  <a:tcPr/>
                </a:tc>
                <a:tc>
                  <a:txBody>
                    <a:bodyPr/>
                    <a:lstStyle/>
                    <a:p>
                      <a:r>
                        <a:rPr lang="en-US" sz="1100" dirty="0"/>
                        <a:t>Try to understand constraints of the project.</a:t>
                      </a:r>
                      <a:br>
                        <a:rPr lang="en-US" sz="1100" dirty="0"/>
                      </a:br>
                      <a:br>
                        <a:rPr lang="en-US" sz="1100" dirty="0"/>
                      </a:br>
                      <a:r>
                        <a:rPr lang="en-US" sz="1100" dirty="0"/>
                        <a:t>Considers technical and business factors which align with the project goal</a:t>
                      </a:r>
                      <a:endParaRPr lang="en-GB" sz="1100" dirty="0"/>
                    </a:p>
                  </a:txBody>
                  <a:tcPr/>
                </a:tc>
                <a:tc>
                  <a:txBody>
                    <a:bodyPr/>
                    <a:lstStyle/>
                    <a:p>
                      <a:r>
                        <a:rPr lang="en-GB" sz="1100" dirty="0">
                          <a:latin typeface="+mn-lt"/>
                        </a:rPr>
                        <a:t>Ensure all requirements are met during development and examine the limitations of the project to optimize alternatives, and reduce risks</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Make crucial technical decisions which impact project’s ultimate results (such as technology stack and integration with third-party systems)</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Act as the link between the technical team and the project manager</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Ensure continuous maintenance of the product </a:t>
                      </a:r>
                      <a:r>
                        <a:rPr lang="en-GB" sz="1100">
                          <a:effectLst/>
                          <a:latin typeface="+mn-lt"/>
                          <a:ea typeface="Calibri" panose="020F0502020204030204" pitchFamily="34" charset="0"/>
                          <a:cs typeface="Calibri" panose="020F0502020204030204" pitchFamily="34" charset="0"/>
                        </a:rPr>
                        <a:t>developed so  </a:t>
                      </a:r>
                      <a:r>
                        <a:rPr lang="en-GB" sz="1100" dirty="0">
                          <a:effectLst/>
                          <a:latin typeface="+mn-lt"/>
                          <a:ea typeface="Calibri" panose="020F0502020204030204" pitchFamily="34" charset="0"/>
                          <a:cs typeface="Calibri" panose="020F0502020204030204" pitchFamily="34" charset="0"/>
                        </a:rPr>
                        <a:t>it works properly.</a:t>
                      </a:r>
                    </a:p>
                    <a:p>
                      <a:endParaRPr lang="en-GB" sz="1100" dirty="0">
                        <a:latin typeface="+mn-lt"/>
                      </a:endParaRPr>
                    </a:p>
                  </a:txBody>
                  <a:tcPr/>
                </a:tc>
                <a:extLst>
                  <a:ext uri="{0D108BD9-81ED-4DB2-BD59-A6C34878D82A}">
                    <a16:rowId xmlns:a16="http://schemas.microsoft.com/office/drawing/2014/main" val="5827277"/>
                  </a:ext>
                </a:extLst>
              </a:tr>
            </a:tbl>
          </a:graphicData>
        </a:graphic>
      </p:graphicFrame>
    </p:spTree>
    <p:extLst>
      <p:ext uri="{BB962C8B-B14F-4D97-AF65-F5344CB8AC3E}">
        <p14:creationId xmlns:p14="http://schemas.microsoft.com/office/powerpoint/2010/main" val="411953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p:txBody>
          <a:bodyPr rtlCol="0"/>
          <a:lstStyle/>
          <a:p>
            <a:pPr rtl="0"/>
            <a:fld id="{84E8D500-77B0-4D94-A214-E28C82D4040E}" type="datetime3">
              <a:rPr lang="en-GB" smtClean="0"/>
              <a:t>20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p:txBody>
          <a:bodyPr rtlCol="0"/>
          <a:lstStyle/>
          <a:p>
            <a:pPr rtl="0"/>
            <a:fld id="{294A09A9-5501-47C1-A89A-A340965A2BE2}" type="slidenum">
              <a:rPr lang="en-GB" smtClean="0"/>
              <a:pPr rtl="0"/>
              <a:t>12</a:t>
            </a:fld>
            <a:endParaRPr lang="en-GB"/>
          </a:p>
        </p:txBody>
      </p:sp>
      <p:sp>
        <p:nvSpPr>
          <p:cNvPr id="3" name="TextBox 2">
            <a:extLst>
              <a:ext uri="{FF2B5EF4-FFF2-40B4-BE49-F238E27FC236}">
                <a16:creationId xmlns:a16="http://schemas.microsoft.com/office/drawing/2014/main" id="{91DBE9DD-2EC5-6AB2-0162-553BA49333AB}"/>
              </a:ext>
            </a:extLst>
          </p:cNvPr>
          <p:cNvSpPr txBox="1"/>
          <p:nvPr/>
        </p:nvSpPr>
        <p:spPr>
          <a:xfrm>
            <a:off x="119336" y="83477"/>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graphicFrame>
        <p:nvGraphicFramePr>
          <p:cNvPr id="7" name="Table 7">
            <a:extLst>
              <a:ext uri="{FF2B5EF4-FFF2-40B4-BE49-F238E27FC236}">
                <a16:creationId xmlns:a16="http://schemas.microsoft.com/office/drawing/2014/main" id="{CB63406C-AF4F-537B-F741-6F47168CA934}"/>
              </a:ext>
            </a:extLst>
          </p:cNvPr>
          <p:cNvGraphicFramePr>
            <a:graphicFrameLocks noGrp="1"/>
          </p:cNvGraphicFramePr>
          <p:nvPr>
            <p:ph type="tbl" sz="quarter" idx="10"/>
            <p:extLst>
              <p:ext uri="{D42A27DB-BD31-4B8C-83A1-F6EECF244321}">
                <p14:modId xmlns:p14="http://schemas.microsoft.com/office/powerpoint/2010/main" val="1065771705"/>
              </p:ext>
            </p:extLst>
          </p:nvPr>
        </p:nvGraphicFramePr>
        <p:xfrm>
          <a:off x="0" y="668252"/>
          <a:ext cx="11953328" cy="5552688"/>
        </p:xfrm>
        <a:graphic>
          <a:graphicData uri="http://schemas.openxmlformats.org/drawingml/2006/table">
            <a:tbl>
              <a:tblPr firstRow="1" bandRow="1">
                <a:tableStyleId>{5C22544A-7EE6-4342-B048-85BDC9FD1C3A}</a:tableStyleId>
              </a:tblPr>
              <a:tblGrid>
                <a:gridCol w="1466666">
                  <a:extLst>
                    <a:ext uri="{9D8B030D-6E8A-4147-A177-3AD203B41FA5}">
                      <a16:colId xmlns:a16="http://schemas.microsoft.com/office/drawing/2014/main" val="3506827461"/>
                    </a:ext>
                  </a:extLst>
                </a:gridCol>
                <a:gridCol w="1880999">
                  <a:extLst>
                    <a:ext uri="{9D8B030D-6E8A-4147-A177-3AD203B41FA5}">
                      <a16:colId xmlns:a16="http://schemas.microsoft.com/office/drawing/2014/main" val="289244665"/>
                    </a:ext>
                  </a:extLst>
                </a:gridCol>
                <a:gridCol w="2738998">
                  <a:extLst>
                    <a:ext uri="{9D8B030D-6E8A-4147-A177-3AD203B41FA5}">
                      <a16:colId xmlns:a16="http://schemas.microsoft.com/office/drawing/2014/main" val="906767173"/>
                    </a:ext>
                  </a:extLst>
                </a:gridCol>
                <a:gridCol w="2346667">
                  <a:extLst>
                    <a:ext uri="{9D8B030D-6E8A-4147-A177-3AD203B41FA5}">
                      <a16:colId xmlns:a16="http://schemas.microsoft.com/office/drawing/2014/main" val="1414843549"/>
                    </a:ext>
                  </a:extLst>
                </a:gridCol>
                <a:gridCol w="1533583">
                  <a:extLst>
                    <a:ext uri="{9D8B030D-6E8A-4147-A177-3AD203B41FA5}">
                      <a16:colId xmlns:a16="http://schemas.microsoft.com/office/drawing/2014/main" val="1955876352"/>
                    </a:ext>
                  </a:extLst>
                </a:gridCol>
                <a:gridCol w="1986415">
                  <a:extLst>
                    <a:ext uri="{9D8B030D-6E8A-4147-A177-3AD203B41FA5}">
                      <a16:colId xmlns:a16="http://schemas.microsoft.com/office/drawing/2014/main" val="2107784647"/>
                    </a:ext>
                  </a:extLst>
                </a:gridCol>
              </a:tblGrid>
              <a:tr h="432048">
                <a:tc gridSpan="6">
                  <a:txBody>
                    <a:bodyPr/>
                    <a:lstStyle/>
                    <a:p>
                      <a:pPr algn="ctr"/>
                      <a:r>
                        <a:rPr lang="en-US" dirty="0"/>
                        <a:t>DEVELOPMENT STAGES </a:t>
                      </a:r>
                      <a:endParaRPr lang="en-GB" dirty="0"/>
                    </a:p>
                  </a:txBody>
                  <a:tcPr>
                    <a:solidFill>
                      <a:schemeClr val="accent1">
                        <a:lumMod val="75000"/>
                      </a:schemeClr>
                    </a:solidFill>
                  </a:tcPr>
                </a:tc>
                <a:tc hMerge="1">
                  <a:txBody>
                    <a:bodyPr/>
                    <a:lstStyle/>
                    <a:p>
                      <a:r>
                        <a:rPr lang="en-US" dirty="0"/>
                        <a:t>DEVELOPMENT STAGES </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pPr algn="ctr"/>
                      <a:endParaRPr lang="en-GB" dirty="0"/>
                    </a:p>
                  </a:txBody>
                  <a:tcPr/>
                </a:tc>
                <a:extLst>
                  <a:ext uri="{0D108BD9-81ED-4DB2-BD59-A6C34878D82A}">
                    <a16:rowId xmlns:a16="http://schemas.microsoft.com/office/drawing/2014/main" val="41347145"/>
                  </a:ext>
                </a:extLst>
              </a:tr>
              <a:tr h="577977">
                <a:tc>
                  <a:txBody>
                    <a:bodyPr/>
                    <a:lstStyle/>
                    <a:p>
                      <a:r>
                        <a:rPr lang="en-US" sz="1600" dirty="0">
                          <a:solidFill>
                            <a:schemeClr val="tx1"/>
                          </a:solidFill>
                        </a:rPr>
                        <a:t>ROLE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PLANNING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DESIGN AND DEVELOPMENT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TESTING AND IMPLEMENTATION</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DEPLOYMENT</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MONITORING AND UPDATE RELEASES </a:t>
                      </a:r>
                      <a:endParaRPr lang="en-GB" sz="1600"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2894269740"/>
                  </a:ext>
                </a:extLst>
              </a:tr>
              <a:tr h="0">
                <a:tc>
                  <a:txBody>
                    <a:bodyPr/>
                    <a:lstStyle/>
                    <a:p>
                      <a:r>
                        <a:rPr lang="en-US" dirty="0"/>
                        <a:t>LEAD DEVELOPER </a:t>
                      </a:r>
                      <a:endParaRPr lang="en-GB" dirty="0"/>
                    </a:p>
                  </a:txBody>
                  <a:tcPr/>
                </a:tc>
                <a:tc>
                  <a:txBody>
                    <a:bodyPr/>
                    <a:lstStyle/>
                    <a:p>
                      <a:r>
                        <a:rPr lang="en-US" sz="1100" dirty="0"/>
                        <a:t>Work closely with the Project Manager, Business Analyst, and other stakeholders to understand requirements and translate them into technical specifications</a:t>
                      </a:r>
                      <a:endParaRPr lang="en-GB" sz="1100" dirty="0"/>
                    </a:p>
                  </a:txBody>
                  <a:tcPr/>
                </a:tc>
                <a:tc>
                  <a:txBody>
                    <a:bodyPr/>
                    <a:lstStyle/>
                    <a:p>
                      <a:r>
                        <a:rPr lang="en-US" sz="1100" dirty="0"/>
                        <a:t>Provide technical direction and execution of the Photo </a:t>
                      </a:r>
                      <a:r>
                        <a:rPr lang="en-US" sz="1100" dirty="0" err="1"/>
                        <a:t>DeDuplicator</a:t>
                      </a:r>
                      <a:r>
                        <a:rPr lang="en-US" sz="1100" dirty="0"/>
                        <a:t> project. </a:t>
                      </a:r>
                      <a:br>
                        <a:rPr lang="en-US" sz="1100" dirty="0"/>
                      </a:br>
                      <a:br>
                        <a:rPr lang="en-US" sz="1100" dirty="0"/>
                      </a:br>
                      <a:r>
                        <a:rPr lang="en-US" sz="1100" dirty="0"/>
                        <a:t>Oversee the entire development process, from design, coding, testing, and deployment</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Manage the development team, assigns tasks, conduct code reviews, and ensure adherence to coding standards and best practices.</a:t>
                      </a:r>
                      <a:br>
                        <a:rPr lang="en-US" sz="1100" dirty="0"/>
                      </a:br>
                      <a:br>
                        <a:rPr lang="en-US" sz="1100" dirty="0"/>
                      </a:br>
                      <a:r>
                        <a:rPr lang="en-US" sz="1100" dirty="0"/>
                        <a:t> Also guide the development team, create a  collaborative environment, and promote continuous learning and improvement. </a:t>
                      </a:r>
                      <a:endParaRPr lang="en-GB" sz="1100" dirty="0">
                        <a:latin typeface="Franklin Gothic Book" panose="020B0503020102020204" pitchFamily="34" charset="0"/>
                      </a:endParaRPr>
                    </a:p>
                  </a:txBody>
                  <a:tcPr/>
                </a:tc>
                <a:tc>
                  <a:txBody>
                    <a:bodyPr/>
                    <a:lstStyle/>
                    <a:p>
                      <a:r>
                        <a:rPr lang="en-US" sz="1100" dirty="0"/>
                        <a:t>Oversee deployment process and ensure a smooth release</a:t>
                      </a:r>
                      <a:endParaRPr lang="en-GB" sz="1100" dirty="0">
                        <a:latin typeface="Franklin Gothic Book" panose="020B0503020102020204" pitchFamily="34" charset="0"/>
                      </a:endParaRPr>
                    </a:p>
                  </a:txBody>
                  <a:tcPr/>
                </a:tc>
                <a:tc>
                  <a:txBody>
                    <a:bodyPr/>
                    <a:lstStyle/>
                    <a:p>
                      <a:r>
                        <a:rPr lang="en-US" sz="1100" dirty="0"/>
                        <a:t>Stay up-to-date with the latest technologies, tools, and industry trends, and recommend appropriate updates and improvements for the project</a:t>
                      </a:r>
                      <a:endParaRPr lang="en-GB" sz="1100" dirty="0">
                        <a:latin typeface="Franklin Gothic Book" panose="020B0503020102020204" pitchFamily="34" charset="0"/>
                      </a:endParaRPr>
                    </a:p>
                  </a:txBody>
                  <a:tcPr/>
                </a:tc>
                <a:extLst>
                  <a:ext uri="{0D108BD9-81ED-4DB2-BD59-A6C34878D82A}">
                    <a16:rowId xmlns:a16="http://schemas.microsoft.com/office/drawing/2014/main" val="1314090139"/>
                  </a:ext>
                </a:extLst>
              </a:tr>
              <a:tr h="718167">
                <a:tc>
                  <a:txBody>
                    <a:bodyPr/>
                    <a:lstStyle/>
                    <a:p>
                      <a:r>
                        <a:rPr lang="en-US" dirty="0"/>
                        <a:t>QA ENGINEER</a:t>
                      </a:r>
                      <a:endParaRPr lang="en-GB" dirty="0"/>
                    </a:p>
                  </a:txBody>
                  <a:tcPr/>
                </a:tc>
                <a:tc>
                  <a:txBody>
                    <a:bodyPr/>
                    <a:lstStyle/>
                    <a:p>
                      <a:r>
                        <a:rPr lang="en-US" sz="1100" dirty="0"/>
                        <a:t>Collaborate with the Business Analyst and stakeholders to understand the requirements</a:t>
                      </a:r>
                      <a:endParaRPr lang="en-GB" sz="1100" dirty="0"/>
                    </a:p>
                  </a:txBody>
                  <a:tcPr/>
                </a:tc>
                <a:tc>
                  <a:txBody>
                    <a:bodyPr/>
                    <a:lstStyle/>
                    <a:p>
                      <a:r>
                        <a:rPr lang="en-US" sz="1100" dirty="0"/>
                        <a:t>Review the design documents and provide feedback from a testing perspective.</a:t>
                      </a:r>
                      <a:br>
                        <a:rPr lang="en-US" sz="1100" dirty="0"/>
                      </a:br>
                      <a:br>
                        <a:rPr lang="en-US" sz="1100" dirty="0"/>
                      </a:br>
                      <a:r>
                        <a:rPr lang="en-US" sz="1100" dirty="0"/>
                        <a:t>Participate in code reviews and provide feedback on code quality, testability, and maintainability</a:t>
                      </a:r>
                      <a:endParaRPr lang="en-GB" sz="1100" dirty="0"/>
                    </a:p>
                  </a:txBody>
                  <a:tcPr/>
                </a:tc>
                <a:tc>
                  <a:txBody>
                    <a:bodyPr/>
                    <a:lstStyle/>
                    <a:p>
                      <a:r>
                        <a:rPr lang="en-US" sz="1100" dirty="0"/>
                        <a:t>Develop and execute comprehensive test plans, test cases, and test scripts to validate the functionality, usability, and performance of the application.</a:t>
                      </a:r>
                      <a:br>
                        <a:rPr lang="en-US" sz="1100" dirty="0"/>
                      </a:br>
                      <a:br>
                        <a:rPr lang="en-US" sz="1100" dirty="0"/>
                      </a:br>
                      <a:r>
                        <a:rPr lang="en-US" sz="1100" dirty="0"/>
                        <a:t>Identify and report defects, prioritize them based on severity and impact, and track them through resolution </a:t>
                      </a:r>
                    </a:p>
                    <a:p>
                      <a:br>
                        <a:rPr lang="en-US" sz="1100" dirty="0"/>
                      </a:br>
                      <a:r>
                        <a:rPr lang="en-US" sz="1100" dirty="0"/>
                        <a:t>Develop and maintain test automation frameworks and scripts to streamline the testing process and improve test coverage.</a:t>
                      </a:r>
                      <a:endParaRPr lang="en-GB" sz="1100" dirty="0"/>
                    </a:p>
                  </a:txBody>
                  <a:tcPr/>
                </a:tc>
                <a:tc>
                  <a:txBody>
                    <a:bodyPr/>
                    <a:lstStyle/>
                    <a:p>
                      <a:r>
                        <a:rPr lang="en-US" sz="1100" dirty="0"/>
                        <a:t>Collaborate with cross-functional teams to ensure a smooth delivery and deployment process.</a:t>
                      </a:r>
                      <a:br>
                        <a:rPr lang="en-US" sz="1100" dirty="0"/>
                      </a:br>
                      <a:br>
                        <a:rPr lang="en-US" sz="1100" dirty="0"/>
                      </a:br>
                      <a:r>
                        <a:rPr lang="en-US" sz="1100" dirty="0"/>
                        <a:t>Ensure compliance with industry standards, best practices, and quality assurance methodologies.</a:t>
                      </a:r>
                      <a:br>
                        <a:rPr lang="en-US" sz="1100" dirty="0"/>
                      </a:br>
                      <a:br>
                        <a:rPr lang="en-US" sz="1100" dirty="0"/>
                      </a:br>
                      <a:r>
                        <a:rPr lang="en-US" sz="1100" dirty="0"/>
                        <a:t>Perform final testing and validation before release</a:t>
                      </a:r>
                      <a:endParaRPr lang="en-GB" sz="1100" dirty="0"/>
                    </a:p>
                  </a:txBody>
                  <a:tcPr/>
                </a:tc>
                <a:tc>
                  <a:txBody>
                    <a:bodyPr/>
                    <a:lstStyle/>
                    <a:p>
                      <a:r>
                        <a:rPr lang="en-US" sz="1100" dirty="0"/>
                        <a:t>Continuously monitor and test the application for any issues or defects.</a:t>
                      </a:r>
                      <a:br>
                        <a:rPr lang="en-US" sz="1100" dirty="0"/>
                      </a:br>
                      <a:br>
                        <a:rPr lang="en-US" sz="1100" dirty="0"/>
                      </a:br>
                      <a:r>
                        <a:rPr lang="en-US" sz="1100" dirty="0"/>
                        <a:t>Update and maintain test cases and automation scripts for future releases.</a:t>
                      </a:r>
                      <a:endParaRPr lang="en-GB" sz="1100" dirty="0"/>
                    </a:p>
                  </a:txBody>
                  <a:tcPr/>
                </a:tc>
                <a:extLst>
                  <a:ext uri="{0D108BD9-81ED-4DB2-BD59-A6C34878D82A}">
                    <a16:rowId xmlns:a16="http://schemas.microsoft.com/office/drawing/2014/main" val="3263281080"/>
                  </a:ext>
                </a:extLst>
              </a:tr>
            </a:tbl>
          </a:graphicData>
        </a:graphic>
      </p:graphicFrame>
    </p:spTree>
    <p:extLst>
      <p:ext uri="{BB962C8B-B14F-4D97-AF65-F5344CB8AC3E}">
        <p14:creationId xmlns:p14="http://schemas.microsoft.com/office/powerpoint/2010/main" val="405710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US" dirty="0"/>
              <a:t>COMMITMENTS</a:t>
            </a:r>
            <a:endParaRPr lang="en-GB"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n-GB" dirty="0"/>
              <a:t>FEATURES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4" y="2745823"/>
            <a:ext cx="5131977" cy="2774600"/>
          </a:xfrm>
        </p:spPr>
        <p:txBody>
          <a:bodyPr rtlCol="0">
            <a:normAutofit lnSpcReduction="10000"/>
          </a:bodyPr>
          <a:lstStyle/>
          <a:p>
            <a:pPr rtl="0"/>
            <a:r>
              <a:rPr lang="en-GB" dirty="0"/>
              <a:t>Application has cross-platform compatibility- can be used with various operating systems Windows and macOS</a:t>
            </a:r>
          </a:p>
          <a:p>
            <a:r>
              <a:rPr lang="en-GB" dirty="0"/>
              <a:t>The application supports a wide range of formats such as .</a:t>
            </a:r>
            <a:r>
              <a:rPr lang="en-GB" dirty="0" err="1"/>
              <a:t>png</a:t>
            </a:r>
            <a:r>
              <a:rPr lang="en-GB" dirty="0"/>
              <a:t> , .jpeg  and .gif. It recognises all formats and is able to spot duplicates within a folder</a:t>
            </a:r>
          </a:p>
          <a:p>
            <a:r>
              <a:rPr lang="en-GB" dirty="0"/>
              <a:t>It has a friendly interface that is easy to understand no matter the skillset of the user. </a:t>
            </a:r>
          </a:p>
          <a:p>
            <a:pPr rtl="0"/>
            <a:r>
              <a:rPr lang="en-US" dirty="0"/>
              <a:t>It will end up saving storage space as duplicate files can be deleted, freeing up storage space.</a:t>
            </a:r>
          </a:p>
          <a:p>
            <a:endParaRPr lang="en-US" dirty="0"/>
          </a:p>
          <a:p>
            <a:pPr rtl="0"/>
            <a:endParaRPr lang="en-GB" dirty="0"/>
          </a:p>
          <a:p>
            <a:pPr marL="0" indent="0" rtl="0">
              <a:buNone/>
            </a:pPr>
            <a:endParaRPr lang="en-GB" dirty="0"/>
          </a:p>
          <a:p>
            <a:pPr rtl="0"/>
            <a:endParaRPr lang="en-GB"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400801" y="2300984"/>
            <a:ext cx="4764829" cy="404216"/>
          </a:xfrm>
        </p:spPr>
        <p:txBody>
          <a:bodyPr rtlCol="0"/>
          <a:lstStyle/>
          <a:p>
            <a:pPr rtl="0"/>
            <a:r>
              <a:rPr lang="en-GB" dirty="0"/>
              <a:t>BUSINESS OBJECTIVES </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400801" y="2705200"/>
            <a:ext cx="4264089" cy="2855846"/>
          </a:xfrm>
        </p:spPr>
        <p:txBody>
          <a:bodyPr rtlCol="0">
            <a:normAutofit fontScale="92500" lnSpcReduction="10000"/>
          </a:bodyPr>
          <a:lstStyle/>
          <a:p>
            <a:pPr rtl="0"/>
            <a:r>
              <a:rPr lang="en-US" dirty="0"/>
              <a:t>The project must be cost effective without sacrificing quality or functionality</a:t>
            </a:r>
          </a:p>
          <a:p>
            <a:pPr rtl="0"/>
            <a:r>
              <a:rPr lang="en-US" dirty="0"/>
              <a:t>The application must comply with relevant regulations regarding safeguarding, user data and security</a:t>
            </a:r>
          </a:p>
          <a:p>
            <a:r>
              <a:rPr lang="en-GB" dirty="0"/>
              <a:t>There should be security measures within the application to protect the users sensitive data and the user’s system</a:t>
            </a:r>
          </a:p>
          <a:p>
            <a:r>
              <a:rPr lang="en-GB" dirty="0"/>
              <a:t>The application should be able to handle big workloads without any effects on the performance</a:t>
            </a:r>
          </a:p>
          <a:p>
            <a:endParaRPr lang="en-GB" dirty="0"/>
          </a:p>
          <a:p>
            <a:endParaRPr lang="en-GB" dirty="0"/>
          </a:p>
          <a:p>
            <a:pPr rtl="0"/>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GB" smtClean="0"/>
              <a:pPr algn="l" rtl="0"/>
              <a:t>13</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EBA62EA1-C702-4416-8680-A16A96D7FAF5}" type="datetime3">
              <a:rPr lang="en-GB" sz="1100" smtClean="0"/>
              <a:t>20 June, 2024</a:t>
            </a:fld>
            <a:endParaRPr lang="en-GB" sz="1100"/>
          </a:p>
        </p:txBody>
      </p:sp>
    </p:spTree>
    <p:extLst>
      <p:ext uri="{BB962C8B-B14F-4D97-AF65-F5344CB8AC3E}">
        <p14:creationId xmlns:p14="http://schemas.microsoft.com/office/powerpoint/2010/main" val="7676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9F2B-80CD-53FB-1F9A-F2BADD00539C}"/>
              </a:ext>
            </a:extLst>
          </p:cNvPr>
          <p:cNvSpPr>
            <a:spLocks noGrp="1"/>
          </p:cNvSpPr>
          <p:nvPr>
            <p:ph type="title"/>
          </p:nvPr>
        </p:nvSpPr>
        <p:spPr>
          <a:xfrm>
            <a:off x="932665" y="355548"/>
            <a:ext cx="5350448" cy="815914"/>
          </a:xfrm>
        </p:spPr>
        <p:txBody>
          <a:bodyPr>
            <a:normAutofit/>
          </a:bodyPr>
          <a:lstStyle/>
          <a:p>
            <a:r>
              <a:rPr lang="en-US" dirty="0"/>
              <a:t>Future Features </a:t>
            </a:r>
            <a:endParaRPr lang="en-GB" dirty="0"/>
          </a:p>
        </p:txBody>
      </p:sp>
      <p:sp>
        <p:nvSpPr>
          <p:cNvPr id="22" name="Rectangle 1">
            <a:extLst>
              <a:ext uri="{FF2B5EF4-FFF2-40B4-BE49-F238E27FC236}">
                <a16:creationId xmlns:a16="http://schemas.microsoft.com/office/drawing/2014/main" id="{92A3B2F9-7A18-BAFB-E335-A0F84F33DB00}"/>
              </a:ext>
            </a:extLst>
          </p:cNvPr>
          <p:cNvSpPr>
            <a:spLocks noGrp="1" noChangeArrowheads="1"/>
          </p:cNvSpPr>
          <p:nvPr>
            <p:ph type="body" idx="1"/>
          </p:nvPr>
        </p:nvSpPr>
        <p:spPr bwMode="auto">
          <a:xfrm>
            <a:off x="801122" y="1472614"/>
            <a:ext cx="30219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GB" dirty="0"/>
              <a:t>Advanced Image Algorithms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21E0924-629F-5D3A-1E14-A2A5CD5A6F95}"/>
              </a:ext>
            </a:extLst>
          </p:cNvPr>
          <p:cNvSpPr>
            <a:spLocks noGrp="1"/>
          </p:cNvSpPr>
          <p:nvPr>
            <p:ph sz="half" idx="2"/>
          </p:nvPr>
        </p:nvSpPr>
        <p:spPr>
          <a:xfrm>
            <a:off x="932665" y="2048770"/>
            <a:ext cx="3036477" cy="1942138"/>
          </a:xfrm>
        </p:spPr>
        <p:txBody>
          <a:bodyPr>
            <a:normAutofit/>
          </a:bodyPr>
          <a:lstStyle/>
          <a:p>
            <a:pPr marL="0" indent="0">
              <a:buNone/>
            </a:pPr>
            <a:r>
              <a:rPr lang="en-US" sz="1400" dirty="0"/>
              <a:t>Add techniques like Difference Hash (</a:t>
            </a:r>
            <a:r>
              <a:rPr lang="en-US" sz="1400" dirty="0" err="1"/>
              <a:t>dHash</a:t>
            </a:r>
            <a:r>
              <a:rPr lang="en-US" sz="1400" dirty="0"/>
              <a:t>) and Wavelet Hash (</a:t>
            </a:r>
            <a:r>
              <a:rPr lang="en-US" sz="1400" dirty="0" err="1"/>
              <a:t>wHash</a:t>
            </a:r>
            <a:r>
              <a:rPr lang="en-US" sz="1400" dirty="0"/>
              <a:t>) to improve the accuracy of finding duplicate images,  especially for images that have been cropped or rotated.</a:t>
            </a:r>
            <a:endParaRPr lang="en-GB" sz="1400" dirty="0"/>
          </a:p>
        </p:txBody>
      </p:sp>
      <p:sp>
        <p:nvSpPr>
          <p:cNvPr id="24" name="Text Placeholder 23">
            <a:extLst>
              <a:ext uri="{FF2B5EF4-FFF2-40B4-BE49-F238E27FC236}">
                <a16:creationId xmlns:a16="http://schemas.microsoft.com/office/drawing/2014/main" id="{75663A88-E4ED-2520-DB0D-8B5A2CE7B539}"/>
              </a:ext>
            </a:extLst>
          </p:cNvPr>
          <p:cNvSpPr>
            <a:spLocks noGrp="1"/>
          </p:cNvSpPr>
          <p:nvPr>
            <p:ph type="body" idx="10"/>
          </p:nvPr>
        </p:nvSpPr>
        <p:spPr>
          <a:xfrm>
            <a:off x="4547828" y="1604413"/>
            <a:ext cx="3096344" cy="404216"/>
          </a:xfrm>
        </p:spPr>
        <p:txBody>
          <a:bodyPr>
            <a:normAutofit/>
          </a:bodyPr>
          <a:lstStyle/>
          <a:p>
            <a:r>
              <a:rPr lang="en-GB" dirty="0"/>
              <a:t>Batch Processing</a:t>
            </a:r>
          </a:p>
        </p:txBody>
      </p:sp>
      <p:sp>
        <p:nvSpPr>
          <p:cNvPr id="30" name="Content Placeholder 29">
            <a:extLst>
              <a:ext uri="{FF2B5EF4-FFF2-40B4-BE49-F238E27FC236}">
                <a16:creationId xmlns:a16="http://schemas.microsoft.com/office/drawing/2014/main" id="{FF092125-B1B6-9B15-A6ED-2D7A969A2D21}"/>
              </a:ext>
            </a:extLst>
          </p:cNvPr>
          <p:cNvSpPr>
            <a:spLocks noGrp="1"/>
          </p:cNvSpPr>
          <p:nvPr>
            <p:ph sz="half" idx="11"/>
          </p:nvPr>
        </p:nvSpPr>
        <p:spPr>
          <a:xfrm>
            <a:off x="4547829" y="2062283"/>
            <a:ext cx="2772308" cy="3479419"/>
          </a:xfrm>
        </p:spPr>
        <p:txBody>
          <a:bodyPr>
            <a:normAutofit/>
          </a:bodyPr>
          <a:lstStyle/>
          <a:p>
            <a:pPr marL="0" indent="0">
              <a:buNone/>
            </a:pPr>
            <a:r>
              <a:rPr lang="en-US" sz="1400" dirty="0"/>
              <a:t>Introduce batch processing, this would allow users to select multiple folders or drives, and the program would scan all of them at the same time to find duplicate images.</a:t>
            </a:r>
            <a:br>
              <a:rPr lang="en-US" sz="1400" dirty="0"/>
            </a:br>
            <a:br>
              <a:rPr lang="en-US" sz="1400" dirty="0"/>
            </a:br>
            <a:r>
              <a:rPr lang="en-US" sz="1400" b="1" u="sng" dirty="0">
                <a:solidFill>
                  <a:schemeClr val="tx2">
                    <a:lumMod val="60000"/>
                    <a:lumOff val="40000"/>
                  </a:schemeClr>
                </a:solidFill>
              </a:rPr>
              <a:t>Skills Required</a:t>
            </a:r>
            <a:r>
              <a:rPr lang="en-US" sz="1400" b="1" u="sng" dirty="0">
                <a:solidFill>
                  <a:schemeClr val="tx2">
                    <a:lumMod val="60000"/>
                    <a:lumOff val="40000"/>
                  </a:schemeClr>
                </a:solidFill>
                <a:sym typeface="Wingdings" panose="05000000000000000000" pitchFamily="2" charset="2"/>
              </a:rPr>
              <a:t>: </a:t>
            </a:r>
            <a:br>
              <a:rPr lang="en-US" sz="1400" b="1" u="sng" dirty="0">
                <a:solidFill>
                  <a:schemeClr val="tx2">
                    <a:lumMod val="60000"/>
                    <a:lumOff val="40000"/>
                  </a:schemeClr>
                </a:solidFill>
              </a:rPr>
            </a:br>
            <a:r>
              <a:rPr lang="en-US" sz="1400" dirty="0"/>
              <a:t>Knowledge of Python directories like : </a:t>
            </a:r>
            <a:r>
              <a:rPr lang="en-US" sz="1400" dirty="0" err="1"/>
              <a:t>os.walk</a:t>
            </a:r>
            <a:r>
              <a:rPr lang="en-US" sz="1400" dirty="0"/>
              <a:t>, </a:t>
            </a:r>
            <a:r>
              <a:rPr lang="en-US" sz="1400" dirty="0" err="1"/>
              <a:t>os.listdir</a:t>
            </a:r>
            <a:r>
              <a:rPr lang="en-US" sz="1400" dirty="0"/>
              <a:t>.</a:t>
            </a:r>
            <a:br>
              <a:rPr lang="en-US" sz="1400" dirty="0"/>
            </a:br>
            <a:r>
              <a:rPr lang="en-US" sz="1400" dirty="0"/>
              <a:t>Data structures like lists or queues to store and manage the file paths.</a:t>
            </a:r>
            <a:br>
              <a:rPr lang="en-US" sz="1400" dirty="0"/>
            </a:br>
            <a:r>
              <a:rPr lang="en-US" sz="1400" dirty="0"/>
              <a:t>UI design to integrate choice in menu. </a:t>
            </a:r>
          </a:p>
          <a:p>
            <a:pPr marL="0" indent="0">
              <a:buNone/>
            </a:pPr>
            <a:r>
              <a:rPr lang="en-US" dirty="0"/>
              <a:t> </a:t>
            </a:r>
            <a:endParaRPr lang="en-GB" dirty="0"/>
          </a:p>
        </p:txBody>
      </p:sp>
      <p:sp>
        <p:nvSpPr>
          <p:cNvPr id="29" name="Text Placeholder 28">
            <a:extLst>
              <a:ext uri="{FF2B5EF4-FFF2-40B4-BE49-F238E27FC236}">
                <a16:creationId xmlns:a16="http://schemas.microsoft.com/office/drawing/2014/main" id="{A46C7D11-FFAB-C4F2-BCBA-5947654ABD1B}"/>
              </a:ext>
            </a:extLst>
          </p:cNvPr>
          <p:cNvSpPr>
            <a:spLocks noGrp="1"/>
          </p:cNvSpPr>
          <p:nvPr>
            <p:ph type="body" idx="12"/>
          </p:nvPr>
        </p:nvSpPr>
        <p:spPr>
          <a:xfrm>
            <a:off x="8184232" y="1639838"/>
            <a:ext cx="3816424" cy="404216"/>
          </a:xfrm>
        </p:spPr>
        <p:txBody>
          <a:bodyPr>
            <a:normAutofit/>
          </a:bodyPr>
          <a:lstStyle/>
          <a:p>
            <a:r>
              <a:rPr lang="en-GB" dirty="0"/>
              <a:t>Customizable Filters and Exclusions</a:t>
            </a:r>
          </a:p>
        </p:txBody>
      </p:sp>
      <p:sp>
        <p:nvSpPr>
          <p:cNvPr id="31" name="Content Placeholder 30">
            <a:extLst>
              <a:ext uri="{FF2B5EF4-FFF2-40B4-BE49-F238E27FC236}">
                <a16:creationId xmlns:a16="http://schemas.microsoft.com/office/drawing/2014/main" id="{9D30EE78-E955-27DD-BD36-CBFCD45886D8}"/>
              </a:ext>
            </a:extLst>
          </p:cNvPr>
          <p:cNvSpPr>
            <a:spLocks noGrp="1"/>
          </p:cNvSpPr>
          <p:nvPr>
            <p:ph sz="half" idx="13"/>
          </p:nvPr>
        </p:nvSpPr>
        <p:spPr>
          <a:xfrm>
            <a:off x="8184232" y="2096852"/>
            <a:ext cx="3036477" cy="2664296"/>
          </a:xfrm>
        </p:spPr>
        <p:txBody>
          <a:bodyPr>
            <a:normAutofit lnSpcReduction="10000"/>
          </a:bodyPr>
          <a:lstStyle/>
          <a:p>
            <a:pPr marL="0" indent="0">
              <a:buNone/>
            </a:pPr>
            <a:r>
              <a:rPr lang="en-US" sz="1400" dirty="0"/>
              <a:t>This would allow users to define specific rules to include or exclude certain files from the deduplication process. </a:t>
            </a:r>
            <a:br>
              <a:rPr lang="en-US" sz="1400" dirty="0"/>
            </a:br>
            <a:r>
              <a:rPr lang="en-US" sz="1400" dirty="0"/>
              <a:t>For example user could exclude file types or files based on their size or date modified.</a:t>
            </a:r>
          </a:p>
          <a:p>
            <a:pPr marL="0" indent="0">
              <a:buNone/>
            </a:pPr>
            <a:r>
              <a:rPr lang="en-US" sz="1400" b="1" u="sng" dirty="0">
                <a:solidFill>
                  <a:schemeClr val="tx2">
                    <a:lumMod val="60000"/>
                    <a:lumOff val="40000"/>
                  </a:schemeClr>
                </a:solidFill>
              </a:rPr>
              <a:t>Skills Required:</a:t>
            </a:r>
            <a:br>
              <a:rPr lang="en-US" sz="1400" b="1" u="sng" dirty="0">
                <a:solidFill>
                  <a:schemeClr val="tx2">
                    <a:lumMod val="60000"/>
                    <a:lumOff val="40000"/>
                  </a:schemeClr>
                </a:solidFill>
              </a:rPr>
            </a:br>
            <a:r>
              <a:rPr lang="en-US" sz="1400" dirty="0"/>
              <a:t>Knowledge of Python.</a:t>
            </a:r>
            <a:br>
              <a:rPr lang="en-US" sz="1400" dirty="0"/>
            </a:br>
            <a:r>
              <a:rPr lang="en-US" sz="1400" dirty="0"/>
              <a:t>Regular expressions for pattern matching (e.g., re module in Python).</a:t>
            </a:r>
            <a:br>
              <a:rPr lang="en-US" sz="1400" dirty="0"/>
            </a:br>
            <a:r>
              <a:rPr lang="en-US" sz="1400" dirty="0"/>
              <a:t>File system operations to check file size, creation date, or modification date. </a:t>
            </a:r>
            <a:br>
              <a:rPr lang="en-US" sz="1400" dirty="0"/>
            </a:br>
            <a:r>
              <a:rPr lang="en-US" sz="1400" dirty="0"/>
              <a:t>UI design to integrate these filters. </a:t>
            </a:r>
            <a:endParaRPr lang="en-US" sz="1400" b="1" u="sng" dirty="0">
              <a:solidFill>
                <a:schemeClr val="tx2">
                  <a:lumMod val="60000"/>
                  <a:lumOff val="40000"/>
                </a:schemeClr>
              </a:solidFill>
            </a:endParaRPr>
          </a:p>
        </p:txBody>
      </p:sp>
      <p:sp>
        <p:nvSpPr>
          <p:cNvPr id="32" name="TextBox 31">
            <a:extLst>
              <a:ext uri="{FF2B5EF4-FFF2-40B4-BE49-F238E27FC236}">
                <a16:creationId xmlns:a16="http://schemas.microsoft.com/office/drawing/2014/main" id="{4C8A9D9C-7519-9C76-6597-1AE52E7C015D}"/>
              </a:ext>
            </a:extLst>
          </p:cNvPr>
          <p:cNvSpPr txBox="1"/>
          <p:nvPr/>
        </p:nvSpPr>
        <p:spPr>
          <a:xfrm flipH="1">
            <a:off x="799722" y="3182610"/>
            <a:ext cx="2906609" cy="954107"/>
          </a:xfrm>
          <a:prstGeom prst="rect">
            <a:avLst/>
          </a:prstGeom>
          <a:noFill/>
        </p:spPr>
        <p:txBody>
          <a:bodyPr wrap="square" rtlCol="0">
            <a:spAutoFit/>
          </a:bodyPr>
          <a:lstStyle/>
          <a:p>
            <a:r>
              <a:rPr lang="en-US" sz="1400" b="1" u="sng" dirty="0">
                <a:solidFill>
                  <a:schemeClr val="tx2">
                    <a:lumMod val="60000"/>
                    <a:lumOff val="40000"/>
                  </a:schemeClr>
                </a:solidFill>
              </a:rPr>
              <a:t>Skills Required :</a:t>
            </a:r>
          </a:p>
          <a:p>
            <a:r>
              <a:rPr lang="en-US" sz="1400" dirty="0">
                <a:solidFill>
                  <a:schemeClr val="bg1"/>
                </a:solidFill>
              </a:rPr>
              <a:t>Knowledge of image processing libraries  like OpenCV /Pillow; Algorithm development in Python.</a:t>
            </a:r>
            <a:endParaRPr lang="en-GB" sz="1400" dirty="0">
              <a:solidFill>
                <a:schemeClr val="bg1"/>
              </a:solidFill>
            </a:endParaRPr>
          </a:p>
        </p:txBody>
      </p:sp>
      <p:sp>
        <p:nvSpPr>
          <p:cNvPr id="36" name="TextBox 35">
            <a:extLst>
              <a:ext uri="{FF2B5EF4-FFF2-40B4-BE49-F238E27FC236}">
                <a16:creationId xmlns:a16="http://schemas.microsoft.com/office/drawing/2014/main" id="{BA74F8CF-EC54-8358-DA8E-43E3D7CDFFB9}"/>
              </a:ext>
            </a:extLst>
          </p:cNvPr>
          <p:cNvSpPr txBox="1"/>
          <p:nvPr/>
        </p:nvSpPr>
        <p:spPr>
          <a:xfrm>
            <a:off x="932665" y="5356379"/>
            <a:ext cx="9886952" cy="1077218"/>
          </a:xfrm>
          <a:prstGeom prst="rect">
            <a:avLst/>
          </a:prstGeom>
          <a:noFill/>
        </p:spPr>
        <p:txBody>
          <a:bodyPr wrap="square" rtlCol="0">
            <a:spAutoFit/>
          </a:bodyPr>
          <a:lstStyle/>
          <a:p>
            <a:r>
              <a:rPr lang="en-US" sz="1600" dirty="0">
                <a:solidFill>
                  <a:schemeClr val="bg1"/>
                </a:solidFill>
              </a:rPr>
              <a:t>To implement these future features our Lead Developer will need to enhance their skills in Python programming, working with file systems, and creating user interfaces. Our QA Engineer's abilities to design test cases, perform different testing methods, and handle errors will be very important to make sure the Photo </a:t>
            </a:r>
            <a:r>
              <a:rPr lang="en-US" sz="1600" dirty="0" err="1">
                <a:solidFill>
                  <a:schemeClr val="bg1"/>
                </a:solidFill>
              </a:rPr>
              <a:t>DeDuplicator</a:t>
            </a:r>
            <a:r>
              <a:rPr lang="en-US" sz="1600" dirty="0">
                <a:solidFill>
                  <a:schemeClr val="bg1"/>
                </a:solidFill>
              </a:rPr>
              <a:t> application works reliably.</a:t>
            </a:r>
            <a:endParaRPr lang="en-GB" sz="1600" dirty="0">
              <a:solidFill>
                <a:schemeClr val="bg1"/>
              </a:solidFill>
            </a:endParaRPr>
          </a:p>
        </p:txBody>
      </p:sp>
      <p:sp>
        <p:nvSpPr>
          <p:cNvPr id="37" name="Rectangle 36">
            <a:extLst>
              <a:ext uri="{FF2B5EF4-FFF2-40B4-BE49-F238E27FC236}">
                <a16:creationId xmlns:a16="http://schemas.microsoft.com/office/drawing/2014/main" id="{4B2F0044-C018-0A39-1A8B-A4689503B747}"/>
              </a:ext>
            </a:extLst>
          </p:cNvPr>
          <p:cNvSpPr/>
          <p:nvPr/>
        </p:nvSpPr>
        <p:spPr>
          <a:xfrm>
            <a:off x="831544" y="5107974"/>
            <a:ext cx="9886952" cy="14561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041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PROTOTYPE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15</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20 June, 2024</a:t>
            </a:fld>
            <a:endParaRPr lang="en-GB" dirty="0"/>
          </a:p>
        </p:txBody>
      </p:sp>
      <p:pic>
        <p:nvPicPr>
          <p:cNvPr id="8" name="Picture 7" descr="A screenshot of a computer&#10;&#10;Description automatically generated">
            <a:extLst>
              <a:ext uri="{FF2B5EF4-FFF2-40B4-BE49-F238E27FC236}">
                <a16:creationId xmlns:a16="http://schemas.microsoft.com/office/drawing/2014/main" id="{18386619-E9D8-597D-832F-0FD300E2B05F}"/>
              </a:ext>
            </a:extLst>
          </p:cNvPr>
          <p:cNvPicPr>
            <a:picLocks noChangeAspect="1"/>
          </p:cNvPicPr>
          <p:nvPr/>
        </p:nvPicPr>
        <p:blipFill>
          <a:blip r:embed="rId3"/>
          <a:stretch>
            <a:fillRect/>
          </a:stretch>
        </p:blipFill>
        <p:spPr>
          <a:xfrm>
            <a:off x="965823" y="1719600"/>
            <a:ext cx="3930355" cy="2914800"/>
          </a:xfrm>
          <a:prstGeom prst="rect">
            <a:avLst/>
          </a:prstGeom>
        </p:spPr>
      </p:pic>
      <p:sp>
        <p:nvSpPr>
          <p:cNvPr id="9" name="TextBox 8">
            <a:extLst>
              <a:ext uri="{FF2B5EF4-FFF2-40B4-BE49-F238E27FC236}">
                <a16:creationId xmlns:a16="http://schemas.microsoft.com/office/drawing/2014/main" id="{86204AE4-CF3C-AF5A-525E-398323B2D0C6}"/>
              </a:ext>
            </a:extLst>
          </p:cNvPr>
          <p:cNvSpPr txBox="1"/>
          <p:nvPr/>
        </p:nvSpPr>
        <p:spPr>
          <a:xfrm>
            <a:off x="5112406" y="1718643"/>
            <a:ext cx="4675322" cy="646331"/>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This is the starting screen and main menu of the program. There are 5 options that the user can choose from that will all be explored in this section of our presentation.</a:t>
            </a:r>
          </a:p>
        </p:txBody>
      </p:sp>
      <p:cxnSp>
        <p:nvCxnSpPr>
          <p:cNvPr id="10" name="Straight Arrow Connector 9">
            <a:extLst>
              <a:ext uri="{FF2B5EF4-FFF2-40B4-BE49-F238E27FC236}">
                <a16:creationId xmlns:a16="http://schemas.microsoft.com/office/drawing/2014/main" id="{CD342B0A-81CC-AF5C-2F90-3D8E44DD8FF3}"/>
              </a:ext>
            </a:extLst>
          </p:cNvPr>
          <p:cNvCxnSpPr/>
          <p:nvPr/>
        </p:nvCxnSpPr>
        <p:spPr>
          <a:xfrm>
            <a:off x="5013675" y="2712675"/>
            <a:ext cx="1430400" cy="39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screen with yellow text&#10;&#10;Description automatically generated">
            <a:extLst>
              <a:ext uri="{FF2B5EF4-FFF2-40B4-BE49-F238E27FC236}">
                <a16:creationId xmlns:a16="http://schemas.microsoft.com/office/drawing/2014/main" id="{872A3941-C034-4298-C3A0-AB87BA2F3C47}"/>
              </a:ext>
            </a:extLst>
          </p:cNvPr>
          <p:cNvPicPr>
            <a:picLocks noChangeAspect="1"/>
          </p:cNvPicPr>
          <p:nvPr/>
        </p:nvPicPr>
        <p:blipFill>
          <a:blip r:embed="rId4"/>
          <a:stretch>
            <a:fillRect/>
          </a:stretch>
        </p:blipFill>
        <p:spPr>
          <a:xfrm>
            <a:off x="6594000" y="2913053"/>
            <a:ext cx="5142000" cy="1697895"/>
          </a:xfrm>
          <a:prstGeom prst="rect">
            <a:avLst/>
          </a:prstGeom>
        </p:spPr>
      </p:pic>
      <p:sp>
        <p:nvSpPr>
          <p:cNvPr id="12" name="TextBox 11">
            <a:extLst>
              <a:ext uri="{FF2B5EF4-FFF2-40B4-BE49-F238E27FC236}">
                <a16:creationId xmlns:a16="http://schemas.microsoft.com/office/drawing/2014/main" id="{DCDFE1C2-7D7C-55C8-5373-1B4069B1D561}"/>
              </a:ext>
            </a:extLst>
          </p:cNvPr>
          <p:cNvSpPr txBox="1"/>
          <p:nvPr/>
        </p:nvSpPr>
        <p:spPr>
          <a:xfrm>
            <a:off x="6592576" y="4764305"/>
            <a:ext cx="4946542" cy="83099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If the user inputs option '0', it will lead them to the page above which offers information on the Photo De-duplicator application's functionalities and also how to use it correctly. After viewing this, they can press 'Enter' to return to the main menu.</a:t>
            </a:r>
          </a:p>
        </p:txBody>
      </p:sp>
    </p:spTree>
    <p:extLst>
      <p:ext uri="{BB962C8B-B14F-4D97-AF65-F5344CB8AC3E}">
        <p14:creationId xmlns:p14="http://schemas.microsoft.com/office/powerpoint/2010/main" val="221811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55E92F-6866-746A-C11B-B43BC19602AD}"/>
              </a:ext>
            </a:extLst>
          </p:cNvPr>
          <p:cNvSpPr>
            <a:spLocks noGrp="1"/>
          </p:cNvSpPr>
          <p:nvPr>
            <p:ph type="dt" sz="half" idx="11"/>
          </p:nvPr>
        </p:nvSpPr>
        <p:spPr/>
        <p:txBody>
          <a:bodyPr/>
          <a:lstStyle/>
          <a:p>
            <a:pPr rtl="0"/>
            <a:fld id="{029ECAD1-3047-43DC-81B7-231597E81F19}" type="datetime3">
              <a:rPr lang="en-GB" noProof="0" smtClean="0">
                <a:latin typeface="+mn-lt"/>
              </a:rPr>
              <a:t>20 June, 2024</a:t>
            </a:fld>
            <a:endParaRPr lang="en-GB" noProof="0">
              <a:latin typeface="+mn-lt"/>
            </a:endParaRPr>
          </a:p>
        </p:txBody>
      </p:sp>
      <p:sp>
        <p:nvSpPr>
          <p:cNvPr id="5" name="Footer Placeholder 4">
            <a:extLst>
              <a:ext uri="{FF2B5EF4-FFF2-40B4-BE49-F238E27FC236}">
                <a16:creationId xmlns:a16="http://schemas.microsoft.com/office/drawing/2014/main" id="{B3AC3390-AE1A-821F-5E66-6A843E9DF06E}"/>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747AFE22-6864-A524-8524-129C57655EC1}"/>
              </a:ext>
            </a:extLst>
          </p:cNvPr>
          <p:cNvSpPr>
            <a:spLocks noGrp="1"/>
          </p:cNvSpPr>
          <p:nvPr>
            <p:ph type="sldNum" sz="quarter" idx="13"/>
          </p:nvPr>
        </p:nvSpPr>
        <p:spPr/>
        <p:txBody>
          <a:bodyPr/>
          <a:lstStyle/>
          <a:p>
            <a:pPr rtl="0"/>
            <a:fld id="{294A09A9-5501-47C1-A89A-A340965A2BE2}" type="slidenum">
              <a:rPr lang="en-GB" noProof="0" smtClean="0"/>
              <a:pPr rtl="0"/>
              <a:t>16</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7EC32587-BC37-A639-73A8-BDA975D43D6F}"/>
              </a:ext>
            </a:extLst>
          </p:cNvPr>
          <p:cNvPicPr>
            <a:picLocks noChangeAspect="1"/>
          </p:cNvPicPr>
          <p:nvPr/>
        </p:nvPicPr>
        <p:blipFill>
          <a:blip r:embed="rId2"/>
          <a:stretch>
            <a:fillRect/>
          </a:stretch>
        </p:blipFill>
        <p:spPr>
          <a:xfrm>
            <a:off x="438650" y="273600"/>
            <a:ext cx="2992701" cy="2422800"/>
          </a:xfrm>
          <a:prstGeom prst="rect">
            <a:avLst/>
          </a:prstGeom>
        </p:spPr>
      </p:pic>
      <p:sp>
        <p:nvSpPr>
          <p:cNvPr id="8" name="TextBox 7">
            <a:extLst>
              <a:ext uri="{FF2B5EF4-FFF2-40B4-BE49-F238E27FC236}">
                <a16:creationId xmlns:a16="http://schemas.microsoft.com/office/drawing/2014/main" id="{E6204A06-A9F3-890F-58D0-4149ED7E3819}"/>
              </a:ext>
            </a:extLst>
          </p:cNvPr>
          <p:cNvSpPr txBox="1"/>
          <p:nvPr/>
        </p:nvSpPr>
        <p:spPr>
          <a:xfrm>
            <a:off x="3548440" y="273966"/>
            <a:ext cx="5088610"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Option '1' in the main menu sets the folder destination that the program will run inside of. Once the user chooses this option, the user system's file manager will pop up to choose the folder that the user wants to select. In this case, it opens up the 'Finder' as this demonstration is being made on the macOS system.</a:t>
            </a:r>
          </a:p>
        </p:txBody>
      </p:sp>
      <p:cxnSp>
        <p:nvCxnSpPr>
          <p:cNvPr id="9" name="Straight Arrow Connector 8">
            <a:extLst>
              <a:ext uri="{FF2B5EF4-FFF2-40B4-BE49-F238E27FC236}">
                <a16:creationId xmlns:a16="http://schemas.microsoft.com/office/drawing/2014/main" id="{AAE39CE7-7FDF-8304-3348-21232433AD66}"/>
              </a:ext>
            </a:extLst>
          </p:cNvPr>
          <p:cNvCxnSpPr/>
          <p:nvPr/>
        </p:nvCxnSpPr>
        <p:spPr>
          <a:xfrm>
            <a:off x="3549675" y="2370675"/>
            <a:ext cx="3500400" cy="71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yellow text on a black background&#10;&#10;Description automatically generated">
            <a:extLst>
              <a:ext uri="{FF2B5EF4-FFF2-40B4-BE49-F238E27FC236}">
                <a16:creationId xmlns:a16="http://schemas.microsoft.com/office/drawing/2014/main" id="{B442690E-2A40-99C5-CFE6-BCFA33C9661B}"/>
              </a:ext>
            </a:extLst>
          </p:cNvPr>
          <p:cNvPicPr>
            <a:picLocks noChangeAspect="1"/>
          </p:cNvPicPr>
          <p:nvPr/>
        </p:nvPicPr>
        <p:blipFill rotWithShape="1">
          <a:blip r:embed="rId3"/>
          <a:srcRect r="48720" b="9091"/>
          <a:stretch/>
        </p:blipFill>
        <p:spPr>
          <a:xfrm>
            <a:off x="7077356" y="3004703"/>
            <a:ext cx="3126005" cy="297643"/>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A42AF184-8022-00EA-2C11-5991F9D07901}"/>
                  </a:ext>
                </a:extLst>
              </p14:cNvPr>
              <p14:cNvContentPartPr/>
              <p14:nvPr/>
            </p14:nvContentPartPr>
            <p14:xfrm>
              <a:off x="10391529" y="3540124"/>
              <a:ext cx="12915" cy="12915"/>
            </p14:xfrm>
          </p:contentPart>
        </mc:Choice>
        <mc:Fallback xmlns="">
          <p:pic>
            <p:nvPicPr>
              <p:cNvPr id="13" name="Ink 12">
                <a:extLst>
                  <a:ext uri="{FF2B5EF4-FFF2-40B4-BE49-F238E27FC236}">
                    <a16:creationId xmlns:a16="http://schemas.microsoft.com/office/drawing/2014/main" id="{A42AF184-8022-00EA-2C11-5991F9D07901}"/>
                  </a:ext>
                </a:extLst>
              </p:cNvPr>
              <p:cNvPicPr/>
              <p:nvPr/>
            </p:nvPicPr>
            <p:blipFill>
              <a:blip r:embed="rId5"/>
              <a:stretch>
                <a:fillRect/>
              </a:stretch>
            </p:blipFill>
            <p:spPr>
              <a:xfrm>
                <a:off x="9745779" y="2894374"/>
                <a:ext cx="1291500" cy="1291500"/>
              </a:xfrm>
              <a:prstGeom prst="rect">
                <a:avLst/>
              </a:prstGeom>
            </p:spPr>
          </p:pic>
        </mc:Fallback>
      </mc:AlternateContent>
      <p:sp>
        <p:nvSpPr>
          <p:cNvPr id="14" name="TextBox 13">
            <a:extLst>
              <a:ext uri="{FF2B5EF4-FFF2-40B4-BE49-F238E27FC236}">
                <a16:creationId xmlns:a16="http://schemas.microsoft.com/office/drawing/2014/main" id="{1918CED1-C522-29F6-E043-7C2AEBE73727}"/>
              </a:ext>
            </a:extLst>
          </p:cNvPr>
          <p:cNvSpPr txBox="1"/>
          <p:nvPr/>
        </p:nvSpPr>
        <p:spPr>
          <a:xfrm>
            <a:off x="6613525" y="2169559"/>
            <a:ext cx="5476067" cy="52322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After the folder is selected the destination of the folder will appear in the main menu above the options.</a:t>
            </a:r>
          </a:p>
        </p:txBody>
      </p:sp>
      <p:cxnSp>
        <p:nvCxnSpPr>
          <p:cNvPr id="2" name="Straight Arrow Connector 1">
            <a:extLst>
              <a:ext uri="{FF2B5EF4-FFF2-40B4-BE49-F238E27FC236}">
                <a16:creationId xmlns:a16="http://schemas.microsoft.com/office/drawing/2014/main" id="{777A4D8A-DDD1-9F80-B89D-7AA3BD6BD2A3}"/>
              </a:ext>
            </a:extLst>
          </p:cNvPr>
          <p:cNvCxnSpPr/>
          <p:nvPr/>
        </p:nvCxnSpPr>
        <p:spPr>
          <a:xfrm flipH="1">
            <a:off x="4579200" y="3457800"/>
            <a:ext cx="2469600" cy="39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57CF1C5-8C87-3A09-3D80-9920B33D49E0}"/>
              </a:ext>
            </a:extLst>
          </p:cNvPr>
          <p:cNvSpPr txBox="1"/>
          <p:nvPr/>
        </p:nvSpPr>
        <p:spPr>
          <a:xfrm>
            <a:off x="4361491" y="4147016"/>
            <a:ext cx="6754677" cy="95410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'2' in the main menu runs the De-duplicator code and created a list of all the images in the folder. It then creates a list of the duplicate images, regardless of their file types. It then asks the user if they want to delete any duplicate images. IF they choose 'YES', a warning is given to verify if the user wants the duplicates deleted.</a:t>
            </a:r>
          </a:p>
        </p:txBody>
      </p:sp>
      <p:pic>
        <p:nvPicPr>
          <p:cNvPr id="15" name="Picture 14" descr="A screenshot of a computer&#10;&#10;Description automatically generated">
            <a:extLst>
              <a:ext uri="{FF2B5EF4-FFF2-40B4-BE49-F238E27FC236}">
                <a16:creationId xmlns:a16="http://schemas.microsoft.com/office/drawing/2014/main" id="{780481EA-755B-7D33-5211-9F357F425D97}"/>
              </a:ext>
            </a:extLst>
          </p:cNvPr>
          <p:cNvPicPr>
            <a:picLocks noChangeAspect="1"/>
          </p:cNvPicPr>
          <p:nvPr/>
        </p:nvPicPr>
        <p:blipFill>
          <a:blip r:embed="rId6"/>
          <a:stretch>
            <a:fillRect/>
          </a:stretch>
        </p:blipFill>
        <p:spPr>
          <a:xfrm>
            <a:off x="438000" y="3426524"/>
            <a:ext cx="3630000" cy="2398952"/>
          </a:xfrm>
          <a:prstGeom prst="rect">
            <a:avLst/>
          </a:prstGeom>
        </p:spPr>
      </p:pic>
    </p:spTree>
    <p:extLst>
      <p:ext uri="{BB962C8B-B14F-4D97-AF65-F5344CB8AC3E}">
        <p14:creationId xmlns:p14="http://schemas.microsoft.com/office/powerpoint/2010/main" val="379126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E85D76-36C4-9B45-3201-A24B3959F4AC}"/>
              </a:ext>
            </a:extLst>
          </p:cNvPr>
          <p:cNvSpPr>
            <a:spLocks noGrp="1"/>
          </p:cNvSpPr>
          <p:nvPr>
            <p:ph type="dt" sz="half" idx="11"/>
          </p:nvPr>
        </p:nvSpPr>
        <p:spPr/>
        <p:txBody>
          <a:bodyPr/>
          <a:lstStyle/>
          <a:p>
            <a:pPr rtl="0"/>
            <a:fld id="{029ECAD1-3047-43DC-81B7-231597E81F19}" type="datetime3">
              <a:rPr lang="en-GB" noProof="0" smtClean="0">
                <a:latin typeface="+mn-lt"/>
              </a:rPr>
              <a:t>20 June, 2024</a:t>
            </a:fld>
            <a:endParaRPr lang="en-GB" noProof="0">
              <a:latin typeface="+mn-lt"/>
            </a:endParaRPr>
          </a:p>
        </p:txBody>
      </p:sp>
      <p:sp>
        <p:nvSpPr>
          <p:cNvPr id="5" name="Footer Placeholder 4">
            <a:extLst>
              <a:ext uri="{FF2B5EF4-FFF2-40B4-BE49-F238E27FC236}">
                <a16:creationId xmlns:a16="http://schemas.microsoft.com/office/drawing/2014/main" id="{496F0BD4-2273-E4F2-E852-1FF1AE3155A1}"/>
              </a:ext>
            </a:extLst>
          </p:cNvPr>
          <p:cNvSpPr>
            <a:spLocks noGrp="1"/>
          </p:cNvSpPr>
          <p:nvPr>
            <p:ph type="ftr" sz="quarter" idx="12"/>
          </p:nvPr>
        </p:nvSpPr>
        <p:spPr/>
        <p:txBody>
          <a:bodyPr/>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4AF6081F-D9FB-5601-65F8-0CD36A571FA5}"/>
              </a:ext>
            </a:extLst>
          </p:cNvPr>
          <p:cNvSpPr>
            <a:spLocks noGrp="1"/>
          </p:cNvSpPr>
          <p:nvPr>
            <p:ph type="sldNum" sz="quarter" idx="13"/>
          </p:nvPr>
        </p:nvSpPr>
        <p:spPr/>
        <p:txBody>
          <a:bodyPr/>
          <a:lstStyle/>
          <a:p>
            <a:pPr rtl="0"/>
            <a:fld id="{294A09A9-5501-47C1-A89A-A340965A2BE2}" type="slidenum">
              <a:rPr lang="en-GB" noProof="0" smtClean="0"/>
              <a:pPr rtl="0"/>
              <a:t>17</a:t>
            </a:fld>
            <a:endParaRPr lang="en-GB" noProof="0">
              <a:latin typeface="+mn-lt"/>
            </a:endParaRPr>
          </a:p>
        </p:txBody>
      </p:sp>
      <p:sp>
        <p:nvSpPr>
          <p:cNvPr id="8" name="TextBox 7">
            <a:extLst>
              <a:ext uri="{FF2B5EF4-FFF2-40B4-BE49-F238E27FC236}">
                <a16:creationId xmlns:a16="http://schemas.microsoft.com/office/drawing/2014/main" id="{7B1678DD-2C8B-45BC-4A8F-8BED118430AB}"/>
              </a:ext>
            </a:extLst>
          </p:cNvPr>
          <p:cNvSpPr txBox="1"/>
          <p:nvPr/>
        </p:nvSpPr>
        <p:spPr>
          <a:xfrm>
            <a:off x="4143355" y="298677"/>
            <a:ext cx="6229200"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'3' will clear the history of the program. As specified in Option '0' (what does it do), this option should be inputted when the user wants to run the program on another file.</a:t>
            </a:r>
          </a:p>
        </p:txBody>
      </p:sp>
      <p:pic>
        <p:nvPicPr>
          <p:cNvPr id="9" name="Picture 8">
            <a:extLst>
              <a:ext uri="{FF2B5EF4-FFF2-40B4-BE49-F238E27FC236}">
                <a16:creationId xmlns:a16="http://schemas.microsoft.com/office/drawing/2014/main" id="{935DE645-7149-FE3F-B293-29194DFA23C2}"/>
              </a:ext>
            </a:extLst>
          </p:cNvPr>
          <p:cNvPicPr>
            <a:picLocks noChangeAspect="1"/>
          </p:cNvPicPr>
          <p:nvPr/>
        </p:nvPicPr>
        <p:blipFill>
          <a:blip r:embed="rId2"/>
          <a:stretch>
            <a:fillRect/>
          </a:stretch>
        </p:blipFill>
        <p:spPr>
          <a:xfrm>
            <a:off x="466275" y="551550"/>
            <a:ext cx="3297450" cy="234900"/>
          </a:xfrm>
          <a:prstGeom prst="rect">
            <a:avLst/>
          </a:prstGeom>
        </p:spPr>
      </p:pic>
      <p:sp>
        <p:nvSpPr>
          <p:cNvPr id="11" name="TextBox 10">
            <a:extLst>
              <a:ext uri="{FF2B5EF4-FFF2-40B4-BE49-F238E27FC236}">
                <a16:creationId xmlns:a16="http://schemas.microsoft.com/office/drawing/2014/main" id="{44B4341A-8848-A571-D621-C4B8469E0C80}"/>
              </a:ext>
            </a:extLst>
          </p:cNvPr>
          <p:cNvSpPr txBox="1"/>
          <p:nvPr/>
        </p:nvSpPr>
        <p:spPr>
          <a:xfrm>
            <a:off x="6536135" y="1287152"/>
            <a:ext cx="5525491"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Option '4' is the where the export function is. When inputted, the user will be taken to another menu with different options. Option '0' will take the user to a section that explains what the different options do. This being a prototype, it currently has two working options which creates a report either in a CSV file within the program or on a HTML page. Option '4' will return to the main menu.</a:t>
            </a:r>
            <a:endParaRPr lang="en-GB" dirty="0"/>
          </a:p>
        </p:txBody>
      </p:sp>
      <p:pic>
        <p:nvPicPr>
          <p:cNvPr id="12" name="Picture 11" descr="A screenshot of a computer&#10;&#10;Description automatically generated">
            <a:extLst>
              <a:ext uri="{FF2B5EF4-FFF2-40B4-BE49-F238E27FC236}">
                <a16:creationId xmlns:a16="http://schemas.microsoft.com/office/drawing/2014/main" id="{99594437-210C-A1EB-999F-B2EE677252CC}"/>
              </a:ext>
            </a:extLst>
          </p:cNvPr>
          <p:cNvPicPr>
            <a:picLocks noChangeAspect="1"/>
          </p:cNvPicPr>
          <p:nvPr/>
        </p:nvPicPr>
        <p:blipFill>
          <a:blip r:embed="rId3"/>
          <a:stretch>
            <a:fillRect/>
          </a:stretch>
        </p:blipFill>
        <p:spPr>
          <a:xfrm>
            <a:off x="114000" y="3556989"/>
            <a:ext cx="4506000" cy="1232021"/>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D22EC82A-849B-AE48-4737-B3CD3175F8FF}"/>
              </a:ext>
            </a:extLst>
          </p:cNvPr>
          <p:cNvPicPr>
            <a:picLocks noChangeAspect="1"/>
          </p:cNvPicPr>
          <p:nvPr/>
        </p:nvPicPr>
        <p:blipFill>
          <a:blip r:embed="rId4"/>
          <a:stretch>
            <a:fillRect/>
          </a:stretch>
        </p:blipFill>
        <p:spPr>
          <a:xfrm>
            <a:off x="5020090" y="3285600"/>
            <a:ext cx="2151820" cy="3004800"/>
          </a:xfrm>
          <a:prstGeom prst="rect">
            <a:avLst/>
          </a:prstGeom>
        </p:spPr>
      </p:pic>
      <p:cxnSp>
        <p:nvCxnSpPr>
          <p:cNvPr id="15" name="Straight Arrow Connector 14">
            <a:extLst>
              <a:ext uri="{FF2B5EF4-FFF2-40B4-BE49-F238E27FC236}">
                <a16:creationId xmlns:a16="http://schemas.microsoft.com/office/drawing/2014/main" id="{EC6E4F7F-214A-7E87-C4C4-B492CF9FB3B9}"/>
              </a:ext>
            </a:extLst>
          </p:cNvPr>
          <p:cNvCxnSpPr/>
          <p:nvPr/>
        </p:nvCxnSpPr>
        <p:spPr>
          <a:xfrm flipH="1">
            <a:off x="2908950" y="2693550"/>
            <a:ext cx="1545600" cy="73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descr="A black screen with white text&#10;&#10;Description automatically generated">
            <a:extLst>
              <a:ext uri="{FF2B5EF4-FFF2-40B4-BE49-F238E27FC236}">
                <a16:creationId xmlns:a16="http://schemas.microsoft.com/office/drawing/2014/main" id="{94230D54-F7A0-6020-4060-6791D542CCFB}"/>
              </a:ext>
            </a:extLst>
          </p:cNvPr>
          <p:cNvPicPr>
            <a:picLocks noChangeAspect="1"/>
          </p:cNvPicPr>
          <p:nvPr/>
        </p:nvPicPr>
        <p:blipFill rotWithShape="1">
          <a:blip r:embed="rId5"/>
          <a:srcRect l="240" t="574" r="63242" b="44410"/>
          <a:stretch/>
        </p:blipFill>
        <p:spPr>
          <a:xfrm>
            <a:off x="4466560" y="1715968"/>
            <a:ext cx="1947404" cy="933247"/>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6588707F-A4F4-596F-3226-8BADC71442E1}"/>
              </a:ext>
            </a:extLst>
          </p:cNvPr>
          <p:cNvPicPr>
            <a:picLocks noChangeAspect="1"/>
          </p:cNvPicPr>
          <p:nvPr/>
        </p:nvPicPr>
        <p:blipFill>
          <a:blip r:embed="rId6"/>
          <a:stretch>
            <a:fillRect/>
          </a:stretch>
        </p:blipFill>
        <p:spPr>
          <a:xfrm>
            <a:off x="8022000" y="3559929"/>
            <a:ext cx="3504000" cy="2078142"/>
          </a:xfrm>
          <a:prstGeom prst="rect">
            <a:avLst/>
          </a:prstGeom>
        </p:spPr>
      </p:pic>
      <p:cxnSp>
        <p:nvCxnSpPr>
          <p:cNvPr id="19" name="Straight Arrow Connector 18">
            <a:extLst>
              <a:ext uri="{FF2B5EF4-FFF2-40B4-BE49-F238E27FC236}">
                <a16:creationId xmlns:a16="http://schemas.microsoft.com/office/drawing/2014/main" id="{511645D5-FDAC-A2E4-55E1-B0C71DBB044E}"/>
              </a:ext>
            </a:extLst>
          </p:cNvPr>
          <p:cNvCxnSpPr/>
          <p:nvPr/>
        </p:nvCxnSpPr>
        <p:spPr>
          <a:xfrm>
            <a:off x="6280800" y="2689800"/>
            <a:ext cx="1688400" cy="95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F2D7B19-E41C-7182-DC20-6AE6C1A1798E}"/>
              </a:ext>
            </a:extLst>
          </p:cNvPr>
          <p:cNvCxnSpPr/>
          <p:nvPr/>
        </p:nvCxnSpPr>
        <p:spPr>
          <a:xfrm>
            <a:off x="5469675" y="2670675"/>
            <a:ext cx="50400" cy="50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DB6FFD5-3AC7-13DA-2BE1-23A536181D04}"/>
              </a:ext>
            </a:extLst>
          </p:cNvPr>
          <p:cNvSpPr txBox="1"/>
          <p:nvPr/>
        </p:nvSpPr>
        <p:spPr>
          <a:xfrm>
            <a:off x="1493898" y="4917050"/>
            <a:ext cx="1520033" cy="33855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rPr>
              <a:t>Option '0' (Info)</a:t>
            </a:r>
            <a:endParaRPr lang="en-US" dirty="0"/>
          </a:p>
        </p:txBody>
      </p:sp>
      <p:sp>
        <p:nvSpPr>
          <p:cNvPr id="22" name="TextBox 21">
            <a:extLst>
              <a:ext uri="{FF2B5EF4-FFF2-40B4-BE49-F238E27FC236}">
                <a16:creationId xmlns:a16="http://schemas.microsoft.com/office/drawing/2014/main" id="{C1D1E12B-D6E2-A3DE-9FF9-BD2AAE3CAEF3}"/>
              </a:ext>
            </a:extLst>
          </p:cNvPr>
          <p:cNvSpPr txBox="1"/>
          <p:nvPr/>
        </p:nvSpPr>
        <p:spPr>
          <a:xfrm>
            <a:off x="5111898" y="6333049"/>
            <a:ext cx="1514033" cy="33855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rPr>
              <a:t>Option '1' (CSV)</a:t>
            </a:r>
            <a:endParaRPr lang="en-US" dirty="0">
              <a:solidFill>
                <a:srgbClr val="000000"/>
              </a:solidFill>
            </a:endParaRPr>
          </a:p>
        </p:txBody>
      </p:sp>
      <p:sp>
        <p:nvSpPr>
          <p:cNvPr id="23" name="TextBox 22">
            <a:extLst>
              <a:ext uri="{FF2B5EF4-FFF2-40B4-BE49-F238E27FC236}">
                <a16:creationId xmlns:a16="http://schemas.microsoft.com/office/drawing/2014/main" id="{F63A6316-BBEC-9EFE-634E-654F948A4710}"/>
              </a:ext>
            </a:extLst>
          </p:cNvPr>
          <p:cNvSpPr txBox="1"/>
          <p:nvPr/>
        </p:nvSpPr>
        <p:spPr>
          <a:xfrm>
            <a:off x="8711898" y="5763049"/>
            <a:ext cx="1664033" cy="33855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rPr>
              <a:t>Option '2' (HTML)</a:t>
            </a:r>
            <a:endParaRPr lang="en-US" dirty="0"/>
          </a:p>
        </p:txBody>
      </p:sp>
    </p:spTree>
    <p:extLst>
      <p:ext uri="{BB962C8B-B14F-4D97-AF65-F5344CB8AC3E}">
        <p14:creationId xmlns:p14="http://schemas.microsoft.com/office/powerpoint/2010/main" val="3764501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937C23-7525-5C54-89BE-9C85C3169E76}"/>
              </a:ext>
            </a:extLst>
          </p:cNvPr>
          <p:cNvSpPr>
            <a:spLocks noGrp="1"/>
          </p:cNvSpPr>
          <p:nvPr>
            <p:ph type="dt" sz="half" idx="11"/>
          </p:nvPr>
        </p:nvSpPr>
        <p:spPr/>
        <p:txBody>
          <a:bodyPr/>
          <a:lstStyle/>
          <a:p>
            <a:pPr rtl="0"/>
            <a:fld id="{029ECAD1-3047-43DC-81B7-231597E81F19}" type="datetime3">
              <a:rPr lang="en-GB" noProof="0" smtClean="0">
                <a:latin typeface="+mn-lt"/>
              </a:rPr>
              <a:t>20 June, 2024</a:t>
            </a:fld>
            <a:endParaRPr lang="en-GB" noProof="0">
              <a:latin typeface="+mn-lt"/>
            </a:endParaRPr>
          </a:p>
        </p:txBody>
      </p:sp>
      <p:sp>
        <p:nvSpPr>
          <p:cNvPr id="5" name="Footer Placeholder 4">
            <a:extLst>
              <a:ext uri="{FF2B5EF4-FFF2-40B4-BE49-F238E27FC236}">
                <a16:creationId xmlns:a16="http://schemas.microsoft.com/office/drawing/2014/main" id="{F1B59054-2FFF-5DCB-68E3-A08C4EB39EBA}"/>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07C55FD5-ABE9-00EE-D18E-DFA49B08977F}"/>
              </a:ext>
            </a:extLst>
          </p:cNvPr>
          <p:cNvSpPr>
            <a:spLocks noGrp="1"/>
          </p:cNvSpPr>
          <p:nvPr>
            <p:ph type="sldNum" sz="quarter" idx="13"/>
          </p:nvPr>
        </p:nvSpPr>
        <p:spPr/>
        <p:txBody>
          <a:bodyPr/>
          <a:lstStyle/>
          <a:p>
            <a:pPr rtl="0"/>
            <a:fld id="{294A09A9-5501-47C1-A89A-A340965A2BE2}" type="slidenum">
              <a:rPr lang="en-GB" noProof="0" smtClean="0"/>
              <a:pPr rtl="0"/>
              <a:t>18</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2DEB2E2B-765A-2890-C327-E2EFBE266561}"/>
              </a:ext>
            </a:extLst>
          </p:cNvPr>
          <p:cNvPicPr>
            <a:picLocks noChangeAspect="1"/>
          </p:cNvPicPr>
          <p:nvPr/>
        </p:nvPicPr>
        <p:blipFill>
          <a:blip r:embed="rId2"/>
          <a:stretch>
            <a:fillRect/>
          </a:stretch>
        </p:blipFill>
        <p:spPr>
          <a:xfrm>
            <a:off x="433643" y="273600"/>
            <a:ext cx="3824714" cy="3658800"/>
          </a:xfrm>
          <a:prstGeom prst="rect">
            <a:avLst/>
          </a:prstGeom>
        </p:spPr>
      </p:pic>
      <p:sp>
        <p:nvSpPr>
          <p:cNvPr id="8" name="TextBox 7">
            <a:extLst>
              <a:ext uri="{FF2B5EF4-FFF2-40B4-BE49-F238E27FC236}">
                <a16:creationId xmlns:a16="http://schemas.microsoft.com/office/drawing/2014/main" id="{5B18D329-2EC3-EA4E-0631-C9054210D517}"/>
              </a:ext>
            </a:extLst>
          </p:cNvPr>
          <p:cNvSpPr txBox="1"/>
          <p:nvPr/>
        </p:nvSpPr>
        <p:spPr>
          <a:xfrm>
            <a:off x="4804474" y="374541"/>
            <a:ext cx="5346915"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Finally, option '5' will exit the program. Once inputted, the user will be asked if they are sure they would like to exit as if the report has not been exported, it will be deleted.</a:t>
            </a:r>
          </a:p>
        </p:txBody>
      </p:sp>
    </p:spTree>
    <p:extLst>
      <p:ext uri="{BB962C8B-B14F-4D97-AF65-F5344CB8AC3E}">
        <p14:creationId xmlns:p14="http://schemas.microsoft.com/office/powerpoint/2010/main" val="63709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57F44-56E0-DBB1-047C-785EB3AE1717}"/>
              </a:ext>
            </a:extLst>
          </p:cNvPr>
          <p:cNvSpPr>
            <a:spLocks noGrp="1"/>
          </p:cNvSpPr>
          <p:nvPr>
            <p:ph type="dt" sz="half" idx="11"/>
          </p:nvPr>
        </p:nvSpPr>
        <p:spPr/>
        <p:txBody>
          <a:bodyPr/>
          <a:lstStyle/>
          <a:p>
            <a:pPr rtl="0"/>
            <a:fld id="{1E6A16EE-7FBD-4E62-A186-69A1E1C8758D}" type="datetime3">
              <a:rPr lang="en-GB" noProof="0" smtClean="0">
                <a:latin typeface="+mn-lt"/>
              </a:rPr>
              <a:t>20 June, 2024</a:t>
            </a:fld>
            <a:endParaRPr lang="en-GB" noProof="0">
              <a:latin typeface="+mn-lt"/>
            </a:endParaRPr>
          </a:p>
        </p:txBody>
      </p:sp>
      <p:sp>
        <p:nvSpPr>
          <p:cNvPr id="6" name="Slide Number Placeholder 5">
            <a:extLst>
              <a:ext uri="{FF2B5EF4-FFF2-40B4-BE49-F238E27FC236}">
                <a16:creationId xmlns:a16="http://schemas.microsoft.com/office/drawing/2014/main" id="{5E701F60-1AD6-87AE-F56B-1CA1E914AF7B}"/>
              </a:ext>
            </a:extLst>
          </p:cNvPr>
          <p:cNvSpPr>
            <a:spLocks noGrp="1"/>
          </p:cNvSpPr>
          <p:nvPr>
            <p:ph type="sldNum" sz="quarter" idx="13"/>
          </p:nvPr>
        </p:nvSpPr>
        <p:spPr/>
        <p:txBody>
          <a:bodyPr/>
          <a:lstStyle/>
          <a:p>
            <a:pPr rtl="0"/>
            <a:fld id="{294A09A9-5501-47C1-A89A-A340965A2BE2}" type="slidenum">
              <a:rPr lang="en-GB" noProof="0" smtClean="0"/>
              <a:pPr rtl="0"/>
              <a:t>19</a:t>
            </a:fld>
            <a:endParaRPr lang="en-GB" noProof="0">
              <a:latin typeface="+mn-lt"/>
            </a:endParaRPr>
          </a:p>
        </p:txBody>
      </p:sp>
      <p:pic>
        <p:nvPicPr>
          <p:cNvPr id="8" name="Picture 7">
            <a:extLst>
              <a:ext uri="{FF2B5EF4-FFF2-40B4-BE49-F238E27FC236}">
                <a16:creationId xmlns:a16="http://schemas.microsoft.com/office/drawing/2014/main" id="{1C65469D-F3A3-4DF0-C495-EB3150DAD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546" y="0"/>
            <a:ext cx="6138809" cy="6858000"/>
          </a:xfrm>
          <a:prstGeom prst="rect">
            <a:avLst/>
          </a:prstGeom>
        </p:spPr>
      </p:pic>
      <p:sp>
        <p:nvSpPr>
          <p:cNvPr id="9" name="Title 1">
            <a:extLst>
              <a:ext uri="{FF2B5EF4-FFF2-40B4-BE49-F238E27FC236}">
                <a16:creationId xmlns:a16="http://schemas.microsoft.com/office/drawing/2014/main" id="{1DB44AD7-7A3E-2553-53CD-C7D889E7B480}"/>
              </a:ext>
            </a:extLst>
          </p:cNvPr>
          <p:cNvSpPr>
            <a:spLocks noGrp="1"/>
          </p:cNvSpPr>
          <p:nvPr>
            <p:ph type="title"/>
          </p:nvPr>
        </p:nvSpPr>
        <p:spPr>
          <a:xfrm>
            <a:off x="335360" y="2996952"/>
            <a:ext cx="9284877" cy="610863"/>
          </a:xfrm>
        </p:spPr>
        <p:txBody>
          <a:bodyPr rtlCol="0">
            <a:normAutofit/>
          </a:bodyPr>
          <a:lstStyle/>
          <a:p>
            <a:pPr rtl="0"/>
            <a:r>
              <a:rPr lang="en-US" sz="2400" b="1" dirty="0"/>
              <a:t>PYTHON CODE IMPLEMENTATION</a:t>
            </a:r>
            <a:endParaRPr lang="en-GB" sz="2400" b="1" dirty="0"/>
          </a:p>
        </p:txBody>
      </p:sp>
      <p:sp>
        <p:nvSpPr>
          <p:cNvPr id="10" name="Footer Placeholder 4">
            <a:extLst>
              <a:ext uri="{FF2B5EF4-FFF2-40B4-BE49-F238E27FC236}">
                <a16:creationId xmlns:a16="http://schemas.microsoft.com/office/drawing/2014/main" id="{2B11FA62-ACE4-7227-9D07-921A4C1CC407}"/>
              </a:ext>
            </a:extLst>
          </p:cNvPr>
          <p:cNvSpPr>
            <a:spLocks noGrp="1"/>
          </p:cNvSpPr>
          <p:nvPr>
            <p:ph type="ftr" sz="quarter" idx="12"/>
          </p:nvPr>
        </p:nvSpPr>
        <p:spPr>
          <a:xfrm>
            <a:off x="1436370" y="6353174"/>
            <a:ext cx="1497330" cy="247651"/>
          </a:xfrm>
        </p:spPr>
        <p:txBody>
          <a:bodyPr rtlCol="0"/>
          <a:lstStyle/>
          <a:p>
            <a:pPr rtl="0"/>
            <a:r>
              <a:rPr lang="en-GB" dirty="0"/>
              <a:t>Photo </a:t>
            </a:r>
            <a:r>
              <a:rPr lang="en-GB" dirty="0" err="1"/>
              <a:t>Deduplicator</a:t>
            </a:r>
            <a:endParaRPr lang="en-GB" sz="1100" dirty="0"/>
          </a:p>
        </p:txBody>
      </p:sp>
    </p:spTree>
    <p:extLst>
      <p:ext uri="{BB962C8B-B14F-4D97-AF65-F5344CB8AC3E}">
        <p14:creationId xmlns:p14="http://schemas.microsoft.com/office/powerpoint/2010/main" val="185840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6672064" y="3517851"/>
            <a:ext cx="4941477" cy="610863"/>
          </a:xfrm>
        </p:spPr>
        <p:txBody>
          <a:bodyPr rtlCol="0">
            <a:noAutofit/>
          </a:bodyPr>
          <a:lstStyle/>
          <a:p>
            <a:r>
              <a:rPr lang="en-US" sz="2800" b="1" i="0" dirty="0">
                <a:solidFill>
                  <a:schemeClr val="accent1">
                    <a:lumMod val="75000"/>
                  </a:schemeClr>
                </a:solidFill>
                <a:effectLst/>
                <a:latin typeface="Franklin Gothic Book (Body)"/>
              </a:rPr>
              <a:t>Why don’t programmers like nature?</a:t>
            </a:r>
            <a:br>
              <a:rPr lang="en-US" sz="2800" b="1" i="0" dirty="0">
                <a:solidFill>
                  <a:schemeClr val="accent1">
                    <a:lumMod val="75000"/>
                  </a:schemeClr>
                </a:solidFill>
                <a:effectLst/>
                <a:latin typeface="Franklin Gothic Book (Body)"/>
              </a:rPr>
            </a:br>
            <a:r>
              <a:rPr lang="en-US" sz="2800" b="1" i="0" dirty="0">
                <a:solidFill>
                  <a:schemeClr val="accent1">
                    <a:lumMod val="75000"/>
                  </a:schemeClr>
                </a:solidFill>
                <a:effectLst/>
                <a:latin typeface="Franklin Gothic Book (Body)"/>
              </a:rPr>
              <a:t> It has too many bugs.</a:t>
            </a:r>
            <a:br>
              <a:rPr lang="en-US" sz="2800" b="0" i="0" dirty="0">
                <a:effectLst/>
                <a:latin typeface="Franklin Gothic Book (Body)"/>
              </a:rPr>
            </a:br>
            <a:br>
              <a:rPr lang="en-GB" sz="2800" dirty="0">
                <a:latin typeface="Franklin Gothic Book (Body)"/>
              </a:rPr>
            </a:br>
            <a:endParaRPr lang="en-GB" sz="2800" dirty="0">
              <a:latin typeface="Franklin Gothic Book (Body)"/>
            </a:endParaRPr>
          </a:p>
        </p:txBody>
      </p:sp>
      <p:sp>
        <p:nvSpPr>
          <p:cNvPr id="6" name="TextBox 5">
            <a:extLst>
              <a:ext uri="{FF2B5EF4-FFF2-40B4-BE49-F238E27FC236}">
                <a16:creationId xmlns:a16="http://schemas.microsoft.com/office/drawing/2014/main" id="{07935048-C98A-0418-A202-B64002871B8E}"/>
              </a:ext>
            </a:extLst>
          </p:cNvPr>
          <p:cNvSpPr txBox="1"/>
          <p:nvPr/>
        </p:nvSpPr>
        <p:spPr>
          <a:xfrm>
            <a:off x="1587771" y="2132856"/>
            <a:ext cx="4536504" cy="1384995"/>
          </a:xfrm>
          <a:prstGeom prst="rect">
            <a:avLst/>
          </a:prstGeom>
          <a:noFill/>
        </p:spPr>
        <p:txBody>
          <a:bodyPr wrap="square">
            <a:spAutoFit/>
          </a:bodyPr>
          <a:lstStyle/>
          <a:p>
            <a:pPr algn="l"/>
            <a:r>
              <a:rPr lang="en-US" sz="2800" b="1" i="0" dirty="0">
                <a:solidFill>
                  <a:schemeClr val="tx2">
                    <a:lumMod val="75000"/>
                  </a:schemeClr>
                </a:solidFill>
                <a:effectLst/>
                <a:latin typeface="Franklin Gothic Book (Body)"/>
              </a:rPr>
              <a:t>An SQL query goes into a bar, walks up to two tables and asks: “Can I join you?</a:t>
            </a:r>
          </a:p>
        </p:txBody>
      </p:sp>
      <p:sp>
        <p:nvSpPr>
          <p:cNvPr id="34" name="TextBox 33">
            <a:extLst>
              <a:ext uri="{FF2B5EF4-FFF2-40B4-BE49-F238E27FC236}">
                <a16:creationId xmlns:a16="http://schemas.microsoft.com/office/drawing/2014/main" id="{4DE4293A-EB22-6C93-2A38-466F6A98A772}"/>
              </a:ext>
            </a:extLst>
          </p:cNvPr>
          <p:cNvSpPr txBox="1"/>
          <p:nvPr/>
        </p:nvSpPr>
        <p:spPr>
          <a:xfrm>
            <a:off x="3791744" y="4509120"/>
            <a:ext cx="5184576" cy="954107"/>
          </a:xfrm>
          <a:prstGeom prst="rect">
            <a:avLst/>
          </a:prstGeom>
          <a:noFill/>
        </p:spPr>
        <p:txBody>
          <a:bodyPr wrap="square">
            <a:spAutoFit/>
          </a:bodyPr>
          <a:lstStyle/>
          <a:p>
            <a:pPr algn="l"/>
            <a:r>
              <a:rPr lang="en-US" sz="2800" b="1" i="0" dirty="0">
                <a:solidFill>
                  <a:schemeClr val="accent1">
                    <a:lumMod val="50000"/>
                  </a:schemeClr>
                </a:solidFill>
                <a:effectLst/>
                <a:latin typeface="Franklin Gothic Book (Body)"/>
              </a:rPr>
              <a:t>My programmer friend said I have a high IQ. He said it's 404.</a:t>
            </a:r>
          </a:p>
        </p:txBody>
      </p:sp>
    </p:spTree>
    <p:extLst>
      <p:ext uri="{BB962C8B-B14F-4D97-AF65-F5344CB8AC3E}">
        <p14:creationId xmlns:p14="http://schemas.microsoft.com/office/powerpoint/2010/main" val="42060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98620" y="101351"/>
            <a:ext cx="8717514" cy="482209"/>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20</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12" name="Picture 11">
            <a:extLst>
              <a:ext uri="{FF2B5EF4-FFF2-40B4-BE49-F238E27FC236}">
                <a16:creationId xmlns:a16="http://schemas.microsoft.com/office/drawing/2014/main" id="{B5CF4C5C-C820-6C73-2CD4-15B0E4C065D0}"/>
              </a:ext>
            </a:extLst>
          </p:cNvPr>
          <p:cNvPicPr>
            <a:picLocks noChangeAspect="1"/>
          </p:cNvPicPr>
          <p:nvPr/>
        </p:nvPicPr>
        <p:blipFill>
          <a:blip r:embed="rId3"/>
          <a:stretch>
            <a:fillRect/>
          </a:stretch>
        </p:blipFill>
        <p:spPr>
          <a:xfrm>
            <a:off x="1398620" y="583560"/>
            <a:ext cx="9394760" cy="6173089"/>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09429" y="-27303"/>
            <a:ext cx="8564995"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153849" y="6466049"/>
            <a:ext cx="523240" cy="247651"/>
          </a:xfrm>
        </p:spPr>
        <p:txBody>
          <a:bodyPr rtlCol="0"/>
          <a:lstStyle/>
          <a:p>
            <a:pPr rtl="0"/>
            <a:fld id="{294A09A9-5501-47C1-A89A-A340965A2BE2}" type="slidenum">
              <a:rPr lang="en-GB" smtClean="0"/>
              <a:pPr rtl="0"/>
              <a:t>21</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7" name="Picture 6">
            <a:extLst>
              <a:ext uri="{FF2B5EF4-FFF2-40B4-BE49-F238E27FC236}">
                <a16:creationId xmlns:a16="http://schemas.microsoft.com/office/drawing/2014/main" id="{EF409D49-4CCB-E2CD-DB5A-751932664446}"/>
              </a:ext>
            </a:extLst>
          </p:cNvPr>
          <p:cNvPicPr>
            <a:picLocks noChangeAspect="1"/>
          </p:cNvPicPr>
          <p:nvPr/>
        </p:nvPicPr>
        <p:blipFill>
          <a:blip r:embed="rId3"/>
          <a:stretch>
            <a:fillRect/>
          </a:stretch>
        </p:blipFill>
        <p:spPr>
          <a:xfrm>
            <a:off x="1309429" y="583560"/>
            <a:ext cx="9573141" cy="6130140"/>
          </a:xfrm>
          <a:prstGeom prst="rect">
            <a:avLst/>
          </a:prstGeom>
        </p:spPr>
      </p:pic>
    </p:spTree>
    <p:extLst>
      <p:ext uri="{BB962C8B-B14F-4D97-AF65-F5344CB8AC3E}">
        <p14:creationId xmlns:p14="http://schemas.microsoft.com/office/powerpoint/2010/main" val="362568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23300" y="-27303"/>
            <a:ext cx="845589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5121" y="6579871"/>
            <a:ext cx="523240" cy="247651"/>
          </a:xfrm>
        </p:spPr>
        <p:txBody>
          <a:bodyPr rtlCol="0"/>
          <a:lstStyle/>
          <a:p>
            <a:pPr rtl="0"/>
            <a:fld id="{294A09A9-5501-47C1-A89A-A340965A2BE2}" type="slidenum">
              <a:rPr lang="en-GB" smtClean="0"/>
              <a:pPr rtl="0"/>
              <a:t>22</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7" name="Picture 6">
            <a:extLst>
              <a:ext uri="{FF2B5EF4-FFF2-40B4-BE49-F238E27FC236}">
                <a16:creationId xmlns:a16="http://schemas.microsoft.com/office/drawing/2014/main" id="{45FB672A-D77A-550D-9867-078CDF7C46C5}"/>
              </a:ext>
            </a:extLst>
          </p:cNvPr>
          <p:cNvPicPr>
            <a:picLocks noChangeAspect="1"/>
          </p:cNvPicPr>
          <p:nvPr/>
        </p:nvPicPr>
        <p:blipFill>
          <a:blip r:embed="rId3"/>
          <a:stretch>
            <a:fillRect/>
          </a:stretch>
        </p:blipFill>
        <p:spPr>
          <a:xfrm>
            <a:off x="1123300" y="583560"/>
            <a:ext cx="9945399" cy="6111552"/>
          </a:xfrm>
          <a:prstGeom prst="rect">
            <a:avLst/>
          </a:prstGeom>
        </p:spPr>
      </p:pic>
    </p:spTree>
    <p:extLst>
      <p:ext uri="{BB962C8B-B14F-4D97-AF65-F5344CB8AC3E}">
        <p14:creationId xmlns:p14="http://schemas.microsoft.com/office/powerpoint/2010/main" val="172860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46110" y="-113406"/>
            <a:ext cx="854295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2885" y="6471441"/>
            <a:ext cx="523240" cy="247651"/>
          </a:xfrm>
        </p:spPr>
        <p:txBody>
          <a:bodyPr rtlCol="0"/>
          <a:lstStyle/>
          <a:p>
            <a:pPr rtl="0"/>
            <a:fld id="{294A09A9-5501-47C1-A89A-A340965A2BE2}" type="slidenum">
              <a:rPr lang="en-GB" smtClean="0"/>
              <a:pPr rtl="0"/>
              <a:t>23</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7" name="Picture 6">
            <a:extLst>
              <a:ext uri="{FF2B5EF4-FFF2-40B4-BE49-F238E27FC236}">
                <a16:creationId xmlns:a16="http://schemas.microsoft.com/office/drawing/2014/main" id="{B52CC722-87F3-7A23-BE78-0ABD3777D64A}"/>
              </a:ext>
            </a:extLst>
          </p:cNvPr>
          <p:cNvPicPr>
            <a:picLocks noChangeAspect="1"/>
          </p:cNvPicPr>
          <p:nvPr/>
        </p:nvPicPr>
        <p:blipFill>
          <a:blip r:embed="rId3"/>
          <a:stretch>
            <a:fillRect/>
          </a:stretch>
        </p:blipFill>
        <p:spPr>
          <a:xfrm>
            <a:off x="1146110" y="497457"/>
            <a:ext cx="9899780" cy="6221635"/>
          </a:xfrm>
          <a:prstGeom prst="rect">
            <a:avLst/>
          </a:prstGeom>
        </p:spPr>
      </p:pic>
    </p:spTree>
    <p:extLst>
      <p:ext uri="{BB962C8B-B14F-4D97-AF65-F5344CB8AC3E}">
        <p14:creationId xmlns:p14="http://schemas.microsoft.com/office/powerpoint/2010/main" val="245131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275113" y="625840"/>
            <a:ext cx="9284877"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24</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7" name="Picture 6">
            <a:extLst>
              <a:ext uri="{FF2B5EF4-FFF2-40B4-BE49-F238E27FC236}">
                <a16:creationId xmlns:a16="http://schemas.microsoft.com/office/drawing/2014/main" id="{8E3D9A94-2A7A-DC23-55C0-DA0408985A80}"/>
              </a:ext>
            </a:extLst>
          </p:cNvPr>
          <p:cNvPicPr>
            <a:picLocks noChangeAspect="1"/>
          </p:cNvPicPr>
          <p:nvPr/>
        </p:nvPicPr>
        <p:blipFill>
          <a:blip r:embed="rId3"/>
          <a:stretch>
            <a:fillRect/>
          </a:stretch>
        </p:blipFill>
        <p:spPr>
          <a:xfrm>
            <a:off x="1275113" y="1381278"/>
            <a:ext cx="9641773" cy="2229670"/>
          </a:xfrm>
          <a:prstGeom prst="rect">
            <a:avLst/>
          </a:prstGeom>
        </p:spPr>
      </p:pic>
    </p:spTree>
    <p:extLst>
      <p:ext uri="{BB962C8B-B14F-4D97-AF65-F5344CB8AC3E}">
        <p14:creationId xmlns:p14="http://schemas.microsoft.com/office/powerpoint/2010/main" val="3541851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191344" y="98239"/>
            <a:ext cx="8081654" cy="610863"/>
          </a:xfrm>
        </p:spPr>
        <p:txBody>
          <a:bodyPr rtlCol="0"/>
          <a:lstStyle/>
          <a:p>
            <a:pPr rtl="0"/>
            <a:r>
              <a:rPr lang="en-GB" dirty="0"/>
              <a:t>TESTING</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775520" y="6381328"/>
            <a:ext cx="1313180" cy="247651"/>
          </a:xfrm>
        </p:spPr>
        <p:txBody>
          <a:bodyPr rtlCol="0"/>
          <a:lstStyle/>
          <a:p>
            <a:pPr rtl="0"/>
            <a:fld id="{A7DE502B-E3CB-438D-B6DA-D89E06EA4A78}" type="datetime3">
              <a:rPr lang="en-GB" smtClean="0"/>
              <a:t>20 June, 2024</a:t>
            </a:fld>
            <a:endParaRPr lang="en-GB" dirty="0"/>
          </a:p>
        </p:txBody>
      </p:sp>
      <p:graphicFrame>
        <p:nvGraphicFramePr>
          <p:cNvPr id="2" name="Table 7">
            <a:extLst>
              <a:ext uri="{FF2B5EF4-FFF2-40B4-BE49-F238E27FC236}">
                <a16:creationId xmlns:a16="http://schemas.microsoft.com/office/drawing/2014/main" id="{D7C54450-DCB1-D326-622D-CFEAA665279D}"/>
              </a:ext>
            </a:extLst>
          </p:cNvPr>
          <p:cNvGraphicFramePr>
            <a:graphicFrameLocks noGrp="1"/>
          </p:cNvGraphicFramePr>
          <p:nvPr>
            <p:extLst>
              <p:ext uri="{D42A27DB-BD31-4B8C-83A1-F6EECF244321}">
                <p14:modId xmlns:p14="http://schemas.microsoft.com/office/powerpoint/2010/main" val="724444367"/>
              </p:ext>
            </p:extLst>
          </p:nvPr>
        </p:nvGraphicFramePr>
        <p:xfrm>
          <a:off x="191344" y="709102"/>
          <a:ext cx="11521283" cy="6002820"/>
        </p:xfrm>
        <a:graphic>
          <a:graphicData uri="http://schemas.openxmlformats.org/drawingml/2006/table">
            <a:tbl>
              <a:tblPr firstRow="1" bandRow="1">
                <a:tableStyleId>{5C22544A-7EE6-4342-B048-85BDC9FD1C3A}</a:tableStyleId>
              </a:tblPr>
              <a:tblGrid>
                <a:gridCol w="1920214">
                  <a:extLst>
                    <a:ext uri="{9D8B030D-6E8A-4147-A177-3AD203B41FA5}">
                      <a16:colId xmlns:a16="http://schemas.microsoft.com/office/drawing/2014/main" val="1901585172"/>
                    </a:ext>
                  </a:extLst>
                </a:gridCol>
                <a:gridCol w="1920214">
                  <a:extLst>
                    <a:ext uri="{9D8B030D-6E8A-4147-A177-3AD203B41FA5}">
                      <a16:colId xmlns:a16="http://schemas.microsoft.com/office/drawing/2014/main" val="2360682688"/>
                    </a:ext>
                  </a:extLst>
                </a:gridCol>
                <a:gridCol w="1920214">
                  <a:extLst>
                    <a:ext uri="{9D8B030D-6E8A-4147-A177-3AD203B41FA5}">
                      <a16:colId xmlns:a16="http://schemas.microsoft.com/office/drawing/2014/main" val="2421449047"/>
                    </a:ext>
                  </a:extLst>
                </a:gridCol>
                <a:gridCol w="1968825">
                  <a:extLst>
                    <a:ext uri="{9D8B030D-6E8A-4147-A177-3AD203B41FA5}">
                      <a16:colId xmlns:a16="http://schemas.microsoft.com/office/drawing/2014/main" val="3037090195"/>
                    </a:ext>
                  </a:extLst>
                </a:gridCol>
                <a:gridCol w="1871602">
                  <a:extLst>
                    <a:ext uri="{9D8B030D-6E8A-4147-A177-3AD203B41FA5}">
                      <a16:colId xmlns:a16="http://schemas.microsoft.com/office/drawing/2014/main" val="2030968417"/>
                    </a:ext>
                  </a:extLst>
                </a:gridCol>
                <a:gridCol w="1920214">
                  <a:extLst>
                    <a:ext uri="{9D8B030D-6E8A-4147-A177-3AD203B41FA5}">
                      <a16:colId xmlns:a16="http://schemas.microsoft.com/office/drawing/2014/main" val="3425255958"/>
                    </a:ext>
                  </a:extLst>
                </a:gridCol>
              </a:tblGrid>
              <a:tr h="600042">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ID</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Description</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Data</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Expected Result</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Pass/Fail</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pPr>
                      <a:r>
                        <a:rPr lang="en-US" sz="1200" dirty="0">
                          <a:latin typeface="+mn-lt"/>
                        </a:rPr>
                        <a:t>Correction Plan</a:t>
                      </a:r>
                      <a:endParaRPr lang="en-GB" sz="1200" dirty="0">
                        <a:latin typeface="+mn-lt"/>
                      </a:endParaRPr>
                    </a:p>
                  </a:txBody>
                  <a:tcPr/>
                </a:tc>
                <a:extLst>
                  <a:ext uri="{0D108BD9-81ED-4DB2-BD59-A6C34878D82A}">
                    <a16:rowId xmlns:a16="http://schemas.microsoft.com/office/drawing/2014/main" val="3221415599"/>
                  </a:ext>
                </a:extLst>
              </a:tr>
              <a:tr h="699513">
                <a:tc>
                  <a:txBody>
                    <a:bodyPr/>
                    <a:lstStyle/>
                    <a:p>
                      <a:r>
                        <a:rPr lang="en-US" sz="1200" dirty="0"/>
                        <a:t>TC – 01 </a:t>
                      </a:r>
                      <a:endParaRPr lang="en-GB" sz="1200" dirty="0"/>
                    </a:p>
                  </a:txBody>
                  <a:tcPr/>
                </a:tc>
                <a:tc>
                  <a:txBody>
                    <a:bodyPr/>
                    <a:lstStyle/>
                    <a:p>
                      <a:r>
                        <a:rPr lang="en-US" sz="1200" dirty="0"/>
                        <a:t>Test ‘path’ location </a:t>
                      </a:r>
                      <a:endParaRPr lang="en-GB" sz="1200" dirty="0"/>
                    </a:p>
                  </a:txBody>
                  <a:tcPr/>
                </a:tc>
                <a:tc>
                  <a:txBody>
                    <a:bodyPr/>
                    <a:lstStyle/>
                    <a:p>
                      <a:r>
                        <a:rPr lang="en-US" sz="1200" dirty="0"/>
                        <a:t>Add folder path</a:t>
                      </a:r>
                      <a:endParaRPr lang="en-GB" sz="1200" dirty="0"/>
                    </a:p>
                  </a:txBody>
                  <a:tcPr/>
                </a:tc>
                <a:tc>
                  <a:txBody>
                    <a:bodyPr/>
                    <a:lstStyle/>
                    <a:p>
                      <a:r>
                        <a:rPr lang="en-US" sz="1200" dirty="0"/>
                        <a:t>Display folder location and all items in location.</a:t>
                      </a:r>
                      <a:endParaRPr lang="en-GB" sz="1200" dirty="0"/>
                    </a:p>
                  </a:txBody>
                  <a:tcPr/>
                </a:tc>
                <a:tc>
                  <a:txBody>
                    <a:bodyPr/>
                    <a:lstStyle/>
                    <a:p>
                      <a:r>
                        <a:rPr lang="en-US" sz="1200" dirty="0"/>
                        <a:t>PASS</a:t>
                      </a:r>
                      <a:endParaRPr lang="en-GB" sz="1200" dirty="0"/>
                    </a:p>
                  </a:txBody>
                  <a:tcPr/>
                </a:tc>
                <a:tc>
                  <a:txBody>
                    <a:bodyPr/>
                    <a:lstStyle/>
                    <a:p>
                      <a:endParaRPr lang="en-GB" dirty="0"/>
                    </a:p>
                  </a:txBody>
                  <a:tcPr/>
                </a:tc>
                <a:extLst>
                  <a:ext uri="{0D108BD9-81ED-4DB2-BD59-A6C34878D82A}">
                    <a16:rowId xmlns:a16="http://schemas.microsoft.com/office/drawing/2014/main" val="341008596"/>
                  </a:ext>
                </a:extLst>
              </a:tr>
              <a:tr h="699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02 </a:t>
                      </a:r>
                      <a:endParaRPr lang="en-GB" sz="1200" dirty="0"/>
                    </a:p>
                    <a:p>
                      <a:endParaRPr lang="en-GB" sz="1200" dirty="0"/>
                    </a:p>
                  </a:txBody>
                  <a:tcPr/>
                </a:tc>
                <a:tc>
                  <a:txBody>
                    <a:bodyPr/>
                    <a:lstStyle/>
                    <a:p>
                      <a:r>
                        <a:rPr lang="en-US" sz="1200" dirty="0"/>
                        <a:t>Test De-Duplication functionality with images</a:t>
                      </a:r>
                      <a:endParaRPr lang="en-GB" sz="1200" dirty="0"/>
                    </a:p>
                  </a:txBody>
                  <a:tcPr/>
                </a:tc>
                <a:tc>
                  <a:txBody>
                    <a:bodyPr/>
                    <a:lstStyle/>
                    <a:p>
                      <a:r>
                        <a:rPr lang="en-US" sz="1200" dirty="0"/>
                        <a:t>Add folder path that holds unique and duplicated images</a:t>
                      </a:r>
                      <a:endParaRPr lang="en-GB" sz="1200" dirty="0"/>
                    </a:p>
                  </a:txBody>
                  <a:tcPr/>
                </a:tc>
                <a:tc>
                  <a:txBody>
                    <a:bodyPr/>
                    <a:lstStyle/>
                    <a:p>
                      <a:r>
                        <a:rPr lang="en-US" sz="1200" dirty="0"/>
                        <a:t>Display a list of all images and separate list of duplicates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784254066"/>
                  </a:ext>
                </a:extLst>
              </a:tr>
              <a:tr h="699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03 </a:t>
                      </a:r>
                      <a:endParaRPr lang="en-GB" sz="1200" dirty="0"/>
                    </a:p>
                    <a:p>
                      <a:endParaRPr lang="en-GB" sz="1200" dirty="0"/>
                    </a:p>
                  </a:txBody>
                  <a:tcPr/>
                </a:tc>
                <a:tc>
                  <a:txBody>
                    <a:bodyPr/>
                    <a:lstStyle/>
                    <a:p>
                      <a:r>
                        <a:rPr lang="en-US" sz="1200" dirty="0"/>
                        <a:t>Test ‘path’ location if path is empty or does not exist </a:t>
                      </a:r>
                      <a:endParaRPr lang="en-GB" sz="1200" dirty="0"/>
                    </a:p>
                  </a:txBody>
                  <a:tcPr/>
                </a:tc>
                <a:tc>
                  <a:txBody>
                    <a:bodyPr/>
                    <a:lstStyle/>
                    <a:p>
                      <a:r>
                        <a:rPr lang="en-US" sz="1200" dirty="0"/>
                        <a:t>Add a non-existent path location </a:t>
                      </a:r>
                      <a:endParaRPr lang="en-GB" sz="1200" dirty="0"/>
                    </a:p>
                  </a:txBody>
                  <a:tcPr/>
                </a:tc>
                <a:tc>
                  <a:txBody>
                    <a:bodyPr/>
                    <a:lstStyle/>
                    <a:p>
                      <a:r>
                        <a:rPr lang="en-US" sz="1200" dirty="0"/>
                        <a:t>Display error message ‘Path not found’ </a:t>
                      </a:r>
                      <a:endParaRPr lang="en-GB" sz="1200" dirty="0"/>
                    </a:p>
                  </a:txBody>
                  <a:tcPr/>
                </a:tc>
                <a:tc>
                  <a:txBody>
                    <a:bodyPr/>
                    <a:lstStyle/>
                    <a:p>
                      <a:r>
                        <a:rPr lang="en-US" sz="1200" dirty="0"/>
                        <a:t>FAIL</a:t>
                      </a:r>
                      <a:endParaRPr lang="en-GB" sz="1200" dirty="0"/>
                    </a:p>
                  </a:txBody>
                  <a:tcPr/>
                </a:tc>
                <a:tc>
                  <a:txBody>
                    <a:bodyPr/>
                    <a:lstStyle/>
                    <a:p>
                      <a:r>
                        <a:rPr lang="en-US" sz="1200" dirty="0"/>
                        <a:t>Select folder location instead of typing it</a:t>
                      </a:r>
                      <a:endParaRPr lang="en-GB" sz="1200" dirty="0"/>
                    </a:p>
                  </a:txBody>
                  <a:tcPr/>
                </a:tc>
                <a:extLst>
                  <a:ext uri="{0D108BD9-81ED-4DB2-BD59-A6C34878D82A}">
                    <a16:rowId xmlns:a16="http://schemas.microsoft.com/office/drawing/2014/main" val="974764274"/>
                  </a:ext>
                </a:extLst>
              </a:tr>
              <a:tr h="699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04 </a:t>
                      </a:r>
                      <a:endParaRPr lang="en-GB" sz="1200" dirty="0"/>
                    </a:p>
                    <a:p>
                      <a:endParaRPr lang="en-GB" sz="1200" dirty="0"/>
                    </a:p>
                  </a:txBody>
                  <a:tcPr/>
                </a:tc>
                <a:tc>
                  <a:txBody>
                    <a:bodyPr/>
                    <a:lstStyle/>
                    <a:p>
                      <a:r>
                        <a:rPr lang="en-US" sz="1200" dirty="0"/>
                        <a:t>Test functionality with different image formats </a:t>
                      </a:r>
                      <a:endParaRPr lang="en-GB" sz="1200" dirty="0"/>
                    </a:p>
                  </a:txBody>
                  <a:tcPr/>
                </a:tc>
                <a:tc>
                  <a:txBody>
                    <a:bodyPr/>
                    <a:lstStyle/>
                    <a:p>
                      <a:r>
                        <a:rPr lang="en-US" sz="1200" dirty="0"/>
                        <a:t>Add folder path that holds various image formats </a:t>
                      </a:r>
                      <a:endParaRPr lang="en-GB" sz="1200" dirty="0"/>
                    </a:p>
                  </a:txBody>
                  <a:tcPr/>
                </a:tc>
                <a:tc>
                  <a:txBody>
                    <a:bodyPr/>
                    <a:lstStyle/>
                    <a:p>
                      <a:r>
                        <a:rPr lang="en-US" sz="1200" dirty="0"/>
                        <a:t>Display images even if in different formats without errors.</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5610669"/>
                  </a:ext>
                </a:extLst>
              </a:tr>
              <a:tr h="899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05</a:t>
                      </a:r>
                      <a:endParaRPr lang="en-GB" sz="1200" dirty="0"/>
                    </a:p>
                    <a:p>
                      <a:endParaRPr lang="en-GB" sz="1200" dirty="0"/>
                    </a:p>
                  </a:txBody>
                  <a:tcPr/>
                </a:tc>
                <a:tc>
                  <a:txBody>
                    <a:bodyPr/>
                    <a:lstStyle/>
                    <a:p>
                      <a:r>
                        <a:rPr lang="en-US" sz="1200" dirty="0"/>
                        <a:t>Test user interface to ensure instructions are clear </a:t>
                      </a:r>
                      <a:endParaRPr lang="en-GB" sz="1200" dirty="0"/>
                    </a:p>
                  </a:txBody>
                  <a:tcPr/>
                </a:tc>
                <a:tc>
                  <a:txBody>
                    <a:bodyPr/>
                    <a:lstStyle/>
                    <a:p>
                      <a:r>
                        <a:rPr lang="en-US" sz="1200" dirty="0"/>
                        <a:t>Try running on different screen sizes and resolutions </a:t>
                      </a:r>
                      <a:endParaRPr lang="en-GB" sz="1200" dirty="0"/>
                    </a:p>
                  </a:txBody>
                  <a:tcPr/>
                </a:tc>
                <a:tc>
                  <a:txBody>
                    <a:bodyPr/>
                    <a:lstStyle/>
                    <a:p>
                      <a:r>
                        <a:rPr lang="en-US" sz="1200" dirty="0"/>
                        <a:t>Ensure it is all positioned well, readable and easy to follow </a:t>
                      </a:r>
                      <a:endParaRPr lang="en-GB" sz="1200" dirty="0"/>
                    </a:p>
                  </a:txBody>
                  <a:tcPr/>
                </a:tc>
                <a:tc>
                  <a:txBody>
                    <a:bodyPr/>
                    <a:lstStyle/>
                    <a:p>
                      <a:r>
                        <a:rPr lang="en-US" sz="1200" dirty="0"/>
                        <a:t>PASS</a:t>
                      </a:r>
                      <a:endParaRPr lang="en-GB" sz="1200" dirty="0"/>
                    </a:p>
                  </a:txBody>
                  <a:tcPr/>
                </a:tc>
                <a:tc>
                  <a:txBody>
                    <a:bodyPr/>
                    <a:lstStyle/>
                    <a:p>
                      <a:endParaRPr lang="en-GB" dirty="0"/>
                    </a:p>
                  </a:txBody>
                  <a:tcPr/>
                </a:tc>
                <a:extLst>
                  <a:ext uri="{0D108BD9-81ED-4DB2-BD59-A6C34878D82A}">
                    <a16:rowId xmlns:a16="http://schemas.microsoft.com/office/drawing/2014/main" val="207873598"/>
                  </a:ext>
                </a:extLst>
              </a:tr>
              <a:tr h="699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06 </a:t>
                      </a:r>
                      <a:endParaRPr lang="en-GB" sz="1200" dirty="0"/>
                    </a:p>
                    <a:p>
                      <a:endParaRPr lang="en-GB" sz="1200" dirty="0"/>
                    </a:p>
                  </a:txBody>
                  <a:tcPr/>
                </a:tc>
                <a:tc>
                  <a:txBody>
                    <a:bodyPr/>
                    <a:lstStyle/>
                    <a:p>
                      <a:r>
                        <a:rPr lang="en-US" sz="1200" dirty="0"/>
                        <a:t>Test operating system cross-compatibility </a:t>
                      </a:r>
                      <a:endParaRPr lang="en-GB" sz="1200" dirty="0"/>
                    </a:p>
                  </a:txBody>
                  <a:tcPr/>
                </a:tc>
                <a:tc>
                  <a:txBody>
                    <a:bodyPr/>
                    <a:lstStyle/>
                    <a:p>
                      <a:r>
                        <a:rPr lang="en-US" sz="1200" dirty="0"/>
                        <a:t>Try running on Windows and MAC operating systems </a:t>
                      </a:r>
                      <a:endParaRPr lang="en-GB" sz="1200" dirty="0"/>
                    </a:p>
                  </a:txBody>
                  <a:tcPr/>
                </a:tc>
                <a:tc>
                  <a:txBody>
                    <a:bodyPr/>
                    <a:lstStyle/>
                    <a:p>
                      <a:r>
                        <a:rPr lang="en-US" sz="1200" dirty="0"/>
                        <a:t>Ensure runs well on both operating systems </a:t>
                      </a:r>
                      <a:endParaRPr lang="en-GB" sz="1200" dirty="0"/>
                    </a:p>
                  </a:txBody>
                  <a:tcPr/>
                </a:tc>
                <a:tc>
                  <a:txBody>
                    <a:bodyPr/>
                    <a:lstStyle/>
                    <a:p>
                      <a:r>
                        <a:rPr lang="en-US" sz="1200" dirty="0"/>
                        <a:t>PASS</a:t>
                      </a:r>
                      <a:endParaRPr lang="en-GB" sz="1200" dirty="0"/>
                    </a:p>
                  </a:txBody>
                  <a:tcPr/>
                </a:tc>
                <a:tc>
                  <a:txBody>
                    <a:bodyPr/>
                    <a:lstStyle/>
                    <a:p>
                      <a:endParaRPr lang="en-GB" sz="1200" dirty="0"/>
                    </a:p>
                  </a:txBody>
                  <a:tcPr/>
                </a:tc>
                <a:extLst>
                  <a:ext uri="{0D108BD9-81ED-4DB2-BD59-A6C34878D82A}">
                    <a16:rowId xmlns:a16="http://schemas.microsoft.com/office/drawing/2014/main" val="2661776521"/>
                  </a:ext>
                </a:extLst>
              </a:tr>
              <a:tr h="977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07 </a:t>
                      </a:r>
                      <a:endParaRPr lang="en-GB" sz="1200" dirty="0"/>
                    </a:p>
                    <a:p>
                      <a:endParaRPr lang="en-GB" sz="1200" dirty="0"/>
                    </a:p>
                  </a:txBody>
                  <a:tcPr/>
                </a:tc>
                <a:tc>
                  <a:txBody>
                    <a:bodyPr/>
                    <a:lstStyle/>
                    <a:p>
                      <a:r>
                        <a:rPr lang="en-GB" sz="1200" dirty="0">
                          <a:latin typeface="Franklin Gothic Book (Body)"/>
                        </a:rPr>
                        <a:t>Test De-Duplication functionality with images that are similar but differ in size. </a:t>
                      </a:r>
                    </a:p>
                    <a:p>
                      <a:endParaRPr lang="en-GB" sz="1200" dirty="0">
                        <a:latin typeface="Franklin Gothic Book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ranklin Gothic Book (Body)"/>
                        </a:rPr>
                        <a:t>Add folder path that holds </a:t>
                      </a:r>
                      <a:r>
                        <a:rPr lang="en-GB" sz="1200" dirty="0">
                          <a:latin typeface="Franklin Gothic Book (Body)"/>
                        </a:rPr>
                        <a:t>similar looking photos but different formats and sizes  </a:t>
                      </a:r>
                    </a:p>
                    <a:p>
                      <a:endParaRPr lang="en-GB" sz="1200" dirty="0">
                        <a:latin typeface="Franklin Gothic Book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ranklin Gothic Book (Body)"/>
                        </a:rPr>
                        <a:t>Display a list of duplicates found. </a:t>
                      </a:r>
                      <a:endParaRPr lang="en-GB" sz="1200" dirty="0">
                        <a:latin typeface="Franklin Gothic Book (Body)"/>
                      </a:endParaRPr>
                    </a:p>
                    <a:p>
                      <a:endParaRPr lang="en-GB" dirty="0">
                        <a:latin typeface="Franklin Gothic Book (Body)"/>
                      </a:endParaRPr>
                    </a:p>
                  </a:txBody>
                  <a:tcPr/>
                </a:tc>
                <a:tc>
                  <a:txBody>
                    <a:bodyPr/>
                    <a:lstStyle/>
                    <a:p>
                      <a:r>
                        <a:rPr lang="en-US" sz="1200" dirty="0">
                          <a:latin typeface="Franklin Gothic Book (Body)"/>
                        </a:rPr>
                        <a:t>FAIL</a:t>
                      </a:r>
                      <a:endParaRPr lang="en-GB" sz="1200" dirty="0">
                        <a:latin typeface="Franklin Gothic Book (Body)"/>
                      </a:endParaRPr>
                    </a:p>
                  </a:txBody>
                  <a:tcPr/>
                </a:tc>
                <a:tc>
                  <a:txBody>
                    <a:bodyPr/>
                    <a:lstStyle/>
                    <a:p>
                      <a:r>
                        <a:rPr lang="en-US" sz="1200" dirty="0"/>
                        <a:t>Implement in future updates as mentioned in “Future Features”</a:t>
                      </a:r>
                      <a:endParaRPr lang="en-GB" sz="1200" dirty="0"/>
                    </a:p>
                  </a:txBody>
                  <a:tcPr/>
                </a:tc>
                <a:extLst>
                  <a:ext uri="{0D108BD9-81ED-4DB2-BD59-A6C34878D82A}">
                    <a16:rowId xmlns:a16="http://schemas.microsoft.com/office/drawing/2014/main" val="3345348108"/>
                  </a:ext>
                </a:extLst>
              </a:tr>
            </a:tbl>
          </a:graphicData>
        </a:graphic>
      </p:graphicFrame>
    </p:spTree>
    <p:extLst>
      <p:ext uri="{BB962C8B-B14F-4D97-AF65-F5344CB8AC3E}">
        <p14:creationId xmlns:p14="http://schemas.microsoft.com/office/powerpoint/2010/main" val="2041019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69837" y="2060923"/>
            <a:ext cx="4903377" cy="610863"/>
          </a:xfrm>
        </p:spPr>
        <p:txBody>
          <a:bodyPr rtlCol="0">
            <a:noAutofit/>
          </a:bodyPr>
          <a:lstStyle/>
          <a:p>
            <a:pPr rtl="0"/>
            <a:r>
              <a:rPr lang="en-GB" sz="5000"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3429000"/>
            <a:ext cx="4903377" cy="2696227"/>
          </a:xfrm>
        </p:spPr>
        <p:txBody>
          <a:bodyPr vert="horz" lIns="0" tIns="0" rIns="0" bIns="0" rtlCol="0" anchor="t">
            <a:normAutofit fontScale="92500" lnSpcReduction="10000"/>
          </a:bodyPr>
          <a:lstStyle/>
          <a:p>
            <a:r>
              <a:rPr lang="en-US" dirty="0">
                <a:solidFill>
                  <a:schemeClr val="tx2">
                    <a:lumMod val="75000"/>
                  </a:schemeClr>
                </a:solidFill>
              </a:rPr>
              <a:t>Completing our final project wouldn’t have been possible without the dedication, support, and hard work of this incredible group. Thank you all!</a:t>
            </a:r>
          </a:p>
          <a:p>
            <a:r>
              <a:rPr lang="en-US" dirty="0">
                <a:solidFill>
                  <a:schemeClr val="accent2">
                    <a:lumMod val="50000"/>
                  </a:schemeClr>
                </a:solidFill>
              </a:rPr>
              <a:t>To our cohort - it has been an absolute pleasure working alongside each of you. You made these 13 weeks of intense effort truly enjoyable. Hope our paths cross again soon!</a:t>
            </a:r>
          </a:p>
          <a:p>
            <a:r>
              <a:rPr lang="en-US" dirty="0">
                <a:solidFill>
                  <a:schemeClr val="accent1">
                    <a:lumMod val="50000"/>
                  </a:schemeClr>
                </a:solidFill>
              </a:rPr>
              <a:t>To John – our deepest gratitude goes to you! You’ve shared years of knowledge in such a short period and pushed us beyond what we thought we could achieve. We leave this bootcamp feeling confident and prepared for any challenge, thanks to your countless hours of guidance and support.   You truly are an amazing tutor, and we are all very fortunate to have met you!</a:t>
            </a:r>
          </a:p>
        </p:txBody>
      </p:sp>
      <p:pic>
        <p:nvPicPr>
          <p:cNvPr id="8" name="Picture Placeholder 7">
            <a:extLst>
              <a:ext uri="{FF2B5EF4-FFF2-40B4-BE49-F238E27FC236}">
                <a16:creationId xmlns:a16="http://schemas.microsoft.com/office/drawing/2014/main" id="{5DAC8A6A-660A-A9CE-0558-D70D17DF83B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479" r="24479"/>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t>01. Project methodology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8500" y="2818296"/>
            <a:ext cx="2133600" cy="1131332"/>
          </a:xfrm>
        </p:spPr>
        <p:txBody>
          <a:bodyPr vert="horz" lIns="0" tIns="0" rIns="0" bIns="0" rtlCol="0" anchor="t">
            <a:noAutofit/>
          </a:bodyPr>
          <a:lstStyle/>
          <a:p>
            <a:r>
              <a:rPr lang="en-GB" dirty="0"/>
              <a:t>We will discuss the pros and cons of waterfall and agile methodologies and give our reasons for our chosen methodology.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Implementation team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vert="horz" lIns="0" tIns="0" rIns="0" bIns="0" rtlCol="0" anchor="t">
            <a:noAutofit/>
          </a:bodyPr>
          <a:lstStyle/>
          <a:p>
            <a:pPr rtl="0"/>
            <a:r>
              <a:rPr lang="en-GB" dirty="0"/>
              <a:t>We will discuss </a:t>
            </a:r>
            <a:r>
              <a:rPr lang="en-US" dirty="0"/>
              <a:t>three job roles essential to the implementation team to cover all aspects of the delivery.</a:t>
            </a:r>
            <a:endParaRPr lang="en-GB"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Project Plan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64023" y="4946633"/>
            <a:ext cx="2277600" cy="1515332"/>
          </a:xfrm>
        </p:spPr>
        <p:txBody>
          <a:bodyPr vert="horz" lIns="0" tIns="0" rIns="0" bIns="0" rtlCol="0" anchor="t">
            <a:noAutofit/>
          </a:bodyPr>
          <a:lstStyle/>
          <a:p>
            <a:r>
              <a:rPr lang="en-GB" dirty="0"/>
              <a:t>We will show </a:t>
            </a:r>
            <a:r>
              <a:rPr lang="en-US" dirty="0"/>
              <a:t>job roles and responsibilities for each job role throughout each of the development stages. We will also discuss specific features and business objectives.</a:t>
            </a:r>
            <a:endParaRPr lang="en-GB"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Prototype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72790" y="4952633"/>
            <a:ext cx="2398157" cy="1017332"/>
          </a:xfrm>
        </p:spPr>
        <p:txBody>
          <a:bodyPr vert="horz" lIns="0" tIns="0" rIns="0" bIns="0" rtlCol="0" anchor="t">
            <a:noAutofit/>
          </a:bodyPr>
          <a:lstStyle/>
          <a:p>
            <a:r>
              <a:rPr lang="en-US" dirty="0"/>
              <a:t>We will demonstrate the prototype to illustrate its functionality and show you the code for it. </a:t>
            </a:r>
            <a:endParaRPr lang="en-GB"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84479" cy="205837"/>
          </a:xfrm>
        </p:spPr>
        <p:txBody>
          <a:bodyPr rtlCol="0"/>
          <a:lstStyle/>
          <a:p>
            <a:pPr rtl="0"/>
            <a:r>
              <a:rPr lang="en-GB" dirty="0"/>
              <a:t>05. Testing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76114" y="4955402"/>
            <a:ext cx="2423245" cy="1515332"/>
          </a:xfrm>
        </p:spPr>
        <p:txBody>
          <a:bodyPr vert="horz" lIns="0" tIns="0" rIns="0" bIns="0" rtlCol="0" anchor="t">
            <a:noAutofit/>
          </a:bodyPr>
          <a:lstStyle/>
          <a:p>
            <a:r>
              <a:rPr lang="en-US" dirty="0"/>
              <a:t>We will discuss our test table and what tests have passed and what needed a little more work. </a:t>
            </a:r>
            <a:endParaRPr lang="en-GB"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181610" y="6456044"/>
            <a:ext cx="523240" cy="247651"/>
          </a:xfrm>
        </p:spPr>
        <p:txBody>
          <a:bodyPr rtlCol="0"/>
          <a:lstStyle/>
          <a:p>
            <a:pPr rtl="0"/>
            <a:fld id="{294A09A9-5501-47C1-A89A-A340965A2BE2}" type="slidenum">
              <a:rPr lang="en-GB" smtClean="0"/>
              <a:pPr rtl="0"/>
              <a:t>3</a:t>
            </a:fld>
            <a:endParaRPr lang="en-GB"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9199880" y="6456045"/>
            <a:ext cx="1497330" cy="247651"/>
          </a:xfrm>
        </p:spPr>
        <p:txBody>
          <a:bodyPr rtlCol="0"/>
          <a:lstStyle/>
          <a:p>
            <a:pPr rtl="0"/>
            <a:r>
              <a:rPr lang="en-US" dirty="0"/>
              <a:t>Photo De-duplicator</a:t>
            </a:r>
            <a:endParaRPr lang="en-GB"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10697210" y="6456045"/>
            <a:ext cx="1313180" cy="247651"/>
          </a:xfrm>
        </p:spPr>
        <p:txBody>
          <a:bodyPr rtlCol="0"/>
          <a:lstStyle/>
          <a:p>
            <a:pPr rtl="0"/>
            <a:fld id="{42324F96-667B-47DB-96A2-18E9D99D7C82}" type="datetime3">
              <a:rPr lang="en-GB" smtClean="0"/>
              <a:t>20 June, 2024</a:t>
            </a:fld>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73068"/>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3685" y="2483984"/>
            <a:ext cx="4841963" cy="4220236"/>
          </a:xfrm>
        </p:spPr>
        <p:txBody>
          <a:bodyPr vert="horz" lIns="0" tIns="0" rIns="0" bIns="0" rtlCol="0" anchor="t">
            <a:noAutofit/>
          </a:bodyPr>
          <a:lstStyle/>
          <a:p>
            <a:r>
              <a:rPr lang="en-US" sz="1200" b="1" u="sng" dirty="0">
                <a:solidFill>
                  <a:schemeClr val="tx2">
                    <a:lumMod val="75000"/>
                  </a:schemeClr>
                </a:solidFill>
              </a:rPr>
              <a:t>PROS: </a:t>
            </a:r>
          </a:p>
          <a:p>
            <a:pPr marL="171450" indent="-171450">
              <a:buFont typeface="Calibri" panose="020B0604020202020204" pitchFamily="34" charset="0"/>
              <a:buChar char="-"/>
            </a:pPr>
            <a:r>
              <a:rPr lang="en-US" sz="1200" dirty="0"/>
              <a:t>Clear structure with defined phases which makes it easy to understand and manage each stage</a:t>
            </a:r>
          </a:p>
          <a:p>
            <a:pPr marL="171450" indent="-171450" rtl="0">
              <a:buFont typeface="Calibri" panose="020B0604020202020204" pitchFamily="34" charset="0"/>
              <a:buChar char="-"/>
            </a:pPr>
            <a:r>
              <a:rPr lang="en-US" sz="1200" dirty="0"/>
              <a:t>More accurate projection of time &amp; cost</a:t>
            </a:r>
          </a:p>
          <a:p>
            <a:pPr marL="171450" indent="-171450" rtl="0">
              <a:buFont typeface="Calibri" panose="020B0604020202020204" pitchFamily="34" charset="0"/>
              <a:buChar char="-"/>
            </a:pPr>
            <a:r>
              <a:rPr lang="en-US" sz="1200" dirty="0"/>
              <a:t>Easier to manage and efficient as it has well-defined requirements that will not change.</a:t>
            </a:r>
          </a:p>
          <a:p>
            <a:pPr marL="171450" indent="-171450" rtl="0">
              <a:buFont typeface="Calibri" panose="020B0604020202020204" pitchFamily="34" charset="0"/>
              <a:buChar char="-"/>
            </a:pPr>
            <a:r>
              <a:rPr lang="en-US" sz="1200" dirty="0"/>
              <a:t>Each step is well documented ensuring that all team members are on the same page and requirements are clear.</a:t>
            </a:r>
          </a:p>
          <a:p>
            <a:pPr algn="r"/>
            <a:r>
              <a:rPr lang="en-US" sz="1100" b="1" dirty="0">
                <a:solidFill>
                  <a:schemeClr val="accent5">
                    <a:lumMod val="75000"/>
                  </a:schemeClr>
                </a:solidFill>
              </a:rPr>
              <a:t>       </a:t>
            </a:r>
            <a:r>
              <a:rPr lang="en-US" sz="1200" b="1" dirty="0">
                <a:solidFill>
                  <a:schemeClr val="accent5">
                    <a:lumMod val="75000"/>
                  </a:schemeClr>
                </a:solidFill>
              </a:rPr>
              <a:t> </a:t>
            </a:r>
            <a:r>
              <a:rPr lang="en-US" sz="1200" b="1" u="sng" dirty="0">
                <a:solidFill>
                  <a:schemeClr val="accent5">
                    <a:lumMod val="75000"/>
                  </a:schemeClr>
                </a:solidFill>
              </a:rPr>
              <a:t>CONS</a:t>
            </a:r>
            <a:r>
              <a:rPr lang="en-US" sz="1200" b="1" u="sng" dirty="0"/>
              <a:t>:</a:t>
            </a:r>
          </a:p>
          <a:p>
            <a:pPr marL="171450" indent="-171450" algn="r" rtl="0">
              <a:buFont typeface="Calibri" panose="020B0604020202020204" pitchFamily="34" charset="0"/>
              <a:buChar char="-"/>
            </a:pPr>
            <a:r>
              <a:rPr lang="en-US" sz="1200" dirty="0"/>
              <a:t>Less adaptable and can be costly if changes required</a:t>
            </a:r>
          </a:p>
          <a:p>
            <a:pPr marL="171450" indent="-171450" algn="r">
              <a:buFont typeface="Calibri" panose="020B0604020202020204" pitchFamily="34" charset="0"/>
              <a:buChar char="-"/>
            </a:pPr>
            <a:r>
              <a:rPr lang="en-US" sz="1200" dirty="0"/>
              <a:t>Testing late in the cycle could be costly if issues are found</a:t>
            </a:r>
          </a:p>
          <a:p>
            <a:pPr marL="171450" indent="-171450" algn="r">
              <a:buFont typeface="Calibri" panose="020B0604020202020204" pitchFamily="34" charset="0"/>
              <a:buChar char="-"/>
            </a:pPr>
            <a:r>
              <a:rPr lang="en-US" sz="1200" dirty="0"/>
              <a:t>Feedback comes in late leading to significant rework if requirements were not clear </a:t>
            </a:r>
          </a:p>
          <a:p>
            <a:pPr marL="171450" indent="-171450" algn="r">
              <a:buFont typeface="Calibri" panose="020B0604020202020204" pitchFamily="34" charset="0"/>
              <a:buChar char="-"/>
            </a:pPr>
            <a:r>
              <a:rPr lang="en-US" sz="1200" dirty="0"/>
              <a:t>Due to the sequential approach if any phase fails, it can jeopardize the project </a:t>
            </a:r>
          </a:p>
          <a:p>
            <a:pPr marL="171450" indent="-171450" algn="r">
              <a:buFont typeface="Calibri" panose="020B0604020202020204" pitchFamily="34" charset="0"/>
              <a:buChar char="-"/>
            </a:pPr>
            <a:r>
              <a:rPr lang="en-US" sz="1200" dirty="0"/>
              <a:t>Risks have to be identified and addressed during initial stages  </a:t>
            </a:r>
            <a:endParaRPr lang="en-GB" sz="12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9518134" y="6503586"/>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10896433" y="6503586"/>
            <a:ext cx="1313180" cy="247651"/>
          </a:xfrm>
        </p:spPr>
        <p:txBody>
          <a:bodyPr rtlCol="0"/>
          <a:lstStyle/>
          <a:p>
            <a:pPr rtl="0"/>
            <a:fld id="{7E95D1A8-F167-412C-8772-4FDCBEEA9C1E}" type="datetime3">
              <a:rPr lang="en-GB" smtClean="0"/>
              <a:t>20 June, 2024</a:t>
            </a:fld>
            <a:endParaRPr lang="en-GB" dirty="0"/>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WATERFALL </a:t>
            </a:r>
          </a:p>
        </p:txBody>
      </p:sp>
      <p:pic>
        <p:nvPicPr>
          <p:cNvPr id="25" name="Picture 24">
            <a:extLst>
              <a:ext uri="{FF2B5EF4-FFF2-40B4-BE49-F238E27FC236}">
                <a16:creationId xmlns:a16="http://schemas.microsoft.com/office/drawing/2014/main" id="{5D139D9C-FFE0-CDED-9743-5FA18D79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139" y="973068"/>
            <a:ext cx="5132998" cy="4477540"/>
          </a:xfrm>
          <a:prstGeom prst="rect">
            <a:avLst/>
          </a:prstGeom>
        </p:spPr>
      </p:pic>
      <p:sp>
        <p:nvSpPr>
          <p:cNvPr id="2" name="Text Placeholder 3">
            <a:extLst>
              <a:ext uri="{FF2B5EF4-FFF2-40B4-BE49-F238E27FC236}">
                <a16:creationId xmlns:a16="http://schemas.microsoft.com/office/drawing/2014/main" id="{C42771CA-E645-152A-AD5F-D459E854FBD9}"/>
              </a:ext>
            </a:extLst>
          </p:cNvPr>
          <p:cNvSpPr txBox="1">
            <a:spLocks/>
          </p:cNvSpPr>
          <p:nvPr/>
        </p:nvSpPr>
        <p:spPr>
          <a:xfrm>
            <a:off x="7153947" y="5450608"/>
            <a:ext cx="4711960" cy="1247911"/>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Best suited for projects that have well defined requirements from start to finish. It is easy to manage however can lack flexibility. It gives predictability and structured documentation.  </a:t>
            </a:r>
            <a:endParaRPr lang="en-GB" sz="1000"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94414"/>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0948" y="2503605"/>
            <a:ext cx="5126314" cy="4079227"/>
          </a:xfrm>
        </p:spPr>
        <p:txBody>
          <a:bodyPr vert="horz" lIns="0" tIns="0" rIns="0" bIns="0" rtlCol="0" anchor="t">
            <a:noAutofit/>
          </a:bodyPr>
          <a:lstStyle/>
          <a:p>
            <a:pPr rtl="0"/>
            <a:r>
              <a:rPr lang="en-US" sz="1200" b="1" u="sng" dirty="0">
                <a:solidFill>
                  <a:schemeClr val="tx2">
                    <a:lumMod val="75000"/>
                  </a:schemeClr>
                </a:solidFill>
              </a:rPr>
              <a:t>PROS:</a:t>
            </a:r>
          </a:p>
          <a:p>
            <a:pPr marL="171450" indent="-171450">
              <a:buFont typeface="Calibri" panose="020B0604020202020204" pitchFamily="34" charset="0"/>
              <a:buChar char="-"/>
            </a:pPr>
            <a:r>
              <a:rPr lang="en-US" sz="1200"/>
              <a:t>Flexible and adaptable allowing for changes even late in development</a:t>
            </a:r>
            <a:endParaRPr lang="en-US" sz="1200" dirty="0"/>
          </a:p>
          <a:p>
            <a:pPr marL="171450" indent="-171450" rtl="0">
              <a:buFont typeface="Calibri" panose="020B0604020202020204" pitchFamily="34" charset="0"/>
              <a:buChar char="-"/>
            </a:pPr>
            <a:r>
              <a:rPr lang="en-US" sz="1200" dirty="0"/>
              <a:t>Regular feedback allows users to ensure product meets their </a:t>
            </a:r>
            <a:r>
              <a:rPr lang="en-US" sz="1200"/>
              <a:t>needs</a:t>
            </a:r>
            <a:endParaRPr lang="en-US" sz="1200" dirty="0"/>
          </a:p>
          <a:p>
            <a:pPr marL="171450" indent="-171450">
              <a:buFont typeface="Calibri" panose="020B0604020202020204" pitchFamily="34" charset="0"/>
              <a:buChar char="-"/>
            </a:pPr>
            <a:r>
              <a:rPr lang="en-US" sz="1200" dirty="0"/>
              <a:t>Offers better communication among team allowing for better problem </a:t>
            </a:r>
            <a:r>
              <a:rPr lang="en-US" sz="1200"/>
              <a:t>solving</a:t>
            </a:r>
            <a:endParaRPr lang="en-US" sz="1200" dirty="0"/>
          </a:p>
          <a:p>
            <a:pPr marL="171450" indent="-171450">
              <a:buFont typeface="Calibri" panose="020B0604020202020204" pitchFamily="34" charset="0"/>
              <a:buChar char="-"/>
            </a:pPr>
            <a:r>
              <a:rPr lang="en-US" sz="1200" dirty="0"/>
              <a:t>Early testing reduces risk of major issues down the line</a:t>
            </a:r>
          </a:p>
          <a:p>
            <a:pPr marL="171450" indent="-171450">
              <a:buFont typeface="Calibri" panose="020B0604020202020204" pitchFamily="34" charset="0"/>
              <a:buChar char="-"/>
            </a:pPr>
            <a:r>
              <a:rPr lang="en-US" sz="1200" dirty="0"/>
              <a:t>After every cycle, teams engage and reflect on ways to enhance their efficiency</a:t>
            </a:r>
          </a:p>
          <a:p>
            <a:pPr algn="r" rtl="0"/>
            <a:r>
              <a:rPr lang="en-US" sz="1200" b="1" u="sng" dirty="0">
                <a:solidFill>
                  <a:schemeClr val="accent5">
                    <a:lumMod val="75000"/>
                  </a:schemeClr>
                </a:solidFill>
              </a:rPr>
              <a:t>CONS</a:t>
            </a:r>
            <a:r>
              <a:rPr lang="en-US" sz="1200" u="sng" dirty="0">
                <a:solidFill>
                  <a:schemeClr val="accent5">
                    <a:lumMod val="75000"/>
                  </a:schemeClr>
                </a:solidFill>
              </a:rPr>
              <a:t>:</a:t>
            </a:r>
            <a:endParaRPr lang="en-US" sz="1200" u="sng">
              <a:solidFill>
                <a:schemeClr val="accent5">
                  <a:lumMod val="75000"/>
                </a:schemeClr>
              </a:solidFill>
            </a:endParaRPr>
          </a:p>
          <a:p>
            <a:pPr algn="r"/>
            <a:r>
              <a:rPr lang="en-GB" sz="1200" dirty="0"/>
              <a:t>   	- Could lead to scope creep -  changes and additions could extend both timeline of project and costs </a:t>
            </a:r>
          </a:p>
          <a:p>
            <a:pPr algn="r"/>
            <a:r>
              <a:rPr lang="en-GB" sz="1200" dirty="0"/>
              <a:t>	- Requires constant involvement from team members and customers which can be time- consuming</a:t>
            </a:r>
          </a:p>
          <a:p>
            <a:pPr marL="171450" indent="-171450" algn="r" rtl="0">
              <a:buFont typeface="Calibri" panose="020B0604020202020204" pitchFamily="34" charset="0"/>
              <a:buChar char="-"/>
            </a:pPr>
            <a:r>
              <a:rPr lang="en-GB" sz="1200" dirty="0"/>
              <a:t>Harder to predict timeline and costs to project that could lead to poor decision making</a:t>
            </a:r>
          </a:p>
          <a:p>
            <a:pPr algn="r" rtl="0"/>
            <a:endParaRPr lang="en-GB" sz="13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AGILE </a:t>
            </a:r>
          </a:p>
        </p:txBody>
      </p:sp>
      <p:pic>
        <p:nvPicPr>
          <p:cNvPr id="8" name="Picture 7">
            <a:extLst>
              <a:ext uri="{FF2B5EF4-FFF2-40B4-BE49-F238E27FC236}">
                <a16:creationId xmlns:a16="http://schemas.microsoft.com/office/drawing/2014/main" id="{30AF4D3B-111D-4C2F-5597-F60A83D2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11" y="588626"/>
            <a:ext cx="4812928" cy="4924640"/>
          </a:xfrm>
          <a:prstGeom prst="rect">
            <a:avLst/>
          </a:prstGeom>
        </p:spPr>
      </p:pic>
      <p:sp>
        <p:nvSpPr>
          <p:cNvPr id="9" name="Text Placeholder 3">
            <a:extLst>
              <a:ext uri="{FF2B5EF4-FFF2-40B4-BE49-F238E27FC236}">
                <a16:creationId xmlns:a16="http://schemas.microsoft.com/office/drawing/2014/main" id="{C3C72554-779A-8082-98FF-FEFF379C46F4}"/>
              </a:ext>
            </a:extLst>
          </p:cNvPr>
          <p:cNvSpPr txBox="1">
            <a:spLocks/>
          </p:cNvSpPr>
          <p:nvPr/>
        </p:nvSpPr>
        <p:spPr>
          <a:xfrm>
            <a:off x="7252149" y="5389441"/>
            <a:ext cx="4572002" cy="1885557"/>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Great for projects that may need to evolve and feedback is required throughout the process. It is flexible and can be continuously improved with fast delivery. It can suffer from scope creep. </a:t>
            </a:r>
            <a:endParaRPr lang="en-GB" sz="1000" dirty="0"/>
          </a:p>
        </p:txBody>
      </p:sp>
    </p:spTree>
    <p:extLst>
      <p:ext uri="{BB962C8B-B14F-4D97-AF65-F5344CB8AC3E}">
        <p14:creationId xmlns:p14="http://schemas.microsoft.com/office/powerpoint/2010/main" val="3637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2264" y="3053701"/>
            <a:ext cx="4489808" cy="2795232"/>
          </a:xfrm>
        </p:spPr>
        <p:txBody>
          <a:bodyPr vert="horz" lIns="0" tIns="0" rIns="0" bIns="0" rtlCol="0" anchor="t">
            <a:noAutofit/>
          </a:bodyPr>
          <a:lstStyle/>
          <a:p>
            <a:r>
              <a:rPr lang="en-US" dirty="0"/>
              <a:t>We have chosen the Agile Methodology for our Photo DeDuplicator project due to its flexibility and continuous feedback that can be obtained throughout all stages including the earlier testing stages. It has also allowed us to make any required changes throughout the development and will allow for any evolving features in the future.</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20 June, 2024</a:t>
            </a:fld>
            <a:endParaRPr lang="en-GB"/>
          </a:p>
        </p:txBody>
      </p:sp>
      <p:pic>
        <p:nvPicPr>
          <p:cNvPr id="8" name="Picture 7">
            <a:extLst>
              <a:ext uri="{FF2B5EF4-FFF2-40B4-BE49-F238E27FC236}">
                <a16:creationId xmlns:a16="http://schemas.microsoft.com/office/drawing/2014/main" id="{10530943-5126-2A67-C02E-223D192B7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72" y="1489926"/>
            <a:ext cx="7112454" cy="3517614"/>
          </a:xfrm>
          <a:prstGeom prst="rect">
            <a:avLst/>
          </a:prstGeom>
        </p:spPr>
      </p:pic>
      <p:sp>
        <p:nvSpPr>
          <p:cNvPr id="9" name="Title 2">
            <a:extLst>
              <a:ext uri="{FF2B5EF4-FFF2-40B4-BE49-F238E27FC236}">
                <a16:creationId xmlns:a16="http://schemas.microsoft.com/office/drawing/2014/main" id="{ADE459D6-6760-1D32-B46C-B1C47953850F}"/>
              </a:ext>
            </a:extLst>
          </p:cNvPr>
          <p:cNvSpPr txBox="1">
            <a:spLocks/>
          </p:cNvSpPr>
          <p:nvPr/>
        </p:nvSpPr>
        <p:spPr>
          <a:xfrm>
            <a:off x="942264" y="2099282"/>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Our chosen methodology: </a:t>
            </a:r>
            <a:r>
              <a:rPr lang="en-GB" sz="2000" dirty="0"/>
              <a:t>AGILE  </a:t>
            </a:r>
          </a:p>
        </p:txBody>
      </p:sp>
    </p:spTree>
    <p:extLst>
      <p:ext uri="{BB962C8B-B14F-4D97-AF65-F5344CB8AC3E}">
        <p14:creationId xmlns:p14="http://schemas.microsoft.com/office/powerpoint/2010/main" val="568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IMPLEMENTATION TEAM</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1179376" y="2042588"/>
            <a:ext cx="2128157" cy="205837"/>
          </a:xfrm>
        </p:spPr>
        <p:txBody>
          <a:bodyPr rtlCol="0"/>
          <a:lstStyle/>
          <a:p>
            <a:pPr rtl="0"/>
            <a:r>
              <a:rPr lang="en-GB" dirty="0"/>
              <a:t>Lead Developer</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1203376" y="2465869"/>
            <a:ext cx="2284157" cy="2520876"/>
          </a:xfrm>
        </p:spPr>
        <p:txBody>
          <a:bodyPr vert="horz" lIns="0" tIns="0" rIns="0" bIns="0" rtlCol="0" anchor="t">
            <a:noAutofit/>
          </a:bodyPr>
          <a:lstStyle/>
          <a:p>
            <a:pPr marL="285750" indent="-285750">
              <a:buFont typeface="Calibri" panose="020B0604020202020204" pitchFamily="34" charset="0"/>
              <a:buChar char="-"/>
            </a:pPr>
            <a:r>
              <a:rPr lang="en-US" dirty="0"/>
              <a:t>Responsible for coding, integration and testing. </a:t>
            </a:r>
            <a:endParaRPr lang="en-US"/>
          </a:p>
          <a:p>
            <a:pPr marL="285750" indent="-285750">
              <a:buFont typeface="Calibri" panose="020B0604020202020204" pitchFamily="34" charset="0"/>
              <a:buChar char="-"/>
            </a:pPr>
            <a:r>
              <a:rPr lang="en-GB" dirty="0"/>
              <a:t>Ensures best coding practices and coding standards. </a:t>
            </a:r>
          </a:p>
          <a:p>
            <a:pPr marL="285750" indent="-285750" rtl="0">
              <a:buFont typeface="Calibri" panose="020B0604020202020204" pitchFamily="34" charset="0"/>
              <a:buChar char="-"/>
            </a:pPr>
            <a:r>
              <a:rPr lang="en-GB" dirty="0"/>
              <a:t>Manages development team, assigns tasks and ensures project meets requirements</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4176124" y="2042589"/>
            <a:ext cx="2129245" cy="205837"/>
          </a:xfrm>
        </p:spPr>
        <p:txBody>
          <a:bodyPr rtlCol="0"/>
          <a:lstStyle/>
          <a:p>
            <a:r>
              <a:rPr lang="en-GB" dirty="0"/>
              <a:t>Product Owner</a:t>
            </a:r>
          </a:p>
          <a:p>
            <a:pPr rtl="0"/>
            <a:endParaRPr lang="en-GB" dirty="0"/>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4177212" y="2465869"/>
            <a:ext cx="2146157" cy="2520676"/>
          </a:xfrm>
        </p:spPr>
        <p:txBody>
          <a:bodyPr vert="horz" lIns="0" tIns="0" rIns="0" bIns="0" rtlCol="0" anchor="t">
            <a:noAutofit/>
          </a:bodyPr>
          <a:lstStyle/>
          <a:p>
            <a:pPr marL="285750" indent="-285750">
              <a:buFont typeface="Calibri" panose="020B0604020202020204" pitchFamily="34" charset="0"/>
              <a:buChar char="-"/>
            </a:pPr>
            <a:r>
              <a:rPr lang="en-US" dirty="0"/>
              <a:t>Acts as voice of the customer </a:t>
            </a:r>
            <a:endParaRPr lang="en-US"/>
          </a:p>
          <a:p>
            <a:pPr marL="285750" indent="-285750">
              <a:buFont typeface="Calibri" panose="020B0604020202020204" pitchFamily="34" charset="0"/>
              <a:buChar char="-"/>
            </a:pPr>
            <a:r>
              <a:rPr lang="en-US" dirty="0"/>
              <a:t>Defines product requirements, and user stories. </a:t>
            </a:r>
          </a:p>
          <a:p>
            <a:pPr marL="285750" indent="-285750" rtl="0">
              <a:buFont typeface="Calibri" panose="020B0604020202020204" pitchFamily="34" charset="0"/>
              <a:buChar char="-"/>
            </a:pPr>
            <a:r>
              <a:rPr lang="en-GB" dirty="0"/>
              <a:t>Meets with other team members to ensure quality and functionality meets customers expectations 	</a:t>
            </a:r>
            <a:endParaRPr lang="en-US"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rtlCol="0"/>
          <a:lstStyle/>
          <a:p>
            <a:pPr rtl="0"/>
            <a:r>
              <a:rPr lang="en-GB" dirty="0"/>
              <a:t>Photo De-duplicator</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20 June, 2024</a:t>
            </a:fld>
            <a:endParaRPr lang="en-GB"/>
          </a:p>
        </p:txBody>
      </p:sp>
      <p:sp>
        <p:nvSpPr>
          <p:cNvPr id="25" name="Text Placeholder 24">
            <a:extLst>
              <a:ext uri="{FF2B5EF4-FFF2-40B4-BE49-F238E27FC236}">
                <a16:creationId xmlns:a16="http://schemas.microsoft.com/office/drawing/2014/main" id="{AF9EAED6-8F3D-CCB9-3F33-3593BCD63C9A}"/>
              </a:ext>
            </a:extLst>
          </p:cNvPr>
          <p:cNvSpPr>
            <a:spLocks noGrp="1"/>
          </p:cNvSpPr>
          <p:nvPr>
            <p:ph type="body" sz="quarter" idx="21"/>
          </p:nvPr>
        </p:nvSpPr>
        <p:spPr>
          <a:xfrm>
            <a:off x="6951254" y="2042589"/>
            <a:ext cx="2889162" cy="234283"/>
          </a:xfrm>
        </p:spPr>
        <p:txBody>
          <a:bodyPr/>
          <a:lstStyle/>
          <a:p>
            <a:r>
              <a:rPr lang="en-GB" dirty="0"/>
              <a:t>Quality Assurance Engineer</a:t>
            </a:r>
          </a:p>
        </p:txBody>
      </p:sp>
      <p:sp>
        <p:nvSpPr>
          <p:cNvPr id="27" name="Text Placeholder 26">
            <a:extLst>
              <a:ext uri="{FF2B5EF4-FFF2-40B4-BE49-F238E27FC236}">
                <a16:creationId xmlns:a16="http://schemas.microsoft.com/office/drawing/2014/main" id="{7C15AC99-DCFE-430F-71E5-37F2B380E5CC}"/>
              </a:ext>
            </a:extLst>
          </p:cNvPr>
          <p:cNvSpPr>
            <a:spLocks noGrp="1"/>
          </p:cNvSpPr>
          <p:nvPr>
            <p:ph type="body" sz="quarter" idx="19"/>
          </p:nvPr>
        </p:nvSpPr>
        <p:spPr>
          <a:xfrm>
            <a:off x="6951254" y="2465869"/>
            <a:ext cx="2128157" cy="2520675"/>
          </a:xfrm>
        </p:spPr>
        <p:txBody>
          <a:bodyPr vert="horz" lIns="0" tIns="0" rIns="0" bIns="0" rtlCol="0" anchor="t">
            <a:noAutofit/>
          </a:bodyPr>
          <a:lstStyle/>
          <a:p>
            <a:pPr marL="285750" indent="-285750">
              <a:buFont typeface="Calibri" panose="020B0604020202020204" pitchFamily="34" charset="0"/>
              <a:buChar char="-"/>
            </a:pPr>
            <a:r>
              <a:rPr lang="en-US" dirty="0"/>
              <a:t>Responsible for quality and reliability</a:t>
            </a:r>
            <a:endParaRPr lang="en-US"/>
          </a:p>
          <a:p>
            <a:pPr marL="285750" indent="-285750">
              <a:buFont typeface="Calibri" panose="020B0604020202020204" pitchFamily="34" charset="0"/>
              <a:buChar char="-"/>
            </a:pPr>
            <a:r>
              <a:rPr lang="en-US" dirty="0"/>
              <a:t>Designs and runs test plans, test cases and test scripts.</a:t>
            </a:r>
          </a:p>
          <a:p>
            <a:pPr marL="285750" indent="-285750">
              <a:buFont typeface="Calibri" panose="020B0604020202020204" pitchFamily="34" charset="0"/>
              <a:buChar char="-"/>
            </a:pPr>
            <a:r>
              <a:rPr lang="en-US" dirty="0"/>
              <a:t>Ensures product meets the specified quality standards. </a:t>
            </a:r>
            <a:endParaRPr lang="en-GB" dirty="0"/>
          </a:p>
        </p:txBody>
      </p:sp>
    </p:spTree>
    <p:extLst>
      <p:ext uri="{BB962C8B-B14F-4D97-AF65-F5344CB8AC3E}">
        <p14:creationId xmlns:p14="http://schemas.microsoft.com/office/powerpoint/2010/main" val="1888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LEAD DEVELOPER</a:t>
            </a:r>
            <a:endParaRPr lang="en-GB" dirty="0"/>
          </a:p>
        </p:txBody>
      </p:sp>
      <p:sp>
        <p:nvSpPr>
          <p:cNvPr id="21" name="Text Placeholder 20">
            <a:extLst>
              <a:ext uri="{FF2B5EF4-FFF2-40B4-BE49-F238E27FC236}">
                <a16:creationId xmlns:a16="http://schemas.microsoft.com/office/drawing/2014/main" id="{2FB36C34-C022-5251-8265-8E2B57A06755}"/>
              </a:ext>
            </a:extLst>
          </p:cNvPr>
          <p:cNvSpPr>
            <a:spLocks noGrp="1"/>
          </p:cNvSpPr>
          <p:nvPr>
            <p:ph type="body" sz="quarter" idx="10"/>
          </p:nvPr>
        </p:nvSpPr>
        <p:spPr>
          <a:xfrm>
            <a:off x="958500" y="2638904"/>
            <a:ext cx="4832700" cy="3382318"/>
          </a:xfrm>
        </p:spPr>
        <p:txBody>
          <a:bodyPr vert="horz" lIns="91440" tIns="45720" rIns="91440" bIns="45720" rtlCol="0" anchor="t">
            <a:noAutofit/>
          </a:bodyPr>
          <a:lstStyle/>
          <a:p>
            <a:pPr marL="285750" indent="-285750">
              <a:buFont typeface="Calibri" panose="020B0604020202020204" pitchFamily="34" charset="0"/>
              <a:buChar char="-"/>
            </a:pPr>
            <a:r>
              <a:rPr lang="en-US" dirty="0"/>
              <a:t>Ensure adherence to best coding practices and standards</a:t>
            </a:r>
          </a:p>
          <a:p>
            <a:pPr marL="285750" indent="-285750">
              <a:buFont typeface="Calibri" panose="020B0604020202020204" pitchFamily="34" charset="0"/>
              <a:buChar char="-"/>
            </a:pPr>
            <a:r>
              <a:rPr lang="en-US" dirty="0">
                <a:solidFill>
                  <a:srgbClr val="000000"/>
                </a:solidFill>
                <a:ea typeface="+mn-lt"/>
                <a:cs typeface="+mn-lt"/>
              </a:rPr>
              <a:t>Design and develop high quality code</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US" dirty="0">
                <a:solidFill>
                  <a:srgbClr val="000000"/>
                </a:solidFill>
                <a:latin typeface="Franklin Gothic Book"/>
                <a:cs typeface="Arial"/>
              </a:rPr>
              <a:t>Collaborate with other team members/departments to define project requirements and deliver updates throughout the process  </a:t>
            </a:r>
            <a:endParaRPr lang="en-US" dirty="0">
              <a:solidFill>
                <a:srgbClr val="FFFFFF"/>
              </a:solidFill>
              <a:latin typeface="Franklin Gothic Book"/>
              <a:ea typeface="+mn-lt"/>
              <a:cs typeface="Arial"/>
            </a:endParaRPr>
          </a:p>
          <a:p>
            <a:pPr marL="285750" indent="-285750">
              <a:buFont typeface="Calibri,Sans-Serif" panose="020B0604020202020204" pitchFamily="34" charset="0"/>
              <a:buChar char="-"/>
            </a:pPr>
            <a:r>
              <a:rPr lang="en-US" dirty="0">
                <a:solidFill>
                  <a:srgbClr val="000000"/>
                </a:solidFill>
                <a:ea typeface="+mn-lt"/>
                <a:cs typeface="+mn-lt"/>
              </a:rPr>
              <a:t>Fix bugs and issues when and if required</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GB" dirty="0">
                <a:solidFill>
                  <a:srgbClr val="000000"/>
                </a:solidFill>
                <a:latin typeface="Franklin Gothic Book"/>
                <a:cs typeface="Arial"/>
              </a:rPr>
              <a:t>Create and update documentation to ensure it is up to date</a:t>
            </a:r>
            <a:endParaRPr lang="en-US" dirty="0">
              <a:solidFill>
                <a:srgbClr val="FFFFFF"/>
              </a:solidFill>
              <a:latin typeface="Franklin Gothic Book"/>
              <a:cs typeface="Arial"/>
            </a:endParaRPr>
          </a:p>
          <a:p>
            <a:pPr marL="285750" indent="-285750">
              <a:buFont typeface="Calibri,Sans-Serif" panose="020B0604020202020204" pitchFamily="34" charset="0"/>
              <a:buChar char="-"/>
            </a:pPr>
            <a:endParaRPr lang="en-US" dirty="0">
              <a:solidFill>
                <a:srgbClr val="000000"/>
              </a:solidFill>
              <a:latin typeface="Franklin Gothic Book"/>
              <a:cs typeface="Arial"/>
            </a:endParaRPr>
          </a:p>
          <a:p>
            <a:pPr marL="285750" indent="-285750">
              <a:buFont typeface="Calibri" panose="020B0604020202020204" pitchFamily="34" charset="0"/>
              <a:buChar char="-"/>
            </a:pPr>
            <a:endParaRPr lang="en-US" dirty="0">
              <a:solidFill>
                <a:srgbClr val="000000"/>
              </a:solidFill>
              <a:latin typeface="Franklin Gothic Book"/>
              <a:cs typeface="Arial"/>
            </a:endParaRPr>
          </a:p>
          <a:p>
            <a:pPr marL="285750" indent="-285750">
              <a:buFont typeface="Calibri,Sans-Serif" panose="020B0604020202020204" pitchFamily="34" charset="0"/>
              <a:buChar char="-"/>
            </a:pPr>
            <a:endParaRPr lang="en-US" dirty="0">
              <a:solidFill>
                <a:srgbClr val="FFFFFF"/>
              </a:solidFill>
              <a:latin typeface="Arial"/>
              <a:cs typeface="Arial"/>
            </a:endParaRP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20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8</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605498"/>
            <a:ext cx="48387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a:buChar char="-"/>
            </a:pPr>
            <a:r>
              <a:rPr kumimoji="0" lang="en-US" altLang="en-US" i="0" u="none" strike="noStrike" cap="none" normalizeH="0" baseline="0" dirty="0">
                <a:ln>
                  <a:noFill/>
                </a:ln>
                <a:effectLst/>
                <a:latin typeface="Franklin Gothic Book (Body)"/>
              </a:rPr>
              <a:t>Proficiency in </a:t>
            </a:r>
            <a:r>
              <a:rPr lang="en-US" altLang="en-US" dirty="0">
                <a:latin typeface="Franklin Gothic Book (Body)"/>
              </a:rPr>
              <a:t>the relevant programming</a:t>
            </a:r>
            <a:r>
              <a:rPr kumimoji="0" lang="en-US" altLang="en-US" i="0" u="none" strike="noStrike" cap="none" normalizeH="0" baseline="0" dirty="0">
                <a:ln>
                  <a:noFill/>
                </a:ln>
                <a:effectLst/>
                <a:latin typeface="Franklin Gothic Book (Body)"/>
              </a:rPr>
              <a:t> languages (e.g., HTML, Python, CSS</a:t>
            </a:r>
            <a:r>
              <a:rPr lang="en-US" altLang="en-US" dirty="0">
                <a:latin typeface="Franklin Gothic Book (Body)"/>
              </a:rPr>
              <a:t>)</a:t>
            </a:r>
            <a:endParaRPr lang="en-US" altLang="en-US" sz="1800" i="0" u="none" strike="noStrike" cap="none" normalizeH="0" baseline="0" dirty="0">
              <a:ln>
                <a:noFill/>
              </a:ln>
              <a:effectLst/>
              <a:latin typeface="Franklin Gothic Book (Body)"/>
            </a:endParaRPr>
          </a:p>
          <a:p>
            <a:pPr eaLnBrk="0" fontAlgn="base" hangingPunct="0">
              <a:lnSpc>
                <a:spcPct val="100000"/>
              </a:lnSpc>
              <a:spcBef>
                <a:spcPct val="0"/>
              </a:spcBef>
              <a:spcAft>
                <a:spcPct val="0"/>
              </a:spcAft>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Body)"/>
              </a:rPr>
              <a:t>Have a strong</a:t>
            </a:r>
            <a:r>
              <a:rPr kumimoji="0" lang="en-US" altLang="en-US" i="0" u="none" strike="noStrike" cap="none" normalizeH="0" baseline="0" dirty="0">
                <a:ln>
                  <a:noFill/>
                </a:ln>
                <a:effectLst/>
                <a:latin typeface="Franklin Gothic Book (Body)"/>
              </a:rPr>
              <a:t> understanding of software development methodologies (e.g., Agile, Waterfall, Scrum</a:t>
            </a:r>
            <a:r>
              <a:rPr lang="en-US" altLang="en-US" dirty="0">
                <a:latin typeface="Franklin Gothic Book (Body)"/>
              </a:rPr>
              <a:t>)</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Body)"/>
              </a:rPr>
              <a:t>Strong communication and interpersonal </a:t>
            </a:r>
            <a:r>
              <a:rPr lang="en-US" altLang="en-US" dirty="0">
                <a:latin typeface="Franklin Gothic Book (Body)"/>
              </a:rPr>
              <a:t>abilities</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marR="0" lvl="0" indent="-285750" algn="l" defTabSz="91440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Body)"/>
              </a:rPr>
              <a:t>Problem-solving</a:t>
            </a:r>
            <a:r>
              <a:rPr kumimoji="0" lang="en-US" altLang="en-US" i="0" u="none" strike="noStrike" cap="none" normalizeH="0" baseline="0" dirty="0">
                <a:ln>
                  <a:noFill/>
                </a:ln>
                <a:effectLst/>
                <a:latin typeface="Franklin Gothic Book (Body)"/>
              </a:rPr>
              <a:t> and critical-thinking skills</a:t>
            </a:r>
            <a:endParaRPr 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buFont typeface="Calibri"/>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6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70023" y="879063"/>
            <a:ext cx="6267477" cy="610863"/>
          </a:xfrm>
        </p:spPr>
        <p:txBody>
          <a:bodyPr rtlCol="0">
            <a:normAutofit/>
          </a:bodyPr>
          <a:lstStyle/>
          <a:p>
            <a:pPr rtl="0"/>
            <a:r>
              <a:rPr lang="en-US" dirty="0"/>
              <a:t>PROJECT MANAGER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3100998"/>
          </a:xfrm>
        </p:spPr>
        <p:txBody>
          <a:bodyPr vert="horz" lIns="91440" tIns="45720" rIns="91440" bIns="45720" rtlCol="0" anchor="t">
            <a:noAutofit/>
          </a:bodyPr>
          <a:lstStyle/>
          <a:p>
            <a:pPr marL="285750" indent="-285750">
              <a:buFont typeface="Calibri" panose="020B0604020202020204" pitchFamily="34" charset="0"/>
              <a:buChar char="-"/>
            </a:pPr>
            <a:r>
              <a:rPr lang="en-US" dirty="0"/>
              <a:t>Define the product vision and strategy and ensure it aligns with the business' goals and objectives</a:t>
            </a:r>
          </a:p>
          <a:p>
            <a:pPr marL="285750" indent="-285750">
              <a:buFont typeface="Calibri" panose="020B0604020202020204" pitchFamily="34" charset="0"/>
              <a:buChar char="-"/>
            </a:pPr>
            <a:r>
              <a:rPr lang="en-US" dirty="0"/>
              <a:t>Create and manage product requirements and user stories </a:t>
            </a:r>
          </a:p>
          <a:p>
            <a:pPr marL="285750" indent="-285750">
              <a:buFont typeface="Calibri" panose="020B0604020202020204" pitchFamily="34" charset="0"/>
              <a:buChar char="-"/>
            </a:pPr>
            <a:r>
              <a:rPr lang="en-US" dirty="0"/>
              <a:t>Gather requirements from stakeholders/customers and ensure all departments understand these requirements</a:t>
            </a:r>
          </a:p>
          <a:p>
            <a:pPr marL="285750" indent="-285750">
              <a:buFont typeface="Calibri" panose="020B0604020202020204" pitchFamily="34" charset="0"/>
              <a:buChar char="-"/>
            </a:pPr>
            <a:r>
              <a:rPr lang="en-US" dirty="0"/>
              <a:t>Take the lead over review meetings and sprint planning meetings</a:t>
            </a:r>
          </a:p>
          <a:p>
            <a:pPr marL="285750" indent="-285750">
              <a:buFont typeface="Calibri" panose="020B0604020202020204" pitchFamily="34" charset="0"/>
              <a:buChar char="-"/>
            </a:pPr>
            <a:r>
              <a:rPr lang="en-US" dirty="0"/>
              <a:t>Collect user feedback and use it to improve the product</a:t>
            </a:r>
          </a:p>
          <a:p>
            <a:r>
              <a:rPr lang="en-US" dirty="0"/>
              <a:t> </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20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9</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446666"/>
            <a:ext cx="50427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i="0" u="none" strike="noStrike" cap="none" normalizeH="0" baseline="0" dirty="0">
              <a:ln>
                <a:noFill/>
              </a:ln>
              <a:effectLst/>
              <a:latin typeface="Franklin Gothic Book"/>
            </a:endParaRPr>
          </a:p>
          <a:p>
            <a:pPr marL="285750" marR="0" lvl="0" indent="-285750" algn="l" defTabSz="914400" rtl="0" eaLnBrk="0" fontAlgn="base" latinLnBrk="0" hangingPunct="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a:rPr>
              <a:t>Strong leadership and decision making skills</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Excellent communicator and analytical thinker</a:t>
            </a:r>
            <a:endParaRPr lang="en-US" altLang="en-US" i="0" u="none" strike="noStrike" cap="none" normalizeH="0" baseline="0" dirty="0">
              <a:ln>
                <a:noFill/>
              </a:ln>
              <a:effectLst/>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solidFill>
                <a:srgbClr val="000000"/>
              </a:solidFill>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solidFill>
                  <a:srgbClr val="000000"/>
                </a:solidFill>
                <a:latin typeface="Franklin Gothic Book"/>
              </a:rPr>
              <a:t>Communicate with team members, ensuring sufficient progress is being made and making informed adjustments when necessary </a:t>
            </a:r>
            <a:r>
              <a:rPr lang="en-US" altLang="en-US" sz="1800" dirty="0">
                <a:solidFill>
                  <a:schemeClr val="tx1"/>
                </a:solidFill>
                <a:latin typeface="Franklin Gothic Book"/>
              </a:rPr>
              <a:t>t</a:t>
            </a:r>
            <a:r>
              <a:rPr lang="en-US" altLang="en-US" sz="1800" dirty="0">
                <a:solidFill>
                  <a:schemeClr val="tx1"/>
                </a:solidFill>
                <a:latin typeface="Franklin Gothic Book (Body)"/>
              </a:rPr>
              <a:t>ecture </a:t>
            </a:r>
            <a:r>
              <a:rPr kumimoji="0" lang="en-US" altLang="en-US" sz="1800" b="0" i="0" u="none" strike="noStrike" cap="none" normalizeH="0" baseline="0" dirty="0">
                <a:ln>
                  <a:noFill/>
                </a:ln>
                <a:solidFill>
                  <a:schemeClr val="tx1"/>
                </a:solidFill>
                <a:effectLst/>
                <a:latin typeface="Arial"/>
                <a:cs typeface="Arial"/>
              </a:rPr>
              <a:t>and design patterns.</a:t>
            </a:r>
            <a:r>
              <a:rPr lang="en-US" altLang="en-US" sz="1800" dirty="0">
                <a:solidFill>
                  <a:schemeClr val="tx1"/>
                </a:solidFill>
                <a:latin typeface="Arial"/>
                <a:cs typeface="Arial"/>
              </a:rPr>
              <a:t> </a:t>
            </a:r>
            <a:endParaRPr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740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{838A8CDB-A501-4D78-AC42-C3E2B9A191B0}tf78853419_win32</Template>
  <TotalTime>3025</TotalTime>
  <Words>2935</Words>
  <Application>Microsoft Office PowerPoint</Application>
  <PresentationFormat>Widescreen</PresentationFormat>
  <Paragraphs>335</Paragraphs>
  <Slides>26</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Calibri,Sans-Serif</vt:lpstr>
      <vt:lpstr>Franklin Gothic Book</vt:lpstr>
      <vt:lpstr>Franklin Gothic Book (Body)</vt:lpstr>
      <vt:lpstr>Franklin Gothic Demi</vt:lpstr>
      <vt:lpstr>Franklin Gothic Demi (Headings)</vt:lpstr>
      <vt:lpstr>Wingdings</vt:lpstr>
      <vt:lpstr>Theme1</vt:lpstr>
      <vt:lpstr>PHOTO DEDUPLICATOR</vt:lpstr>
      <vt:lpstr>Why don’t programmers like nature?  It has too many bugs.  </vt:lpstr>
      <vt:lpstr>Agenda</vt:lpstr>
      <vt:lpstr>METHODOLOGIES </vt:lpstr>
      <vt:lpstr>METHODOLOGIES </vt:lpstr>
      <vt:lpstr>METHODOLOGIES </vt:lpstr>
      <vt:lpstr>IMPLEMENTATION TEAM</vt:lpstr>
      <vt:lpstr>LEAD DEVELOPER</vt:lpstr>
      <vt:lpstr>PROJECT MANAGER </vt:lpstr>
      <vt:lpstr>QA ENGINEER </vt:lpstr>
      <vt:lpstr>PowerPoint Presentation</vt:lpstr>
      <vt:lpstr>PowerPoint Presentation</vt:lpstr>
      <vt:lpstr>COMMITMENTS</vt:lpstr>
      <vt:lpstr>Future Features </vt:lpstr>
      <vt:lpstr>PROTOTYPE </vt:lpstr>
      <vt:lpstr>PowerPoint Presentation</vt:lpstr>
      <vt:lpstr>PowerPoint Presentation</vt:lpstr>
      <vt:lpstr>PowerPoint Presentation</vt:lpstr>
      <vt:lpstr>PYTHON CODE IMPLEMENTATION</vt:lpstr>
      <vt:lpstr>CODE</vt:lpstr>
      <vt:lpstr>CODE</vt:lpstr>
      <vt:lpstr>CODE</vt:lpstr>
      <vt:lpstr>CODE</vt:lpstr>
      <vt:lpstr>CODE</vt:lpstr>
      <vt:lpstr>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DEDUPLICATOR</dc:title>
  <dc:creator>Žymantė: Iv</dc:creator>
  <cp:lastModifiedBy>Žymantė: Iv</cp:lastModifiedBy>
  <cp:revision>213</cp:revision>
  <dcterms:created xsi:type="dcterms:W3CDTF">2024-06-13T17:33:42Z</dcterms:created>
  <dcterms:modified xsi:type="dcterms:W3CDTF">2024-06-20T17:47:13Z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