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350" r:id="rId5"/>
    <p:sldId id="355" r:id="rId6"/>
    <p:sldId id="352" r:id="rId7"/>
    <p:sldId id="361" r:id="rId8"/>
    <p:sldId id="367" r:id="rId9"/>
    <p:sldId id="366" r:id="rId10"/>
    <p:sldId id="356" r:id="rId11"/>
    <p:sldId id="370" r:id="rId12"/>
    <p:sldId id="371" r:id="rId13"/>
    <p:sldId id="372" r:id="rId14"/>
    <p:sldId id="368" r:id="rId15"/>
    <p:sldId id="362" r:id="rId16"/>
    <p:sldId id="353" r:id="rId17"/>
    <p:sldId id="378" r:id="rId18"/>
    <p:sldId id="379" r:id="rId19"/>
    <p:sldId id="380" r:id="rId20"/>
    <p:sldId id="354" r:id="rId21"/>
    <p:sldId id="373" r:id="rId22"/>
    <p:sldId id="374" r:id="rId23"/>
    <p:sldId id="376" r:id="rId24"/>
    <p:sldId id="375" r:id="rId25"/>
    <p:sldId id="377" r:id="rId26"/>
    <p:sldId id="369" r:id="rId27"/>
    <p:sldId id="343" r:id="rId2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5C2FB1-A1A3-DAC9-DD08-178FAE740046}" v="559" dt="2024-06-18T20:00:14.712"/>
    <p1510:client id="{CC3E9A7A-39D5-49A4-8133-ECF2070D7FE3}" v="1228" dt="2024-06-19T19:22:20.898"/>
    <p1510:client id="{EB07B262-0889-87B5-5E2F-6179A3D81090}" v="299" dt="2024-06-19T15:33:03.081"/>
    <p1510:client id="{F1EE866F-AEA6-ACE8-FBAF-C508F1B14536}" v="936" dt="2024-06-19T18:42:17.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226" autoAdjust="0"/>
  </p:normalViewPr>
  <p:slideViewPr>
    <p:cSldViewPr snapToGrid="0">
      <p:cViewPr varScale="1">
        <p:scale>
          <a:sx n="103" d="100"/>
          <a:sy n="103" d="100"/>
        </p:scale>
        <p:origin x="150" y="258"/>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8:42:39"/>
    </inkml:context>
    <inkml:brush xml:id="br0">
      <inkml:brushProperty name="width" value="0.1" units="cm"/>
      <inkml:brushProperty name="height" value="0.1" units="cm"/>
      <inkml:brushProperty name="color" value="#E71224"/>
    </inkml:brush>
  </inkml:definitions>
  <inkml:trace contextRef="#ctx0" brushRef="#br0">24410 8469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19/06/2024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19</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21</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23</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24</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19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19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FEA5CB3A-4A04-691E-82E0-5A10C48EF05A}"/>
              </a:ext>
            </a:extLst>
          </p:cNvPr>
          <p:cNvSpPr>
            <a:spLocks noGrp="1"/>
          </p:cNvSpPr>
          <p:nvPr>
            <p:ph type="tbl" sz="quarter" idx="10"/>
          </p:nvPr>
        </p:nvSpPr>
        <p:spPr/>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492189" y="278129"/>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spTree>
    <p:extLst>
      <p:ext uri="{BB962C8B-B14F-4D97-AF65-F5344CB8AC3E}">
        <p14:creationId xmlns:p14="http://schemas.microsoft.com/office/powerpoint/2010/main" val="370169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fontScale="85000" lnSpcReduction="20000"/>
          </a:bodyPr>
          <a:lstStyle/>
          <a:p>
            <a:pPr rtl="0"/>
            <a:r>
              <a:rPr lang="en-GB" dirty="0"/>
              <a:t>Application will have cross-platform compatibility- can be used with various operating systems Windows and macOS</a:t>
            </a:r>
          </a:p>
          <a:p>
            <a:r>
              <a:rPr lang="en-GB" dirty="0"/>
              <a:t>The application will support a wide range of formats such as .</a:t>
            </a:r>
            <a:r>
              <a:rPr lang="en-GB" dirty="0" err="1"/>
              <a:t>png</a:t>
            </a:r>
            <a:r>
              <a:rPr lang="en-GB" dirty="0"/>
              <a:t> , .jpeg  and .gif. The application must recognise all formats and spot duplicate within a folder</a:t>
            </a:r>
          </a:p>
          <a:p>
            <a:r>
              <a:rPr lang="en-GB" dirty="0"/>
              <a:t>The application will have a user friendly interface that is easy to understand no matter the skillset of the user. </a:t>
            </a:r>
          </a:p>
          <a:p>
            <a:r>
              <a:rPr lang="en-US" dirty="0"/>
              <a:t>The team will communicate clearly and have good time-keeping skills</a:t>
            </a:r>
          </a:p>
          <a:p>
            <a:pPr rtl="0"/>
            <a:r>
              <a:rPr lang="en-US" dirty="0"/>
              <a:t>Saving storage space: the application will spot duplicate files so they can be deleted, freeing up storage space</a:t>
            </a:r>
          </a:p>
          <a:p>
            <a:pPr rtl="0"/>
            <a:r>
              <a:rPr lang="en-US" dirty="0"/>
              <a:t>Regular bug fixes and improvements will be made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85000" lnSpcReduction="10000"/>
          </a:bodyPr>
          <a:lstStyle/>
          <a:p>
            <a:r>
              <a:rPr lang="en-US" dirty="0"/>
              <a:t>Customer feedback will be implemented in the future to  help improve the application</a:t>
            </a:r>
          </a:p>
          <a:p>
            <a:pPr rtl="0"/>
            <a:r>
              <a:rPr lang="en-US" dirty="0"/>
              <a:t>The project must be cost effective without sacrificing quality or functionality</a:t>
            </a:r>
          </a:p>
          <a:p>
            <a:pPr rtl="0"/>
            <a:r>
              <a:rPr lang="en-US" dirty="0"/>
              <a:t>The application should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12</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19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pic>
        <p:nvPicPr>
          <p:cNvPr id="8" name="Picture 7" descr="A screenshot of a computer&#10;&#10;Description automatically generated">
            <a:extLst>
              <a:ext uri="{FF2B5EF4-FFF2-40B4-BE49-F238E27FC236}">
                <a16:creationId xmlns:a16="http://schemas.microsoft.com/office/drawing/2014/main" id="{18386619-E9D8-597D-832F-0FD300E2B05F}"/>
              </a:ext>
            </a:extLst>
          </p:cNvPr>
          <p:cNvPicPr>
            <a:picLocks noChangeAspect="1"/>
          </p:cNvPicPr>
          <p:nvPr/>
        </p:nvPicPr>
        <p:blipFill>
          <a:blip r:embed="rId3"/>
          <a:stretch>
            <a:fillRect/>
          </a:stretch>
        </p:blipFill>
        <p:spPr>
          <a:xfrm>
            <a:off x="965823" y="1719600"/>
            <a:ext cx="3930355" cy="2914800"/>
          </a:xfrm>
          <a:prstGeom prst="rect">
            <a:avLst/>
          </a:prstGeom>
        </p:spPr>
      </p:pic>
      <p:sp>
        <p:nvSpPr>
          <p:cNvPr id="9" name="TextBox 8">
            <a:extLst>
              <a:ext uri="{FF2B5EF4-FFF2-40B4-BE49-F238E27FC236}">
                <a16:creationId xmlns:a16="http://schemas.microsoft.com/office/drawing/2014/main" id="{86204AE4-CF3C-AF5A-525E-398323B2D0C6}"/>
              </a:ext>
            </a:extLst>
          </p:cNvPr>
          <p:cNvSpPr txBox="1"/>
          <p:nvPr/>
        </p:nvSpPr>
        <p:spPr>
          <a:xfrm>
            <a:off x="5112406" y="1718643"/>
            <a:ext cx="4675322" cy="64633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This is the starting screen and main menu of the program. There are 5 options that the user can choose from that will all be explored in this section of our presentation.</a:t>
            </a:r>
          </a:p>
        </p:txBody>
      </p:sp>
      <p:cxnSp>
        <p:nvCxnSpPr>
          <p:cNvPr id="10" name="Straight Arrow Connector 9">
            <a:extLst>
              <a:ext uri="{FF2B5EF4-FFF2-40B4-BE49-F238E27FC236}">
                <a16:creationId xmlns:a16="http://schemas.microsoft.com/office/drawing/2014/main" id="{CD342B0A-81CC-AF5C-2F90-3D8E44DD8FF3}"/>
              </a:ext>
            </a:extLst>
          </p:cNvPr>
          <p:cNvCxnSpPr/>
          <p:nvPr/>
        </p:nvCxnSpPr>
        <p:spPr>
          <a:xfrm>
            <a:off x="5013675" y="2712675"/>
            <a:ext cx="1430400" cy="39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screen with yellow text&#10;&#10;Description automatically generated">
            <a:extLst>
              <a:ext uri="{FF2B5EF4-FFF2-40B4-BE49-F238E27FC236}">
                <a16:creationId xmlns:a16="http://schemas.microsoft.com/office/drawing/2014/main" id="{872A3941-C034-4298-C3A0-AB87BA2F3C47}"/>
              </a:ext>
            </a:extLst>
          </p:cNvPr>
          <p:cNvPicPr>
            <a:picLocks noChangeAspect="1"/>
          </p:cNvPicPr>
          <p:nvPr/>
        </p:nvPicPr>
        <p:blipFill>
          <a:blip r:embed="rId4"/>
          <a:stretch>
            <a:fillRect/>
          </a:stretch>
        </p:blipFill>
        <p:spPr>
          <a:xfrm>
            <a:off x="6594000" y="2913053"/>
            <a:ext cx="5142000" cy="1697895"/>
          </a:xfrm>
          <a:prstGeom prst="rect">
            <a:avLst/>
          </a:prstGeom>
        </p:spPr>
      </p:pic>
      <p:sp>
        <p:nvSpPr>
          <p:cNvPr id="12" name="TextBox 11">
            <a:extLst>
              <a:ext uri="{FF2B5EF4-FFF2-40B4-BE49-F238E27FC236}">
                <a16:creationId xmlns:a16="http://schemas.microsoft.com/office/drawing/2014/main" id="{DCDFE1C2-7D7C-55C8-5373-1B4069B1D561}"/>
              </a:ext>
            </a:extLst>
          </p:cNvPr>
          <p:cNvSpPr txBox="1"/>
          <p:nvPr/>
        </p:nvSpPr>
        <p:spPr>
          <a:xfrm>
            <a:off x="6592576" y="4764305"/>
            <a:ext cx="4946542" cy="83099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If the user inputs option '0', it will lead them to the page above which offers information on the Photo De-duplicator application's functionalities and also how to use it correctly. After viewing this, they can press 'Enter' to return to the main menu.</a:t>
            </a:r>
          </a:p>
        </p:txBody>
      </p:sp>
    </p:spTree>
    <p:extLst>
      <p:ext uri="{BB962C8B-B14F-4D97-AF65-F5344CB8AC3E}">
        <p14:creationId xmlns:p14="http://schemas.microsoft.com/office/powerpoint/2010/main" val="252153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55E92F-6866-746A-C11B-B43BC19602AD}"/>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B3AC3390-AE1A-821F-5E66-6A843E9DF06E}"/>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747AFE22-6864-A524-8524-129C57655EC1}"/>
              </a:ext>
            </a:extLst>
          </p:cNvPr>
          <p:cNvSpPr>
            <a:spLocks noGrp="1"/>
          </p:cNvSpPr>
          <p:nvPr>
            <p:ph type="sldNum" sz="quarter" idx="13"/>
          </p:nvPr>
        </p:nvSpPr>
        <p:spPr/>
        <p:txBody>
          <a:bodyPr/>
          <a:lstStyle/>
          <a:p>
            <a:pPr rtl="0"/>
            <a:fld id="{294A09A9-5501-47C1-A89A-A340965A2BE2}" type="slidenum">
              <a:rPr lang="en-GB" noProof="0" smtClean="0"/>
              <a:pPr rtl="0"/>
              <a:t>14</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7EC32587-BC37-A639-73A8-BDA975D43D6F}"/>
              </a:ext>
            </a:extLst>
          </p:cNvPr>
          <p:cNvPicPr>
            <a:picLocks noChangeAspect="1"/>
          </p:cNvPicPr>
          <p:nvPr/>
        </p:nvPicPr>
        <p:blipFill>
          <a:blip r:embed="rId2"/>
          <a:stretch>
            <a:fillRect/>
          </a:stretch>
        </p:blipFill>
        <p:spPr>
          <a:xfrm>
            <a:off x="438650" y="273600"/>
            <a:ext cx="2992701" cy="2422800"/>
          </a:xfrm>
          <a:prstGeom prst="rect">
            <a:avLst/>
          </a:prstGeom>
        </p:spPr>
      </p:pic>
      <p:sp>
        <p:nvSpPr>
          <p:cNvPr id="8" name="TextBox 7">
            <a:extLst>
              <a:ext uri="{FF2B5EF4-FFF2-40B4-BE49-F238E27FC236}">
                <a16:creationId xmlns:a16="http://schemas.microsoft.com/office/drawing/2014/main" id="{E6204A06-A9F3-890F-58D0-4149ED7E3819}"/>
              </a:ext>
            </a:extLst>
          </p:cNvPr>
          <p:cNvSpPr txBox="1"/>
          <p:nvPr/>
        </p:nvSpPr>
        <p:spPr>
          <a:xfrm>
            <a:off x="3548440" y="273966"/>
            <a:ext cx="5088610"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Option '1' in the main menu sets the folder destination that the program will run inside of. Once the user chooses this option, the user system's file manager will pop up to choose the folder that the user wants to select. In this case, it opens up the 'Finder' as this demonstration is being made on the macOS system.</a:t>
            </a:r>
          </a:p>
        </p:txBody>
      </p:sp>
      <p:cxnSp>
        <p:nvCxnSpPr>
          <p:cNvPr id="9" name="Straight Arrow Connector 8">
            <a:extLst>
              <a:ext uri="{FF2B5EF4-FFF2-40B4-BE49-F238E27FC236}">
                <a16:creationId xmlns:a16="http://schemas.microsoft.com/office/drawing/2014/main" id="{AAE39CE7-7FDF-8304-3348-21232433AD66}"/>
              </a:ext>
            </a:extLst>
          </p:cNvPr>
          <p:cNvCxnSpPr/>
          <p:nvPr/>
        </p:nvCxnSpPr>
        <p:spPr>
          <a:xfrm>
            <a:off x="3549675" y="2370675"/>
            <a:ext cx="3500400" cy="71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yellow text on a black background&#10;&#10;Description automatically generated">
            <a:extLst>
              <a:ext uri="{FF2B5EF4-FFF2-40B4-BE49-F238E27FC236}">
                <a16:creationId xmlns:a16="http://schemas.microsoft.com/office/drawing/2014/main" id="{B442690E-2A40-99C5-CFE6-BCFA33C9661B}"/>
              </a:ext>
            </a:extLst>
          </p:cNvPr>
          <p:cNvPicPr>
            <a:picLocks noChangeAspect="1"/>
          </p:cNvPicPr>
          <p:nvPr/>
        </p:nvPicPr>
        <p:blipFill rotWithShape="1">
          <a:blip r:embed="rId3"/>
          <a:srcRect r="48720" b="9091"/>
          <a:stretch/>
        </p:blipFill>
        <p:spPr>
          <a:xfrm>
            <a:off x="7077356" y="3004703"/>
            <a:ext cx="3126005" cy="297643"/>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42AF184-8022-00EA-2C11-5991F9D07901}"/>
                  </a:ext>
                </a:extLst>
              </p14:cNvPr>
              <p14:cNvContentPartPr/>
              <p14:nvPr/>
            </p14:nvContentPartPr>
            <p14:xfrm>
              <a:off x="10391529" y="3540124"/>
              <a:ext cx="12915" cy="12915"/>
            </p14:xfrm>
          </p:contentPart>
        </mc:Choice>
        <mc:Fallback xmlns="">
          <p:pic>
            <p:nvPicPr>
              <p:cNvPr id="13" name="Ink 12">
                <a:extLst>
                  <a:ext uri="{FF2B5EF4-FFF2-40B4-BE49-F238E27FC236}">
                    <a16:creationId xmlns:a16="http://schemas.microsoft.com/office/drawing/2014/main" id="{A42AF184-8022-00EA-2C11-5991F9D07901}"/>
                  </a:ext>
                </a:extLst>
              </p:cNvPr>
              <p:cNvPicPr/>
              <p:nvPr/>
            </p:nvPicPr>
            <p:blipFill>
              <a:blip r:embed="rId5"/>
              <a:stretch>
                <a:fillRect/>
              </a:stretch>
            </p:blipFill>
            <p:spPr>
              <a:xfrm>
                <a:off x="9745779" y="2894374"/>
                <a:ext cx="1291500" cy="1291500"/>
              </a:xfrm>
              <a:prstGeom prst="rect">
                <a:avLst/>
              </a:prstGeom>
            </p:spPr>
          </p:pic>
        </mc:Fallback>
      </mc:AlternateContent>
      <p:sp>
        <p:nvSpPr>
          <p:cNvPr id="14" name="TextBox 13">
            <a:extLst>
              <a:ext uri="{FF2B5EF4-FFF2-40B4-BE49-F238E27FC236}">
                <a16:creationId xmlns:a16="http://schemas.microsoft.com/office/drawing/2014/main" id="{1918CED1-C522-29F6-E043-7C2AEBE73727}"/>
              </a:ext>
            </a:extLst>
          </p:cNvPr>
          <p:cNvSpPr txBox="1"/>
          <p:nvPr/>
        </p:nvSpPr>
        <p:spPr>
          <a:xfrm>
            <a:off x="6613525" y="2169559"/>
            <a:ext cx="5476067" cy="52322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After the folder is selected the destination of the folder will appear in the main menu above the options.</a:t>
            </a:r>
          </a:p>
        </p:txBody>
      </p:sp>
      <p:cxnSp>
        <p:nvCxnSpPr>
          <p:cNvPr id="2" name="Straight Arrow Connector 1">
            <a:extLst>
              <a:ext uri="{FF2B5EF4-FFF2-40B4-BE49-F238E27FC236}">
                <a16:creationId xmlns:a16="http://schemas.microsoft.com/office/drawing/2014/main" id="{777A4D8A-DDD1-9F80-B89D-7AA3BD6BD2A3}"/>
              </a:ext>
            </a:extLst>
          </p:cNvPr>
          <p:cNvCxnSpPr/>
          <p:nvPr/>
        </p:nvCxnSpPr>
        <p:spPr>
          <a:xfrm flipH="1">
            <a:off x="4579200" y="3457800"/>
            <a:ext cx="2469600" cy="3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57CF1C5-8C87-3A09-3D80-9920B33D49E0}"/>
              </a:ext>
            </a:extLst>
          </p:cNvPr>
          <p:cNvSpPr txBox="1"/>
          <p:nvPr/>
        </p:nvSpPr>
        <p:spPr>
          <a:xfrm>
            <a:off x="4361491" y="4147016"/>
            <a:ext cx="6754677" cy="9541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'2' in the main menu runs the De-duplicator code and created a list of all the images in the folder. It then creates a list of the duplicate images, regardless of their file types. It then asks the user if they want to delete any duplicate images. IF they choose 'YES', a warning is given to verify if the user wants the duplicates deleted.</a:t>
            </a:r>
          </a:p>
        </p:txBody>
      </p:sp>
      <p:pic>
        <p:nvPicPr>
          <p:cNvPr id="15" name="Picture 14" descr="A screenshot of a computer&#10;&#10;Description automatically generated">
            <a:extLst>
              <a:ext uri="{FF2B5EF4-FFF2-40B4-BE49-F238E27FC236}">
                <a16:creationId xmlns:a16="http://schemas.microsoft.com/office/drawing/2014/main" id="{780481EA-755B-7D33-5211-9F357F425D97}"/>
              </a:ext>
            </a:extLst>
          </p:cNvPr>
          <p:cNvPicPr>
            <a:picLocks noChangeAspect="1"/>
          </p:cNvPicPr>
          <p:nvPr/>
        </p:nvPicPr>
        <p:blipFill>
          <a:blip r:embed="rId6"/>
          <a:stretch>
            <a:fillRect/>
          </a:stretch>
        </p:blipFill>
        <p:spPr>
          <a:xfrm>
            <a:off x="438000" y="3426524"/>
            <a:ext cx="3630000" cy="2398952"/>
          </a:xfrm>
          <a:prstGeom prst="rect">
            <a:avLst/>
          </a:prstGeom>
        </p:spPr>
      </p:pic>
    </p:spTree>
    <p:extLst>
      <p:ext uri="{BB962C8B-B14F-4D97-AF65-F5344CB8AC3E}">
        <p14:creationId xmlns:p14="http://schemas.microsoft.com/office/powerpoint/2010/main" val="379126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E85D76-36C4-9B45-3201-A24B3959F4AC}"/>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496F0BD4-2273-E4F2-E852-1FF1AE3155A1}"/>
              </a:ext>
            </a:extLst>
          </p:cNvPr>
          <p:cNvSpPr>
            <a:spLocks noGrp="1"/>
          </p:cNvSpPr>
          <p:nvPr>
            <p:ph type="ftr" sz="quarter" idx="12"/>
          </p:nvPr>
        </p:nvSpPr>
        <p:spPr/>
        <p:txBody>
          <a:bodyPr/>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4AF6081F-D9FB-5601-65F8-0CD36A571FA5}"/>
              </a:ext>
            </a:extLst>
          </p:cNvPr>
          <p:cNvSpPr>
            <a:spLocks noGrp="1"/>
          </p:cNvSpPr>
          <p:nvPr>
            <p:ph type="sldNum" sz="quarter" idx="13"/>
          </p:nvPr>
        </p:nvSpPr>
        <p:spPr/>
        <p:txBody>
          <a:bodyPr/>
          <a:lstStyle/>
          <a:p>
            <a:pPr rtl="0"/>
            <a:fld id="{294A09A9-5501-47C1-A89A-A340965A2BE2}" type="slidenum">
              <a:rPr lang="en-GB" noProof="0" smtClean="0"/>
              <a:pPr rtl="0"/>
              <a:t>15</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325ED4F8-2B95-9266-E953-79F44B46C1E5}"/>
              </a:ext>
            </a:extLst>
          </p:cNvPr>
          <p:cNvPicPr>
            <a:picLocks noChangeAspect="1"/>
          </p:cNvPicPr>
          <p:nvPr/>
        </p:nvPicPr>
        <p:blipFill rotWithShape="1">
          <a:blip r:embed="rId2"/>
          <a:srcRect l="37" t="-12262" r="242" b="77288"/>
          <a:stretch/>
        </p:blipFill>
        <p:spPr>
          <a:xfrm>
            <a:off x="6580771" y="811960"/>
            <a:ext cx="5395232" cy="1082855"/>
          </a:xfrm>
          <a:prstGeom prst="rect">
            <a:avLst/>
          </a:prstGeom>
        </p:spPr>
      </p:pic>
      <p:sp>
        <p:nvSpPr>
          <p:cNvPr id="8" name="TextBox 7">
            <a:extLst>
              <a:ext uri="{FF2B5EF4-FFF2-40B4-BE49-F238E27FC236}">
                <a16:creationId xmlns:a16="http://schemas.microsoft.com/office/drawing/2014/main" id="{7B1678DD-2C8B-45BC-4A8F-8BED118430AB}"/>
              </a:ext>
            </a:extLst>
          </p:cNvPr>
          <p:cNvSpPr txBox="1"/>
          <p:nvPr/>
        </p:nvSpPr>
        <p:spPr>
          <a:xfrm>
            <a:off x="4143355" y="298677"/>
            <a:ext cx="6229200"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'3' will clear the history of the program. As specified in Option '0' (what does it do), this option should be inputted when the user wants to run the program on another file.</a:t>
            </a:r>
          </a:p>
        </p:txBody>
      </p:sp>
      <p:pic>
        <p:nvPicPr>
          <p:cNvPr id="9" name="Picture 8">
            <a:extLst>
              <a:ext uri="{FF2B5EF4-FFF2-40B4-BE49-F238E27FC236}">
                <a16:creationId xmlns:a16="http://schemas.microsoft.com/office/drawing/2014/main" id="{935DE645-7149-FE3F-B293-29194DFA23C2}"/>
              </a:ext>
            </a:extLst>
          </p:cNvPr>
          <p:cNvPicPr>
            <a:picLocks noChangeAspect="1"/>
          </p:cNvPicPr>
          <p:nvPr/>
        </p:nvPicPr>
        <p:blipFill>
          <a:blip r:embed="rId3"/>
          <a:stretch>
            <a:fillRect/>
          </a:stretch>
        </p:blipFill>
        <p:spPr>
          <a:xfrm>
            <a:off x="400275" y="809550"/>
            <a:ext cx="3297450" cy="234900"/>
          </a:xfrm>
          <a:prstGeom prst="rect">
            <a:avLst/>
          </a:prstGeom>
        </p:spPr>
      </p:pic>
      <p:cxnSp>
        <p:nvCxnSpPr>
          <p:cNvPr id="10" name="Straight Arrow Connector 9">
            <a:extLst>
              <a:ext uri="{FF2B5EF4-FFF2-40B4-BE49-F238E27FC236}">
                <a16:creationId xmlns:a16="http://schemas.microsoft.com/office/drawing/2014/main" id="{6A96359C-ED26-30B1-BCA5-85A864C42A2A}"/>
              </a:ext>
            </a:extLst>
          </p:cNvPr>
          <p:cNvCxnSpPr/>
          <p:nvPr/>
        </p:nvCxnSpPr>
        <p:spPr>
          <a:xfrm>
            <a:off x="2980800" y="1207800"/>
            <a:ext cx="3332400" cy="29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4B4341A-8848-A571-D621-C4B8469E0C80}"/>
              </a:ext>
            </a:extLst>
          </p:cNvPr>
          <p:cNvSpPr txBox="1"/>
          <p:nvPr/>
        </p:nvSpPr>
        <p:spPr>
          <a:xfrm>
            <a:off x="6404135" y="4407152"/>
            <a:ext cx="5411491"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Option '4' is the where the export function is. When inputted, the user will be taken to another menu with different options. Option '0' will take the user to a section that explains what the different options do. This being a prototype, it currently has only one working option which creates a report in a CSV file within the program.</a:t>
            </a:r>
            <a:endParaRPr lang="en-GB" dirty="0"/>
          </a:p>
        </p:txBody>
      </p:sp>
      <p:pic>
        <p:nvPicPr>
          <p:cNvPr id="12" name="Picture 11" descr="A screenshot of a computer&#10;&#10;Description automatically generated">
            <a:extLst>
              <a:ext uri="{FF2B5EF4-FFF2-40B4-BE49-F238E27FC236}">
                <a16:creationId xmlns:a16="http://schemas.microsoft.com/office/drawing/2014/main" id="{99594437-210C-A1EB-999F-B2EE677252CC}"/>
              </a:ext>
            </a:extLst>
          </p:cNvPr>
          <p:cNvPicPr>
            <a:picLocks noChangeAspect="1"/>
          </p:cNvPicPr>
          <p:nvPr/>
        </p:nvPicPr>
        <p:blipFill>
          <a:blip r:embed="rId4"/>
          <a:stretch>
            <a:fillRect/>
          </a:stretch>
        </p:blipFill>
        <p:spPr>
          <a:xfrm>
            <a:off x="6312000" y="2428989"/>
            <a:ext cx="5664000" cy="153802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F6B8507-D8DB-0F97-D59C-1A8B0C31A09E}"/>
              </a:ext>
            </a:extLst>
          </p:cNvPr>
          <p:cNvPicPr>
            <a:picLocks noChangeAspect="1"/>
          </p:cNvPicPr>
          <p:nvPr/>
        </p:nvPicPr>
        <p:blipFill>
          <a:blip r:embed="rId2"/>
          <a:stretch>
            <a:fillRect/>
          </a:stretch>
        </p:blipFill>
        <p:spPr>
          <a:xfrm>
            <a:off x="402000" y="3043960"/>
            <a:ext cx="3486000" cy="201208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22EC82A-849B-AE48-4737-B3CD3175F8FF}"/>
              </a:ext>
            </a:extLst>
          </p:cNvPr>
          <p:cNvPicPr>
            <a:picLocks noChangeAspect="1"/>
          </p:cNvPicPr>
          <p:nvPr/>
        </p:nvPicPr>
        <p:blipFill>
          <a:blip r:embed="rId5"/>
          <a:stretch>
            <a:fillRect/>
          </a:stretch>
        </p:blipFill>
        <p:spPr>
          <a:xfrm>
            <a:off x="4426090" y="4077600"/>
            <a:ext cx="1893820" cy="2602800"/>
          </a:xfrm>
          <a:prstGeom prst="rect">
            <a:avLst/>
          </a:prstGeom>
        </p:spPr>
      </p:pic>
      <p:cxnSp>
        <p:nvCxnSpPr>
          <p:cNvPr id="15" name="Straight Arrow Connector 14">
            <a:extLst>
              <a:ext uri="{FF2B5EF4-FFF2-40B4-BE49-F238E27FC236}">
                <a16:creationId xmlns:a16="http://schemas.microsoft.com/office/drawing/2014/main" id="{EC6E4F7F-214A-7E87-C4C4-B492CF9FB3B9}"/>
              </a:ext>
            </a:extLst>
          </p:cNvPr>
          <p:cNvCxnSpPr/>
          <p:nvPr/>
        </p:nvCxnSpPr>
        <p:spPr>
          <a:xfrm>
            <a:off x="8168550" y="2003550"/>
            <a:ext cx="14400" cy="33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FE455DE-2E05-FBA4-8928-76C3E536FAF6}"/>
              </a:ext>
            </a:extLst>
          </p:cNvPr>
          <p:cNvCxnSpPr/>
          <p:nvPr/>
        </p:nvCxnSpPr>
        <p:spPr>
          <a:xfrm flipH="1">
            <a:off x="3999825" y="2884425"/>
            <a:ext cx="2205600" cy="51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CE15F45-2109-C8B8-2122-9B00B2A273E8}"/>
              </a:ext>
            </a:extLst>
          </p:cNvPr>
          <p:cNvCxnSpPr/>
          <p:nvPr/>
        </p:nvCxnSpPr>
        <p:spPr>
          <a:xfrm>
            <a:off x="3408300" y="5085300"/>
            <a:ext cx="956400" cy="82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96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937C23-7525-5C54-89BE-9C85C3169E76}"/>
              </a:ext>
            </a:extLst>
          </p:cNvPr>
          <p:cNvSpPr>
            <a:spLocks noGrp="1"/>
          </p:cNvSpPr>
          <p:nvPr>
            <p:ph type="dt" sz="half" idx="11"/>
          </p:nvPr>
        </p:nvSpPr>
        <p:spPr/>
        <p:txBody>
          <a:bodyPr/>
          <a:lstStyle/>
          <a:p>
            <a:pPr rtl="0"/>
            <a:fld id="{029ECAD1-3047-43DC-81B7-231597E81F19}" type="datetime3">
              <a:rPr lang="en-GB" noProof="0" smtClean="0">
                <a:latin typeface="+mn-lt"/>
              </a:rPr>
              <a:t>19 June, 2024</a:t>
            </a:fld>
            <a:endParaRPr lang="en-GB" noProof="0">
              <a:latin typeface="+mn-lt"/>
            </a:endParaRPr>
          </a:p>
        </p:txBody>
      </p:sp>
      <p:sp>
        <p:nvSpPr>
          <p:cNvPr id="5" name="Footer Placeholder 4">
            <a:extLst>
              <a:ext uri="{FF2B5EF4-FFF2-40B4-BE49-F238E27FC236}">
                <a16:creationId xmlns:a16="http://schemas.microsoft.com/office/drawing/2014/main" id="{F1B59054-2FFF-5DCB-68E3-A08C4EB39EBA}"/>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07C55FD5-ABE9-00EE-D18E-DFA49B08977F}"/>
              </a:ext>
            </a:extLst>
          </p:cNvPr>
          <p:cNvSpPr>
            <a:spLocks noGrp="1"/>
          </p:cNvSpPr>
          <p:nvPr>
            <p:ph type="sldNum" sz="quarter" idx="13"/>
          </p:nvPr>
        </p:nvSpPr>
        <p:spPr/>
        <p:txBody>
          <a:bodyPr/>
          <a:lstStyle/>
          <a:p>
            <a:pPr rtl="0"/>
            <a:fld id="{294A09A9-5501-47C1-A89A-A340965A2BE2}" type="slidenum">
              <a:rPr lang="en-GB" noProof="0" smtClean="0"/>
              <a:pPr rtl="0"/>
              <a:t>16</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2DEB2E2B-765A-2890-C327-E2EFBE266561}"/>
              </a:ext>
            </a:extLst>
          </p:cNvPr>
          <p:cNvPicPr>
            <a:picLocks noChangeAspect="1"/>
          </p:cNvPicPr>
          <p:nvPr/>
        </p:nvPicPr>
        <p:blipFill>
          <a:blip r:embed="rId2"/>
          <a:stretch>
            <a:fillRect/>
          </a:stretch>
        </p:blipFill>
        <p:spPr>
          <a:xfrm>
            <a:off x="433643" y="273600"/>
            <a:ext cx="3824714" cy="3658800"/>
          </a:xfrm>
          <a:prstGeom prst="rect">
            <a:avLst/>
          </a:prstGeom>
        </p:spPr>
      </p:pic>
      <p:sp>
        <p:nvSpPr>
          <p:cNvPr id="8" name="TextBox 7">
            <a:extLst>
              <a:ext uri="{FF2B5EF4-FFF2-40B4-BE49-F238E27FC236}">
                <a16:creationId xmlns:a16="http://schemas.microsoft.com/office/drawing/2014/main" id="{5B18D329-2EC3-EA4E-0631-C9054210D517}"/>
              </a:ext>
            </a:extLst>
          </p:cNvPr>
          <p:cNvSpPr txBox="1"/>
          <p:nvPr/>
        </p:nvSpPr>
        <p:spPr>
          <a:xfrm>
            <a:off x="4804474" y="374541"/>
            <a:ext cx="5346915"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Finally, option '5' will exit the program. Once inputted, the user will be asked if they are sure they would like to exit as if the report has not been exported, it will be deleted.</a:t>
            </a:r>
          </a:p>
        </p:txBody>
      </p:sp>
    </p:spTree>
    <p:extLst>
      <p:ext uri="{BB962C8B-B14F-4D97-AF65-F5344CB8AC3E}">
        <p14:creationId xmlns:p14="http://schemas.microsoft.com/office/powerpoint/2010/main" val="63709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dirty="0" smtClean="0"/>
              <a:pPr rtl="0"/>
              <a:t>17</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18</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19</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rtlCol="0"/>
          <a:lstStyle/>
          <a:p>
            <a:pPr rtl="0"/>
            <a:r>
              <a:rPr lang="en-GB"/>
              <a:t>Contoso was great to work with. </a:t>
            </a:r>
            <a:br>
              <a:rPr lang="en-GB"/>
            </a:br>
            <a:r>
              <a:rPr lang="en-GB"/>
              <a:t>Patrice was my representative and she anticipated my needs and worked diligently to fix my issue.</a:t>
            </a:r>
            <a:br>
              <a:rPr lang="en-GB"/>
            </a:br>
            <a:endParaRPr lang="en-GB"/>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20</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21</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19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22</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91"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637866" y="2826690"/>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TESTING</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sp>
        <p:nvSpPr>
          <p:cNvPr id="7" name="Chart Placeholder 6">
            <a:extLst>
              <a:ext uri="{FF2B5EF4-FFF2-40B4-BE49-F238E27FC236}">
                <a16:creationId xmlns:a16="http://schemas.microsoft.com/office/drawing/2014/main" id="{6E4645FF-782E-D464-10E3-EDC160DD40AA}"/>
              </a:ext>
            </a:extLst>
          </p:cNvPr>
          <p:cNvSpPr>
            <a:spLocks noGrp="1"/>
          </p:cNvSpPr>
          <p:nvPr>
            <p:ph type="chart" sz="quarter" idx="10"/>
          </p:nvPr>
        </p:nvSpPr>
        <p:spPr/>
      </p:sp>
    </p:spTree>
    <p:extLst>
      <p:ext uri="{BB962C8B-B14F-4D97-AF65-F5344CB8AC3E}">
        <p14:creationId xmlns:p14="http://schemas.microsoft.com/office/powerpoint/2010/main" val="204101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591098"/>
            <a:ext cx="4903377" cy="2534129"/>
          </a:xfrm>
        </p:spPr>
        <p:txBody>
          <a:bodyPr vert="horz" lIns="0" tIns="0" rIns="0" bIns="0" rtlCol="0" anchor="t">
            <a:normAutofit/>
          </a:bodyPr>
          <a:lstStyle/>
          <a:p>
            <a:r>
              <a:rPr lang="en-US" dirty="0"/>
              <a:t>Completing our final project wouldn't have been possible without the dedication, support, and hard work of this amazing group.</a:t>
            </a:r>
          </a:p>
          <a:p>
            <a:r>
              <a:rPr lang="en-US" dirty="0"/>
              <a:t>To our teammates in this bootcamp - it's been a pleasure working alongside all of you, you made these 13 weeks fly by! </a:t>
            </a:r>
          </a:p>
          <a:p>
            <a:endParaRPr lang="en-US" dirty="0"/>
          </a:p>
          <a:p>
            <a:r>
              <a:rPr lang="en-US" dirty="0"/>
              <a:t>To John - </a:t>
            </a:r>
          </a:p>
          <a:p>
            <a:endParaRPr lang="en-GB"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GB" dirty="0"/>
              <a:t>We will show and demonstrate our protype and code </a:t>
            </a:r>
            <a:r>
              <a:rPr lang="en-US" dirty="0"/>
              <a:t>while explaining the good coding practices used.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 &amp; Deployment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show create an an appropriate test environment to carry out tests and carry them out, recording all data in a test table. Then we will explain how this project can be deployed.</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19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19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19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19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129245" cy="205837"/>
          </a:xfrm>
        </p:spPr>
        <p:txBody>
          <a:bodyPr/>
          <a:lstStyle/>
          <a:p>
            <a:r>
              <a:rPr lang="en-GB" dirty="0"/>
              <a:t>QA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2421</TotalTime>
  <Words>1250</Words>
  <Application>Microsoft Office PowerPoint</Application>
  <PresentationFormat>Widescreen</PresentationFormat>
  <Paragraphs>211</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PHOTO DEDUPLICATOR</vt:lpstr>
      <vt:lpstr>Contoso was great to work with.  Patrice was my representative and she anticipated my needs and worked diligently to fix my issue.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COMMITMENTS</vt:lpstr>
      <vt:lpstr>PROTOTYPE </vt:lpstr>
      <vt:lpstr>PowerPoint Presentation</vt:lpstr>
      <vt:lpstr>PowerPoint Presentation</vt:lpstr>
      <vt:lpstr>PowerPoint Presentation</vt:lpstr>
      <vt:lpstr>CODE</vt:lpstr>
      <vt:lpstr>CODE</vt:lpstr>
      <vt:lpstr>CODE</vt:lpstr>
      <vt:lpstr>CODE</vt:lpstr>
      <vt:lpstr>CODE</vt:lpstr>
      <vt:lpstr>PYTHON CODE IMPLEMENTATION</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507</cp:revision>
  <dcterms:created xsi:type="dcterms:W3CDTF">2024-06-13T17:33:42Z</dcterms:created>
  <dcterms:modified xsi:type="dcterms:W3CDTF">2024-06-19T19:25:50Z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