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6"/>
  </p:notesMasterIdLst>
  <p:sldIdLst>
    <p:sldId id="256" r:id="rId5"/>
    <p:sldId id="257" r:id="rId6"/>
    <p:sldId id="258" r:id="rId7"/>
    <p:sldId id="259" r:id="rId8"/>
    <p:sldId id="260" r:id="rId9"/>
    <p:sldId id="261" r:id="rId10"/>
    <p:sldId id="262" r:id="rId11"/>
    <p:sldId id="263" r:id="rId12"/>
    <p:sldId id="274" r:id="rId13"/>
    <p:sldId id="270" r:id="rId14"/>
    <p:sldId id="271" r:id="rId15"/>
    <p:sldId id="272" r:id="rId16"/>
    <p:sldId id="273" r:id="rId17"/>
    <p:sldId id="275" r:id="rId18"/>
    <p:sldId id="276" r:id="rId19"/>
    <p:sldId id="264" r:id="rId20"/>
    <p:sldId id="265" r:id="rId21"/>
    <p:sldId id="266" r:id="rId22"/>
    <p:sldId id="267" r:id="rId23"/>
    <p:sldId id="268" r:id="rId24"/>
    <p:sldId id="269" r:id="rId25"/>
  </p:sldIdLst>
  <p:sldSz cx="12192000" cy="6858000"/>
  <p:notesSz cx="6858000" cy="9144000"/>
  <p:embeddedFontLs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2"/>
  </p:normalViewPr>
  <p:slideViewPr>
    <p:cSldViewPr snapToGrid="0">
      <p:cViewPr varScale="1">
        <p:scale>
          <a:sx n="103" d="100"/>
          <a:sy n="103" d="100"/>
        </p:scale>
        <p:origin x="89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Elijah Paulk</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4D9A-BD8B-373F-2F95-1C2530B07DE0}"/>
              </a:ext>
            </a:extLst>
          </p:cNvPr>
          <p:cNvSpPr>
            <a:spLocks noGrp="1"/>
          </p:cNvSpPr>
          <p:nvPr>
            <p:ph type="title"/>
          </p:nvPr>
        </p:nvSpPr>
        <p:spPr>
          <a:xfrm>
            <a:off x="778477" y="764373"/>
            <a:ext cx="10727724" cy="1293028"/>
          </a:xfrm>
        </p:spPr>
        <p:txBody>
          <a:bodyPr>
            <a:normAutofit/>
          </a:bodyPr>
          <a:lstStyle/>
          <a:p>
            <a:r>
              <a:rPr lang="en-US" sz="2400" dirty="0">
                <a:latin typeface="+mj-lt"/>
              </a:rPr>
              <a:t>Test 2: Can the application handle SQL injection through URL parameters?</a:t>
            </a:r>
          </a:p>
        </p:txBody>
      </p:sp>
      <p:sp>
        <p:nvSpPr>
          <p:cNvPr id="3" name="Text Placeholder 2">
            <a:extLst>
              <a:ext uri="{FF2B5EF4-FFF2-40B4-BE49-F238E27FC236}">
                <a16:creationId xmlns:a16="http://schemas.microsoft.com/office/drawing/2014/main" id="{5753C0BD-E61A-C4A3-324B-C3115E96CB0A}"/>
              </a:ext>
            </a:extLst>
          </p:cNvPr>
          <p:cNvSpPr>
            <a:spLocks noGrp="1"/>
          </p:cNvSpPr>
          <p:nvPr>
            <p:ph type="body" idx="1"/>
          </p:nvPr>
        </p:nvSpPr>
        <p:spPr/>
        <p:txBody>
          <a:bodyPr/>
          <a:lstStyle/>
          <a:p>
            <a:r>
              <a:rPr lang="en-US" b="1" dirty="0">
                <a:latin typeface="+mn-lt"/>
              </a:rPr>
              <a:t>Test Input</a:t>
            </a:r>
            <a:r>
              <a:rPr lang="en-US" dirty="0">
                <a:latin typeface="+mn-lt"/>
              </a:rPr>
              <a:t>: 1 OR 1=1</a:t>
            </a:r>
          </a:p>
          <a:p>
            <a:r>
              <a:rPr lang="en-US" b="1" dirty="0">
                <a:latin typeface="+mn-lt"/>
              </a:rPr>
              <a:t>Expected Result</a:t>
            </a:r>
            <a:r>
              <a:rPr lang="en-US" dirty="0">
                <a:latin typeface="+mn-lt"/>
              </a:rPr>
              <a:t>: Should display only the data corresponding to the valid </a:t>
            </a:r>
            <a:r>
              <a:rPr lang="en-US" dirty="0" err="1">
                <a:latin typeface="+mn-lt"/>
              </a:rPr>
              <a:t>ID.</a:t>
            </a:r>
            <a:r>
              <a:rPr lang="en-US" b="1" dirty="0" err="1">
                <a:latin typeface="+mn-lt"/>
              </a:rPr>
              <a:t>Actual</a:t>
            </a:r>
            <a:r>
              <a:rPr lang="en-US" b="1" dirty="0">
                <a:latin typeface="+mn-lt"/>
              </a:rPr>
              <a:t> </a:t>
            </a:r>
          </a:p>
          <a:p>
            <a:r>
              <a:rPr lang="en-US" b="1" dirty="0">
                <a:latin typeface="+mn-lt"/>
              </a:rPr>
              <a:t>Result</a:t>
            </a:r>
            <a:r>
              <a:rPr lang="en-US" dirty="0">
                <a:latin typeface="+mn-lt"/>
              </a:rPr>
              <a:t>: The application displayed all product data, showing a vulnerability. The URL parameter was not adequately protected.</a:t>
            </a:r>
          </a:p>
        </p:txBody>
      </p:sp>
    </p:spTree>
    <p:extLst>
      <p:ext uri="{BB962C8B-B14F-4D97-AF65-F5344CB8AC3E}">
        <p14:creationId xmlns:p14="http://schemas.microsoft.com/office/powerpoint/2010/main" val="401797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B9B7-66F7-C3A1-5FCA-A97920CB3ED4}"/>
              </a:ext>
            </a:extLst>
          </p:cNvPr>
          <p:cNvSpPr>
            <a:spLocks noGrp="1"/>
          </p:cNvSpPr>
          <p:nvPr>
            <p:ph type="title"/>
          </p:nvPr>
        </p:nvSpPr>
        <p:spPr>
          <a:xfrm>
            <a:off x="506627" y="764373"/>
            <a:ext cx="10999573" cy="1293028"/>
          </a:xfrm>
        </p:spPr>
        <p:txBody>
          <a:bodyPr>
            <a:normAutofit/>
          </a:bodyPr>
          <a:lstStyle/>
          <a:p>
            <a:r>
              <a:rPr lang="en-US" sz="2400" dirty="0">
                <a:latin typeface="+mj-lt"/>
              </a:rPr>
              <a:t>Test 3: Is the application susceptible to SQL injection with special characters in form fields?</a:t>
            </a:r>
          </a:p>
        </p:txBody>
      </p:sp>
      <p:sp>
        <p:nvSpPr>
          <p:cNvPr id="3" name="Text Placeholder 2">
            <a:extLst>
              <a:ext uri="{FF2B5EF4-FFF2-40B4-BE49-F238E27FC236}">
                <a16:creationId xmlns:a16="http://schemas.microsoft.com/office/drawing/2014/main" id="{2E0ABA13-5F39-A874-9712-662A9C8D973B}"/>
              </a:ext>
            </a:extLst>
          </p:cNvPr>
          <p:cNvSpPr>
            <a:spLocks noGrp="1"/>
          </p:cNvSpPr>
          <p:nvPr>
            <p:ph type="body" idx="1"/>
          </p:nvPr>
        </p:nvSpPr>
        <p:spPr/>
        <p:txBody>
          <a:bodyPr/>
          <a:lstStyle/>
          <a:p>
            <a:r>
              <a:rPr lang="en-US" b="1" dirty="0">
                <a:latin typeface="+mn-lt"/>
              </a:rPr>
              <a:t>Test Input</a:t>
            </a:r>
            <a:r>
              <a:rPr lang="en-US" dirty="0">
                <a:latin typeface="+mn-lt"/>
              </a:rPr>
              <a:t>: 1); DROP TABLE orders;--</a:t>
            </a:r>
          </a:p>
          <a:p>
            <a:r>
              <a:rPr lang="en-US" b="1" dirty="0">
                <a:latin typeface="+mn-lt"/>
              </a:rPr>
              <a:t>Expected Result</a:t>
            </a:r>
            <a:r>
              <a:rPr lang="en-US" dirty="0">
                <a:latin typeface="+mn-lt"/>
              </a:rPr>
              <a:t>: Should safely insert the data without modifying the database schema.</a:t>
            </a:r>
          </a:p>
          <a:p>
            <a:r>
              <a:rPr lang="en-US" b="1" dirty="0">
                <a:latin typeface="+mn-lt"/>
              </a:rPr>
              <a:t>Actual Result</a:t>
            </a:r>
            <a:r>
              <a:rPr lang="en-US" dirty="0">
                <a:latin typeface="+mn-lt"/>
              </a:rPr>
              <a:t>: The orders table was deleted, confirming a severe vulnerability. Special characters in the input were executed as SQL commands.</a:t>
            </a:r>
          </a:p>
        </p:txBody>
      </p:sp>
    </p:spTree>
    <p:extLst>
      <p:ext uri="{BB962C8B-B14F-4D97-AF65-F5344CB8AC3E}">
        <p14:creationId xmlns:p14="http://schemas.microsoft.com/office/powerpoint/2010/main" val="310850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1D56-FD71-8A4E-CCE2-83C3E5172A1A}"/>
              </a:ext>
            </a:extLst>
          </p:cNvPr>
          <p:cNvSpPr>
            <a:spLocks noGrp="1"/>
          </p:cNvSpPr>
          <p:nvPr>
            <p:ph type="title"/>
          </p:nvPr>
        </p:nvSpPr>
        <p:spPr>
          <a:xfrm>
            <a:off x="1161535" y="764373"/>
            <a:ext cx="10344665" cy="1293028"/>
          </a:xfrm>
        </p:spPr>
        <p:txBody>
          <a:bodyPr>
            <a:normAutofit/>
          </a:bodyPr>
          <a:lstStyle/>
          <a:p>
            <a:r>
              <a:rPr lang="en-US" sz="2400" dirty="0">
                <a:latin typeface="+mj-lt"/>
              </a:rPr>
              <a:t>Test 4: Does the application sanitize inputs from file uploads?</a:t>
            </a:r>
          </a:p>
        </p:txBody>
      </p:sp>
      <p:sp>
        <p:nvSpPr>
          <p:cNvPr id="3" name="Text Placeholder 2">
            <a:extLst>
              <a:ext uri="{FF2B5EF4-FFF2-40B4-BE49-F238E27FC236}">
                <a16:creationId xmlns:a16="http://schemas.microsoft.com/office/drawing/2014/main" id="{C9A6FE80-9B16-1545-D4C2-79C55A44CBDC}"/>
              </a:ext>
            </a:extLst>
          </p:cNvPr>
          <p:cNvSpPr>
            <a:spLocks noGrp="1"/>
          </p:cNvSpPr>
          <p:nvPr>
            <p:ph type="body" idx="1"/>
          </p:nvPr>
        </p:nvSpPr>
        <p:spPr/>
        <p:txBody>
          <a:bodyPr/>
          <a:lstStyle/>
          <a:p>
            <a:r>
              <a:rPr lang="en-US" b="1" dirty="0">
                <a:latin typeface="+mn-lt"/>
              </a:rPr>
              <a:t>Test Input</a:t>
            </a:r>
            <a:r>
              <a:rPr lang="en-US" dirty="0">
                <a:latin typeface="+mn-lt"/>
              </a:rPr>
              <a:t>: '; DROP TABLE users;--</a:t>
            </a:r>
          </a:p>
          <a:p>
            <a:r>
              <a:rPr lang="en-US" b="1" dirty="0">
                <a:latin typeface="+mn-lt"/>
              </a:rPr>
              <a:t>Expected Result</a:t>
            </a:r>
            <a:r>
              <a:rPr lang="en-US" dirty="0">
                <a:latin typeface="+mn-lt"/>
              </a:rPr>
              <a:t>: Should process the file upload without executing any SQL commands.</a:t>
            </a:r>
          </a:p>
          <a:p>
            <a:r>
              <a:rPr lang="en-US" b="1" dirty="0">
                <a:latin typeface="+mn-lt"/>
              </a:rPr>
              <a:t>Actual Result</a:t>
            </a:r>
            <a:r>
              <a:rPr lang="en-US" dirty="0">
                <a:latin typeface="+mn-lt"/>
              </a:rPr>
              <a:t>: The database was corrupted, indicating improper input sanitization. The malicious SQL command was executed.</a:t>
            </a:r>
          </a:p>
        </p:txBody>
      </p:sp>
    </p:spTree>
    <p:extLst>
      <p:ext uri="{BB962C8B-B14F-4D97-AF65-F5344CB8AC3E}">
        <p14:creationId xmlns:p14="http://schemas.microsoft.com/office/powerpoint/2010/main" val="139200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68C3-7470-C65E-1011-83CF9E2FEFC6}"/>
              </a:ext>
            </a:extLst>
          </p:cNvPr>
          <p:cNvSpPr>
            <a:spLocks noGrp="1"/>
          </p:cNvSpPr>
          <p:nvPr>
            <p:ph type="title"/>
          </p:nvPr>
        </p:nvSpPr>
        <p:spPr>
          <a:xfrm>
            <a:off x="1210962" y="764373"/>
            <a:ext cx="10295238" cy="1293028"/>
          </a:xfrm>
        </p:spPr>
        <p:txBody>
          <a:bodyPr>
            <a:normAutofit/>
          </a:bodyPr>
          <a:lstStyle/>
          <a:p>
            <a:r>
              <a:rPr lang="en-US" sz="2400" dirty="0">
                <a:latin typeface="+mj-lt"/>
              </a:rPr>
              <a:t>Test 5: Are prepared statements used to prevent SQL injection?</a:t>
            </a:r>
          </a:p>
        </p:txBody>
      </p:sp>
      <p:sp>
        <p:nvSpPr>
          <p:cNvPr id="3" name="Text Placeholder 2">
            <a:extLst>
              <a:ext uri="{FF2B5EF4-FFF2-40B4-BE49-F238E27FC236}">
                <a16:creationId xmlns:a16="http://schemas.microsoft.com/office/drawing/2014/main" id="{A60F8031-472B-E410-1BF9-B72A8D6859B2}"/>
              </a:ext>
            </a:extLst>
          </p:cNvPr>
          <p:cNvSpPr>
            <a:spLocks noGrp="1"/>
          </p:cNvSpPr>
          <p:nvPr>
            <p:ph type="body" idx="1"/>
          </p:nvPr>
        </p:nvSpPr>
        <p:spPr/>
        <p:txBody>
          <a:bodyPr/>
          <a:lstStyle/>
          <a:p>
            <a:r>
              <a:rPr lang="en-US" b="1" dirty="0">
                <a:latin typeface="+mn-lt"/>
              </a:rPr>
              <a:t>Test Input</a:t>
            </a:r>
            <a:r>
              <a:rPr lang="en-US" dirty="0">
                <a:latin typeface="+mn-lt"/>
              </a:rPr>
              <a:t>: admin' -- and password</a:t>
            </a:r>
          </a:p>
          <a:p>
            <a:r>
              <a:rPr lang="en-US" b="1" dirty="0">
                <a:latin typeface="+mn-lt"/>
              </a:rPr>
              <a:t>Expected Result</a:t>
            </a:r>
            <a:r>
              <a:rPr lang="en-US" dirty="0">
                <a:latin typeface="+mn-lt"/>
              </a:rPr>
              <a:t>: Should require correct credentials to access the application.</a:t>
            </a:r>
          </a:p>
          <a:p>
            <a:r>
              <a:rPr lang="en-US" b="1" dirty="0">
                <a:latin typeface="+mn-lt"/>
              </a:rPr>
              <a:t>Actual Result</a:t>
            </a:r>
            <a:r>
              <a:rPr lang="en-US" dirty="0">
                <a:latin typeface="+mn-lt"/>
              </a:rPr>
              <a:t>: Authentication was bypassed, suggesting the absence of prepared statements. The application did not properly handle injected SQL.</a:t>
            </a:r>
          </a:p>
        </p:txBody>
      </p:sp>
    </p:spTree>
    <p:extLst>
      <p:ext uri="{BB962C8B-B14F-4D97-AF65-F5344CB8AC3E}">
        <p14:creationId xmlns:p14="http://schemas.microsoft.com/office/powerpoint/2010/main" val="19538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402E-6C5E-2423-E17A-C772237F76D4}"/>
              </a:ext>
            </a:extLst>
          </p:cNvPr>
          <p:cNvSpPr>
            <a:spLocks noGrp="1"/>
          </p:cNvSpPr>
          <p:nvPr>
            <p:ph type="title"/>
          </p:nvPr>
        </p:nvSpPr>
        <p:spPr>
          <a:xfrm>
            <a:off x="685800" y="764373"/>
            <a:ext cx="10820400" cy="1293028"/>
          </a:xfrm>
        </p:spPr>
        <p:txBody>
          <a:bodyPr>
            <a:normAutofit/>
          </a:bodyPr>
          <a:lstStyle/>
          <a:p>
            <a:r>
              <a:rPr lang="en-US" sz="2400" dirty="0">
                <a:latin typeface="+mj-lt"/>
              </a:rPr>
              <a:t>Test 6: How does the application handle unexpected input types in SQL queries?</a:t>
            </a:r>
            <a:br>
              <a:rPr lang="en-US" sz="2400" dirty="0">
                <a:latin typeface="+mj-lt"/>
              </a:rPr>
            </a:br>
            <a:endParaRPr lang="en-US" sz="2400" dirty="0">
              <a:latin typeface="+mj-lt"/>
            </a:endParaRPr>
          </a:p>
        </p:txBody>
      </p:sp>
      <p:sp>
        <p:nvSpPr>
          <p:cNvPr id="3" name="Text Placeholder 2">
            <a:extLst>
              <a:ext uri="{FF2B5EF4-FFF2-40B4-BE49-F238E27FC236}">
                <a16:creationId xmlns:a16="http://schemas.microsoft.com/office/drawing/2014/main" id="{E06B4E1C-DAF9-3704-D4BC-FADF30FC5BEC}"/>
              </a:ext>
            </a:extLst>
          </p:cNvPr>
          <p:cNvSpPr>
            <a:spLocks noGrp="1"/>
          </p:cNvSpPr>
          <p:nvPr>
            <p:ph type="body" idx="1"/>
          </p:nvPr>
        </p:nvSpPr>
        <p:spPr/>
        <p:txBody>
          <a:bodyPr/>
          <a:lstStyle/>
          <a:p>
            <a:r>
              <a:rPr lang="en-US" b="1" dirty="0">
                <a:latin typeface="+mn-lt"/>
              </a:rPr>
              <a:t>Test Input</a:t>
            </a:r>
            <a:r>
              <a:rPr lang="en-US" dirty="0">
                <a:latin typeface="+mn-lt"/>
              </a:rPr>
              <a:t>: 123.45 OR 'a'=‘a’</a:t>
            </a:r>
          </a:p>
          <a:p>
            <a:r>
              <a:rPr lang="en-US" b="1" dirty="0">
                <a:latin typeface="+mn-lt"/>
              </a:rPr>
              <a:t>Expected Result</a:t>
            </a:r>
            <a:r>
              <a:rPr lang="en-US" dirty="0">
                <a:latin typeface="+mn-lt"/>
              </a:rPr>
              <a:t>: Should correctly handle numeric input and ignore invalid queries.</a:t>
            </a:r>
          </a:p>
          <a:p>
            <a:r>
              <a:rPr lang="en-US" b="1" dirty="0">
                <a:latin typeface="+mn-lt"/>
              </a:rPr>
              <a:t>Actual Result</a:t>
            </a:r>
            <a:r>
              <a:rPr lang="en-US" dirty="0">
                <a:latin typeface="+mn-lt"/>
              </a:rPr>
              <a:t>: The application executed the injected query, demonstrating a vulnerability. Unexpected input types were not properly validated.</a:t>
            </a:r>
          </a:p>
        </p:txBody>
      </p:sp>
    </p:spTree>
    <p:extLst>
      <p:ext uri="{BB962C8B-B14F-4D97-AF65-F5344CB8AC3E}">
        <p14:creationId xmlns:p14="http://schemas.microsoft.com/office/powerpoint/2010/main" val="375873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B862-E7A2-F1BD-DB07-FEF9365A3D40}"/>
              </a:ext>
            </a:extLst>
          </p:cNvPr>
          <p:cNvSpPr>
            <a:spLocks noGrp="1"/>
          </p:cNvSpPr>
          <p:nvPr>
            <p:ph type="title"/>
          </p:nvPr>
        </p:nvSpPr>
        <p:spPr/>
        <p:txBody>
          <a:bodyPr/>
          <a:lstStyle/>
          <a:p>
            <a:r>
              <a:rPr lang="en-US" dirty="0">
                <a:latin typeface="+mj-lt"/>
              </a:rPr>
              <a:t>Summary:</a:t>
            </a:r>
          </a:p>
        </p:txBody>
      </p:sp>
      <p:sp>
        <p:nvSpPr>
          <p:cNvPr id="3" name="Text Placeholder 2">
            <a:extLst>
              <a:ext uri="{FF2B5EF4-FFF2-40B4-BE49-F238E27FC236}">
                <a16:creationId xmlns:a16="http://schemas.microsoft.com/office/drawing/2014/main" id="{32454288-F059-BCB4-9EBD-60954316C05D}"/>
              </a:ext>
            </a:extLst>
          </p:cNvPr>
          <p:cNvSpPr>
            <a:spLocks noGrp="1"/>
          </p:cNvSpPr>
          <p:nvPr>
            <p:ph type="body" idx="1"/>
          </p:nvPr>
        </p:nvSpPr>
        <p:spPr/>
        <p:txBody>
          <a:bodyPr/>
          <a:lstStyle/>
          <a:p>
            <a:r>
              <a:rPr lang="en-US" b="1" dirty="0">
                <a:latin typeface="+mn-lt"/>
              </a:rPr>
              <a:t>Vulnerability</a:t>
            </a:r>
            <a:r>
              <a:rPr lang="en-US" dirty="0">
                <a:latin typeface="+mn-lt"/>
              </a:rPr>
              <a:t>: SQL Injection</a:t>
            </a:r>
          </a:p>
          <a:p>
            <a:r>
              <a:rPr lang="en-US" b="1" dirty="0">
                <a:latin typeface="+mn-lt"/>
              </a:rPr>
              <a:t>Findings</a:t>
            </a:r>
            <a:r>
              <a:rPr lang="en-US" dirty="0">
                <a:latin typeface="+mn-lt"/>
              </a:rPr>
              <a:t>: The tests revealed several security weaknesses including improper handling of special characters, inadequate input sanitization, and the absence of prepared statements. Remediation actions are recommended to address these vulnerabilities and enhance security.</a:t>
            </a:r>
          </a:p>
        </p:txBody>
      </p:sp>
    </p:spTree>
    <p:extLst>
      <p:ext uri="{BB962C8B-B14F-4D97-AF65-F5344CB8AC3E}">
        <p14:creationId xmlns:p14="http://schemas.microsoft.com/office/powerpoint/2010/main" val="192468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25156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490731" y="1785710"/>
            <a:ext cx="11036643" cy="4674090"/>
          </a:xfrm>
          <a:prstGeom prst="rect">
            <a:avLst/>
          </a:prstGeom>
          <a:noFill/>
          <a:ln>
            <a:noFill/>
          </a:ln>
        </p:spPr>
        <p:txBody>
          <a:bodyPr spcFirstLastPara="1" wrap="square" lIns="91425" tIns="45700" rIns="91425" bIns="45700" anchor="t" anchorCtr="0">
            <a:noAutofit/>
          </a:bodyPr>
          <a:lstStyle/>
          <a:p>
            <a:pPr marL="457200" lvl="1" indent="0" algn="l" rtl="0">
              <a:lnSpc>
                <a:spcPct val="90000"/>
              </a:lnSpc>
              <a:spcBef>
                <a:spcPts val="0"/>
              </a:spcBef>
              <a:spcAft>
                <a:spcPts val="0"/>
              </a:spcAft>
              <a:buClr>
                <a:schemeClr val="lt1"/>
              </a:buClr>
              <a:buSzPts val="2000"/>
              <a:buNone/>
            </a:pPr>
            <a:r>
              <a:rPr lang="en-US" sz="2200" dirty="0">
                <a:latin typeface="+mn-lt"/>
              </a:rPr>
              <a:t>In a </a:t>
            </a:r>
            <a:r>
              <a:rPr lang="en-US" sz="2200" dirty="0" err="1">
                <a:latin typeface="+mn-lt"/>
              </a:rPr>
              <a:t>DevSecOps</a:t>
            </a:r>
            <a:r>
              <a:rPr lang="en-US" sz="2200" dirty="0">
                <a:latin typeface="+mn-lt"/>
              </a:rPr>
              <a:t> pipeline, security is integrated throughout the software development lifecycle to address vulnerabilities at each stage. During **code development**, tools like SAST (e.g., SonarQube, </a:t>
            </a:r>
            <a:r>
              <a:rPr lang="en-US" sz="2200" dirty="0" err="1">
                <a:latin typeface="+mn-lt"/>
              </a:rPr>
              <a:t>Checkmarx</a:t>
            </a:r>
            <a:r>
              <a:rPr lang="en-US" sz="2200" dirty="0">
                <a:latin typeface="+mn-lt"/>
              </a:rPr>
              <a:t>) analyze source code to identify vulnerabilities early. In the **build** phase, dependency scanning tools (e.g., </a:t>
            </a:r>
            <a:r>
              <a:rPr lang="en-US" sz="2200" dirty="0" err="1">
                <a:latin typeface="+mn-lt"/>
              </a:rPr>
              <a:t>Snyk</a:t>
            </a:r>
            <a:r>
              <a:rPr lang="en-US" sz="2200" dirty="0">
                <a:latin typeface="+mn-lt"/>
              </a:rPr>
              <a:t>, </a:t>
            </a:r>
            <a:r>
              <a:rPr lang="en-US" sz="2200" dirty="0" err="1">
                <a:latin typeface="+mn-lt"/>
              </a:rPr>
              <a:t>Dependabot</a:t>
            </a:r>
            <a:r>
              <a:rPr lang="en-US" sz="2200" dirty="0">
                <a:latin typeface="+mn-lt"/>
              </a:rPr>
              <a:t>) check for vulnerabilities in third-party libraries. **Testing** involves dynamic application security testing (DAST) tools (e.g., OWASP ZAP, Burp Suite) that find runtime vulnerabilities. During the **release** phase, container security tools (e.g., Clair, </a:t>
            </a:r>
            <a:r>
              <a:rPr lang="en-US" sz="2200" dirty="0" err="1">
                <a:latin typeface="+mn-lt"/>
              </a:rPr>
              <a:t>Anchore</a:t>
            </a:r>
            <a:r>
              <a:rPr lang="en-US" sz="2200" dirty="0">
                <a:latin typeface="+mn-lt"/>
              </a:rPr>
              <a:t>) ensure images are free from security issues. In the **deploy** phase, </a:t>
            </a:r>
            <a:r>
              <a:rPr lang="en-US" sz="2200" dirty="0" err="1">
                <a:latin typeface="+mn-lt"/>
              </a:rPr>
              <a:t>IaC</a:t>
            </a:r>
            <a:r>
              <a:rPr lang="en-US" sz="2200" dirty="0">
                <a:latin typeface="+mn-lt"/>
              </a:rPr>
              <a:t> security tools (e.g., Terraform, AWS Config) manage and secure deployment configurations. For **operation**, SIEM systems (e.g., Splunk, ELK Stack) provide continuous monitoring and incident response. Finally, in the **monitor** phase, tools like Prometheus and Grafana collect and analyze logs and metrics to maintain visibility and security of the production environment.</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latin typeface="+mn-lt"/>
              </a:rPr>
              <a:t>The current </a:t>
            </a:r>
            <a:r>
              <a:rPr lang="en-US" sz="2000" dirty="0" err="1">
                <a:latin typeface="+mn-lt"/>
              </a:rPr>
              <a:t>DevSecOps</a:t>
            </a:r>
            <a:r>
              <a:rPr lang="en-US" sz="2000" dirty="0">
                <a:latin typeface="+mn-lt"/>
              </a:rPr>
              <a:t> strategy faces several challenges, including delayed vulnerability detection, inadequate security for dependencies, runtime vulnerabilities, and unsecured deployment configurations. Immediate implementation of security tools like SAST, DAST, and container scanners offers the benefit of early vulnerability detection, reducing the risk of breaches and improving code quality. However, this approach requires additional resources and may initially slow down development due to the learning curve and potential for false positives.</a:t>
            </a:r>
          </a:p>
          <a:p>
            <a:pPr marL="228600" lvl="0" indent="-228600" algn="l" rtl="0">
              <a:lnSpc>
                <a:spcPct val="90000"/>
              </a:lnSpc>
              <a:spcBef>
                <a:spcPts val="0"/>
              </a:spcBef>
              <a:spcAft>
                <a:spcPts val="0"/>
              </a:spcAft>
              <a:buClr>
                <a:schemeClr val="lt1"/>
              </a:buClr>
              <a:buSzPts val="2000"/>
              <a:buChar char="•"/>
            </a:pPr>
            <a:endParaRPr lang="en-US" sz="2000" dirty="0">
              <a:latin typeface="+mn-lt"/>
            </a:endParaRPr>
          </a:p>
          <a:p>
            <a:pPr marL="228600" lvl="0" indent="-228600" algn="l" rtl="0">
              <a:lnSpc>
                <a:spcPct val="90000"/>
              </a:lnSpc>
              <a:spcBef>
                <a:spcPts val="0"/>
              </a:spcBef>
              <a:spcAft>
                <a:spcPts val="0"/>
              </a:spcAft>
              <a:buClr>
                <a:schemeClr val="lt1"/>
              </a:buClr>
              <a:buSzPts val="2000"/>
              <a:buChar char="•"/>
            </a:pPr>
            <a:r>
              <a:rPr lang="en-US" sz="2000" dirty="0">
                <a:latin typeface="+mn-lt"/>
              </a:rPr>
              <a:t>On the other hand, delaying security integration can prioritize immediate development goals but significantly increases the risk of critical vulnerabilities being exposed later, leading to costly remediation and potential reputation damage. The strategy may be lacking in comprehensive coverage across all pipeline stages and the seamless integration of automated tools. To address these issues, organizations should integrate security tools into the CI/CD pipeline, enhance monitoring and incident response plans, provide training, and continuously improve security practices to effectively manage and mitigate risks.</a:t>
            </a:r>
            <a:endParaRPr dirty="0">
              <a:latin typeface="+mn-lt"/>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latin typeface="+mn-lt"/>
              </a:rPr>
              <a:t>Gaps in a security policy often include inadequate coverage of emerging threats, such as zero-day vulnerabilities and advanced persistent threats, leaving the organization exposed to new risks. Additionally, a lack of alignment with </a:t>
            </a:r>
            <a:r>
              <a:rPr lang="en-US" dirty="0" err="1">
                <a:latin typeface="+mn-lt"/>
              </a:rPr>
              <a:t>DevSecOps</a:t>
            </a:r>
            <a:r>
              <a:rPr lang="en-US" dirty="0">
                <a:latin typeface="+mn-lt"/>
              </a:rPr>
              <a:t> practices can result in vulnerabilities being discovered too late or not addressed throughout the development lifecycle. Many policies also fall short in incident response procedures, lacking detailed steps for detection, response, and recovery, which can delay resolution and amplify breach impacts.</a:t>
            </a:r>
          </a:p>
          <a:p>
            <a:pPr marL="1143000" lvl="2" indent="-228600" algn="l" rtl="0">
              <a:lnSpc>
                <a:spcPct val="90000"/>
              </a:lnSpc>
              <a:spcBef>
                <a:spcPts val="0"/>
              </a:spcBef>
              <a:spcAft>
                <a:spcPts val="0"/>
              </a:spcAft>
              <a:buClr>
                <a:schemeClr val="lt1"/>
              </a:buClr>
              <a:buSzPts val="1800"/>
              <a:buChar char="•"/>
            </a:pPr>
            <a:endParaRPr lang="en-US" dirty="0">
              <a:latin typeface="+mn-lt"/>
            </a:endParaRPr>
          </a:p>
          <a:p>
            <a:pPr marL="1143000" lvl="2" indent="-228600" algn="l" rtl="0">
              <a:lnSpc>
                <a:spcPct val="90000"/>
              </a:lnSpc>
              <a:spcBef>
                <a:spcPts val="0"/>
              </a:spcBef>
              <a:spcAft>
                <a:spcPts val="0"/>
              </a:spcAft>
              <a:buClr>
                <a:schemeClr val="lt1"/>
              </a:buClr>
              <a:buSzPts val="1800"/>
              <a:buChar char="•"/>
            </a:pPr>
            <a:r>
              <a:rPr lang="en-US" dirty="0">
                <a:latin typeface="+mn-lt"/>
              </a:rPr>
              <a:t>Other common gaps include weak access control measures, insufficient employee training and awareness programs, and inadequate data protection and privacy controls. Policies might also overlook the risks associated with third-party vendors and fail to incorporate regular reviews and updates. Addressing these gaps involves enhancing the policy to cover emerging threats, integrating with </a:t>
            </a:r>
            <a:r>
              <a:rPr lang="en-US" dirty="0" err="1">
                <a:latin typeface="+mn-lt"/>
              </a:rPr>
              <a:t>DevSecOps</a:t>
            </a:r>
            <a:r>
              <a:rPr lang="en-US" dirty="0">
                <a:latin typeface="+mn-lt"/>
              </a:rPr>
              <a:t> practices, strengthening incident response procedures, enforcing robust access controls, improving training, and managing third-party risks while ensuring regular updates to the policy.</a:t>
            </a:r>
            <a:endParaRPr sz="1400" dirty="0">
              <a:latin typeface="+mn-lt"/>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algn="l"/>
            <a:r>
              <a:rPr lang="en-US" b="1" i="0" u="none" strike="noStrike" dirty="0">
                <a:solidFill>
                  <a:schemeClr val="bg1"/>
                </a:solidFill>
                <a:effectLst/>
                <a:latin typeface="+mn-lt"/>
              </a:rPr>
              <a:t>Introduction to Green Pace Security Policy</a:t>
            </a:r>
            <a:endParaRPr lang="en-US" b="0" i="0" u="none" strike="noStrike" dirty="0">
              <a:solidFill>
                <a:schemeClr val="bg1"/>
              </a:solidFill>
              <a:effectLst/>
              <a:latin typeface="+mn-lt"/>
            </a:endParaRPr>
          </a:p>
          <a:p>
            <a:pPr algn="l"/>
            <a:r>
              <a:rPr lang="en-US" b="0" i="0" u="none" strike="noStrike" dirty="0">
                <a:solidFill>
                  <a:schemeClr val="bg1"/>
                </a:solidFill>
                <a:effectLst/>
                <a:latin typeface="+mn-lt"/>
              </a:rPr>
              <a:t>The Green Pace security policy has been established to address the growing need for comprehensive and standardized security practices across our development team. As our team expands and projects increase in complexity, it is essential to have a unified approach to security that ensures all team members are aligned with best practices.</a:t>
            </a:r>
          </a:p>
          <a:p>
            <a:pPr algn="l"/>
            <a:r>
              <a:rPr lang="en-US" b="0" i="0" u="none" strike="noStrike" dirty="0">
                <a:solidFill>
                  <a:schemeClr val="bg1"/>
                </a:solidFill>
                <a:effectLst/>
                <a:latin typeface="+mn-lt"/>
              </a:rPr>
              <a:t>This policy was created to formalize the implicit security measures we already follow and to provide a clear framework that supports the defense-in-depth strategy—a layered approach to security that protects our systems at multiple levels. By adhering to this policy, we not only strengthen our defenses against potential threats but also ensure that security is an integral part of our development process from the outset.</a:t>
            </a:r>
          </a:p>
          <a:p>
            <a:pPr algn="l"/>
            <a:r>
              <a:rPr lang="en-US" b="0" i="0" u="none" strike="noStrike" dirty="0">
                <a:solidFill>
                  <a:schemeClr val="bg1"/>
                </a:solidFill>
                <a:effectLst/>
                <a:latin typeface="+mn-lt"/>
              </a:rPr>
              <a:t>This policy will guide our developers in implementing secure coding standards, effective encryption strategies, and robust authentication protocols. It is designed to evolve with our organization, addressing current vulnerabilities while anticipating future security needs.</a:t>
            </a:r>
          </a:p>
          <a:p>
            <a:pPr marL="0" lvl="0" indent="0" algn="l" rtl="0">
              <a:lnSpc>
                <a:spcPct val="90000"/>
              </a:lnSpc>
              <a:spcBef>
                <a:spcPts val="1000"/>
              </a:spcBef>
              <a:spcAft>
                <a:spcPts val="0"/>
              </a:spcAft>
              <a:buClr>
                <a:schemeClr val="lt1"/>
              </a:buClr>
              <a:buSzPts val="2200"/>
              <a:buNone/>
            </a:pPr>
            <a:endParaRPr dirty="0">
              <a:solidFill>
                <a:schemeClr val="bg1"/>
              </a:solidFill>
              <a:latin typeface="+mn-lt"/>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0" y="-333633"/>
            <a:ext cx="3992329" cy="2651761"/>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latin typeface="+mn-lt"/>
              </a:rPr>
              <a:t>To prevent future security problems, organizations should adopt several key standards. ISO/IEC 27001 provides a comprehensive framework for managing information security risks through an established Information Security Management System (ISMS). The NIST Cybersecurity Framework (CSF) offers a structured approach to improving cybersecurity practices, covering aspects like threat detection and incident response. Implementing the OWASP Top Ten helps secure web applications against the most critical vulnerabilities. For compliance with data protection laws, GDPR is essential for organizations handling EU citizens' data, while PCI DSS is crucial for securing payment card information. Additionally, adopting CIS Controls and SANS Critical Security Controls provides practical and prioritized best practices to enhance overall security posture. These standards collectively help in establishing robust security practices, managing risks effectively, ensuring regulatory compliance, and improving resilience against future threats.</a:t>
            </a:r>
            <a:endParaRPr dirty="0">
              <a:latin typeface="+mn-lt"/>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432486" y="1569308"/>
            <a:ext cx="11073714" cy="4649377"/>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lt1"/>
              </a:buClr>
              <a:buSzPts val="2200"/>
              <a:buNone/>
            </a:pPr>
            <a:r>
              <a:rPr lang="en-US" dirty="0">
                <a:latin typeface="+mn-lt"/>
              </a:rPr>
              <a:t>Books:</a:t>
            </a:r>
          </a:p>
          <a:p>
            <a:pPr marL="228600" lvl="0" indent="-228600" algn="l" rtl="0">
              <a:lnSpc>
                <a:spcPct val="90000"/>
              </a:lnSpc>
              <a:spcBef>
                <a:spcPts val="0"/>
              </a:spcBef>
              <a:spcAft>
                <a:spcPts val="0"/>
              </a:spcAft>
              <a:buClr>
                <a:schemeClr val="lt1"/>
              </a:buClr>
              <a:buSzPts val="2200"/>
              <a:buChar char="•"/>
            </a:pPr>
            <a:r>
              <a:rPr lang="en-US" dirty="0">
                <a:latin typeface="+mn-lt"/>
              </a:rPr>
              <a:t>ISO/IEC 27001:2013. (2013). Information technology — Security techniques — Information security management systems — Requirements. International Organization for Standardization. https://</a:t>
            </a:r>
            <a:r>
              <a:rPr lang="en-US" dirty="0" err="1">
                <a:latin typeface="+mn-lt"/>
              </a:rPr>
              <a:t>www.iso.org</a:t>
            </a:r>
            <a:r>
              <a:rPr lang="en-US" dirty="0">
                <a:latin typeface="+mn-lt"/>
              </a:rPr>
              <a:t>/standard/54534.html</a:t>
            </a:r>
          </a:p>
          <a:p>
            <a:pPr marL="228600" lvl="0" indent="-228600" algn="l" rtl="0">
              <a:lnSpc>
                <a:spcPct val="90000"/>
              </a:lnSpc>
              <a:spcBef>
                <a:spcPts val="0"/>
              </a:spcBef>
              <a:spcAft>
                <a:spcPts val="0"/>
              </a:spcAft>
              <a:buClr>
                <a:schemeClr val="lt1"/>
              </a:buClr>
              <a:buSzPts val="2200"/>
              <a:buChar char="•"/>
            </a:pPr>
            <a:endParaRPr lang="en-US" dirty="0">
              <a:latin typeface="+mn-lt"/>
            </a:endParaRPr>
          </a:p>
          <a:p>
            <a:pPr marL="0" lvl="0" indent="0" algn="l" rtl="0">
              <a:lnSpc>
                <a:spcPct val="90000"/>
              </a:lnSpc>
              <a:spcBef>
                <a:spcPts val="0"/>
              </a:spcBef>
              <a:spcAft>
                <a:spcPts val="0"/>
              </a:spcAft>
              <a:buClr>
                <a:schemeClr val="lt1"/>
              </a:buClr>
              <a:buSzPts val="2200"/>
              <a:buNone/>
            </a:pPr>
            <a:r>
              <a:rPr lang="en-US" dirty="0">
                <a:latin typeface="+mn-lt"/>
              </a:rPr>
              <a:t>Articles and Guidelines:</a:t>
            </a:r>
          </a:p>
          <a:p>
            <a:pPr marL="228600" lvl="0" indent="-228600" algn="l" rtl="0">
              <a:lnSpc>
                <a:spcPct val="90000"/>
              </a:lnSpc>
              <a:spcBef>
                <a:spcPts val="0"/>
              </a:spcBef>
              <a:spcAft>
                <a:spcPts val="0"/>
              </a:spcAft>
              <a:buClr>
                <a:schemeClr val="lt1"/>
              </a:buClr>
              <a:buSzPts val="2200"/>
              <a:buChar char="•"/>
            </a:pPr>
            <a:r>
              <a:rPr lang="en-US" dirty="0">
                <a:latin typeface="+mn-lt"/>
              </a:rPr>
              <a:t>National Institute of Standards and Technology. (2018). Framework for improving critical infrastructure cybersecurity(Version 1.1). https://</a:t>
            </a:r>
            <a:r>
              <a:rPr lang="en-US" dirty="0" err="1">
                <a:latin typeface="+mn-lt"/>
              </a:rPr>
              <a:t>www.nist.gov</a:t>
            </a:r>
            <a:r>
              <a:rPr lang="en-US" dirty="0">
                <a:latin typeface="+mn-lt"/>
              </a:rPr>
              <a:t>/</a:t>
            </a:r>
            <a:r>
              <a:rPr lang="en-US" dirty="0" err="1">
                <a:latin typeface="+mn-lt"/>
              </a:rPr>
              <a:t>cyberframework</a:t>
            </a:r>
            <a:endParaRPr lang="en-US" dirty="0">
              <a:latin typeface="+mn-lt"/>
            </a:endParaRPr>
          </a:p>
          <a:p>
            <a:pPr marL="228600" lvl="0" indent="-228600" algn="l" rtl="0">
              <a:lnSpc>
                <a:spcPct val="90000"/>
              </a:lnSpc>
              <a:spcBef>
                <a:spcPts val="0"/>
              </a:spcBef>
              <a:spcAft>
                <a:spcPts val="0"/>
              </a:spcAft>
              <a:buClr>
                <a:schemeClr val="lt1"/>
              </a:buClr>
              <a:buSzPts val="2200"/>
              <a:buChar char="•"/>
            </a:pPr>
            <a:r>
              <a:rPr lang="en-US" dirty="0">
                <a:latin typeface="+mn-lt"/>
              </a:rPr>
              <a:t>OWASP Foundation. (2021). OWASP Top Ten. https://</a:t>
            </a:r>
            <a:r>
              <a:rPr lang="en-US" dirty="0" err="1">
                <a:latin typeface="+mn-lt"/>
              </a:rPr>
              <a:t>owasp.org</a:t>
            </a:r>
            <a:r>
              <a:rPr lang="en-US" dirty="0">
                <a:latin typeface="+mn-lt"/>
              </a:rPr>
              <a:t>/www-project-top-ten/</a:t>
            </a:r>
          </a:p>
          <a:p>
            <a:pPr marL="228600" lvl="0" indent="-228600" algn="l" rtl="0">
              <a:lnSpc>
                <a:spcPct val="90000"/>
              </a:lnSpc>
              <a:spcBef>
                <a:spcPts val="0"/>
              </a:spcBef>
              <a:spcAft>
                <a:spcPts val="0"/>
              </a:spcAft>
              <a:buClr>
                <a:schemeClr val="lt1"/>
              </a:buClr>
              <a:buSzPts val="2200"/>
              <a:buChar char="•"/>
            </a:pPr>
            <a:r>
              <a:rPr lang="en-US" dirty="0">
                <a:latin typeface="+mn-lt"/>
              </a:rPr>
              <a:t>PCI Security Standards Council. (2022). PCI DSS Requirements and Security Assessment Procedures. https://</a:t>
            </a:r>
            <a:r>
              <a:rPr lang="en-US" dirty="0" err="1">
                <a:latin typeface="+mn-lt"/>
              </a:rPr>
              <a:t>www.pcisecuritystandards.org</a:t>
            </a:r>
            <a:r>
              <a:rPr lang="en-US" dirty="0">
                <a:latin typeface="+mn-lt"/>
              </a:rPr>
              <a:t>/</a:t>
            </a:r>
            <a:r>
              <a:rPr lang="en-US" dirty="0" err="1">
                <a:latin typeface="+mn-lt"/>
              </a:rPr>
              <a:t>pci_security</a:t>
            </a:r>
            <a:r>
              <a:rPr lang="en-US" dirty="0">
                <a:latin typeface="+mn-lt"/>
              </a:rPr>
              <a:t>/standards</a:t>
            </a:r>
          </a:p>
          <a:p>
            <a:pPr marL="228600" lvl="0" indent="-228600" algn="l" rtl="0">
              <a:lnSpc>
                <a:spcPct val="90000"/>
              </a:lnSpc>
              <a:spcBef>
                <a:spcPts val="0"/>
              </a:spcBef>
              <a:spcAft>
                <a:spcPts val="0"/>
              </a:spcAft>
              <a:buClr>
                <a:schemeClr val="lt1"/>
              </a:buClr>
              <a:buSzPts val="2200"/>
              <a:buChar char="•"/>
            </a:pPr>
            <a:r>
              <a:rPr lang="en-US" dirty="0">
                <a:latin typeface="+mn-lt"/>
              </a:rPr>
              <a:t>Center for Internet Security. (2021). CIS Controls v8. https://</a:t>
            </a:r>
            <a:r>
              <a:rPr lang="en-US" dirty="0" err="1">
                <a:latin typeface="+mn-lt"/>
              </a:rPr>
              <a:t>www.cisecurity.org</a:t>
            </a:r>
            <a:r>
              <a:rPr lang="en-US" dirty="0">
                <a:latin typeface="+mn-lt"/>
              </a:rPr>
              <a:t>/controls/</a:t>
            </a:r>
          </a:p>
          <a:p>
            <a:pPr marL="228600" lvl="0" indent="-228600" algn="l" rtl="0">
              <a:lnSpc>
                <a:spcPct val="90000"/>
              </a:lnSpc>
              <a:spcBef>
                <a:spcPts val="0"/>
              </a:spcBef>
              <a:spcAft>
                <a:spcPts val="0"/>
              </a:spcAft>
              <a:buClr>
                <a:schemeClr val="lt1"/>
              </a:buClr>
              <a:buSzPts val="2200"/>
              <a:buChar char="•"/>
            </a:pPr>
            <a:r>
              <a:rPr lang="en-US" dirty="0">
                <a:latin typeface="+mn-lt"/>
              </a:rPr>
              <a:t>SANS Institute. (2021). The Critical Security Controls for Effective Cyber Defense. https://</a:t>
            </a:r>
            <a:r>
              <a:rPr lang="en-US" dirty="0" err="1">
                <a:latin typeface="+mn-lt"/>
              </a:rPr>
              <a:t>www.sans.org</a:t>
            </a:r>
            <a:r>
              <a:rPr lang="en-US" dirty="0">
                <a:latin typeface="+mn-lt"/>
              </a:rPr>
              <a:t>/critical-security-controls</a:t>
            </a:r>
          </a:p>
          <a:p>
            <a:pPr marL="228600" lvl="0" indent="-228600" algn="l" rtl="0">
              <a:lnSpc>
                <a:spcPct val="90000"/>
              </a:lnSpc>
              <a:spcBef>
                <a:spcPts val="0"/>
              </a:spcBef>
              <a:spcAft>
                <a:spcPts val="0"/>
              </a:spcAft>
              <a:buClr>
                <a:schemeClr val="lt1"/>
              </a:buClr>
              <a:buSzPts val="2200"/>
              <a:buChar char="•"/>
            </a:pPr>
            <a:endParaRPr lang="en-US" dirty="0">
              <a:latin typeface="+mn-lt"/>
            </a:endParaRPr>
          </a:p>
          <a:p>
            <a:pPr marL="0" lvl="0" indent="0" algn="l" rtl="0">
              <a:lnSpc>
                <a:spcPct val="90000"/>
              </a:lnSpc>
              <a:spcBef>
                <a:spcPts val="0"/>
              </a:spcBef>
              <a:spcAft>
                <a:spcPts val="0"/>
              </a:spcAft>
              <a:buClr>
                <a:schemeClr val="lt1"/>
              </a:buClr>
              <a:buSzPts val="2200"/>
              <a:buNone/>
            </a:pPr>
            <a:r>
              <a:rPr lang="en-US" dirty="0">
                <a:latin typeface="+mn-lt"/>
              </a:rPr>
              <a:t>Videos:</a:t>
            </a:r>
          </a:p>
          <a:p>
            <a:pPr marL="228600" lvl="0" indent="-228600" algn="l" rtl="0">
              <a:lnSpc>
                <a:spcPct val="90000"/>
              </a:lnSpc>
              <a:spcBef>
                <a:spcPts val="0"/>
              </a:spcBef>
              <a:spcAft>
                <a:spcPts val="0"/>
              </a:spcAft>
              <a:buClr>
                <a:schemeClr val="lt1"/>
              </a:buClr>
              <a:buSzPts val="2200"/>
              <a:buChar char="•"/>
            </a:pPr>
            <a:r>
              <a:rPr lang="en-US" dirty="0">
                <a:latin typeface="+mn-lt"/>
              </a:rPr>
              <a:t>NIST. (2018). Introduction to the NIST Cybersecurity Framework. [Video]. YouTube. https://</a:t>
            </a:r>
            <a:r>
              <a:rPr lang="en-US" dirty="0" err="1">
                <a:latin typeface="+mn-lt"/>
              </a:rPr>
              <a:t>www.youtube.com</a:t>
            </a:r>
            <a:r>
              <a:rPr lang="en-US" dirty="0">
                <a:latin typeface="+mn-lt"/>
              </a:rPr>
              <a:t>/</a:t>
            </a:r>
            <a:r>
              <a:rPr lang="en-US" dirty="0" err="1">
                <a:latin typeface="+mn-lt"/>
              </a:rPr>
              <a:t>watch?v</a:t>
            </a:r>
            <a:r>
              <a:rPr lang="en-US" dirty="0">
                <a:latin typeface="+mn-lt"/>
              </a:rPr>
              <a:t>=Yp4B31I_K54</a:t>
            </a:r>
          </a:p>
          <a:p>
            <a:pPr marL="228600" lvl="0" indent="-228600" algn="l" rtl="0">
              <a:lnSpc>
                <a:spcPct val="90000"/>
              </a:lnSpc>
              <a:spcBef>
                <a:spcPts val="0"/>
              </a:spcBef>
              <a:spcAft>
                <a:spcPts val="0"/>
              </a:spcAft>
              <a:buClr>
                <a:schemeClr val="lt1"/>
              </a:buClr>
              <a:buSzPts val="2200"/>
              <a:buChar char="•"/>
            </a:pPr>
            <a:r>
              <a:rPr lang="en-US" dirty="0">
                <a:latin typeface="+mn-lt"/>
              </a:rPr>
              <a:t>OWASP Foundation. (2020). OWASP Top Ten Overview. [Video]. YouTube. https://</a:t>
            </a:r>
            <a:r>
              <a:rPr lang="en-US" dirty="0" err="1">
                <a:latin typeface="+mn-lt"/>
              </a:rPr>
              <a:t>www.youtube.com</a:t>
            </a:r>
            <a:r>
              <a:rPr lang="en-US" dirty="0">
                <a:latin typeface="+mn-lt"/>
              </a:rPr>
              <a:t>/</a:t>
            </a:r>
            <a:r>
              <a:rPr lang="en-US" dirty="0" err="1">
                <a:latin typeface="+mn-lt"/>
              </a:rPr>
              <a:t>watch?v</a:t>
            </a:r>
            <a:r>
              <a:rPr lang="en-US" dirty="0">
                <a:latin typeface="+mn-lt"/>
              </a:rPr>
              <a:t>=_kUGCCRD2wE</a:t>
            </a:r>
          </a:p>
          <a:p>
            <a:pPr marL="228600" lvl="0" indent="-228600" algn="l" rtl="0">
              <a:lnSpc>
                <a:spcPct val="90000"/>
              </a:lnSpc>
              <a:spcBef>
                <a:spcPts val="0"/>
              </a:spcBef>
              <a:spcAft>
                <a:spcPts val="0"/>
              </a:spcAft>
              <a:buClr>
                <a:schemeClr val="lt1"/>
              </a:buClr>
              <a:buSzPts val="2200"/>
              <a:buChar char="•"/>
            </a:pPr>
            <a:r>
              <a:rPr lang="en-US" dirty="0">
                <a:latin typeface="+mn-lt"/>
              </a:rPr>
              <a:t>PCI Security Standards Council. (2021). PCI DSS Overview. [Video]. YouTube. https://</a:t>
            </a:r>
            <a:r>
              <a:rPr lang="en-US" dirty="0" err="1">
                <a:latin typeface="+mn-lt"/>
              </a:rPr>
              <a:t>www.youtube.com</a:t>
            </a:r>
            <a:r>
              <a:rPr lang="en-US" dirty="0">
                <a:latin typeface="+mn-lt"/>
              </a:rPr>
              <a:t>/</a:t>
            </a:r>
            <a:r>
              <a:rPr lang="en-US" dirty="0" err="1">
                <a:latin typeface="+mn-lt"/>
              </a:rPr>
              <a:t>watch?v</a:t>
            </a:r>
            <a:r>
              <a:rPr lang="en-US" dirty="0">
                <a:latin typeface="+mn-lt"/>
              </a:rPr>
              <a:t>=XW9rwUtS_2Q</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9167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591224009"/>
              </p:ext>
            </p:extLst>
          </p:nvPr>
        </p:nvGraphicFramePr>
        <p:xfrm>
          <a:off x="386657" y="1286291"/>
          <a:ext cx="7835225" cy="530346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b="1" u="none" strike="noStrike" cap="none" dirty="0">
                          <a:solidFill>
                            <a:schemeClr val="tx1"/>
                          </a:solidFill>
                        </a:rPr>
                        <a:t>Buffer Overflow: </a:t>
                      </a:r>
                      <a:r>
                        <a:rPr lang="en-US" sz="1200" u="none" strike="noStrike" cap="none" dirty="0">
                          <a:solidFill>
                            <a:schemeClr val="tx1"/>
                          </a:solidFill>
                        </a:rPr>
                        <a:t>Buffer overflow vulnerabilities occur when data exceeds the storage capacity of a buffer, leading to data corruption or execution of malicious code. This is highly likely in situations where input validation is not rigorously enforced.</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b="1" u="none" strike="noStrike" cap="none" dirty="0">
                          <a:solidFill>
                            <a:schemeClr val="tx1"/>
                          </a:solidFill>
                        </a:rPr>
                        <a:t>SQL Injection: </a:t>
                      </a:r>
                      <a:r>
                        <a:rPr lang="en-US" sz="1200" u="none" strike="noStrike" cap="none" dirty="0">
                          <a:solidFill>
                            <a:schemeClr val="tx1"/>
                          </a:solidFill>
                        </a:rPr>
                        <a:t>This occurs when attackers insert malicious SQL queries into input fields. It’s a common vulnerability in applications that do not properly sanitize user inputs.</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b="1" dirty="0"/>
                        <a:t>Cross-Site Scripting (XSS)</a:t>
                      </a:r>
                      <a:r>
                        <a:rPr lang="en-US" sz="1200" dirty="0"/>
                        <a:t>: XSS vulnerabilities allow attackers to inject malicious scripts into webpages viewed by other users. It’s a significant threat that can lead to data theft, session hijacking, or site defacement.</a:t>
                      </a:r>
                    </a:p>
                    <a:p>
                      <a:pPr marL="0" marR="0" lvl="0" indent="0" algn="ctr" rtl="0">
                        <a:lnSpc>
                          <a:spcPct val="100000"/>
                        </a:lnSpc>
                        <a:spcBef>
                          <a:spcPts val="0"/>
                        </a:spcBef>
                        <a:spcAft>
                          <a:spcPts val="0"/>
                        </a:spcAft>
                        <a:buClr>
                          <a:srgbClr val="000000"/>
                        </a:buClr>
                        <a:buSzPts val="3600"/>
                        <a:buFont typeface="Arial"/>
                        <a:buNone/>
                      </a:pPr>
                      <a:r>
                        <a:rPr lang="en-US" sz="1200" b="1" dirty="0"/>
                        <a:t>Insecure Authentication</a:t>
                      </a:r>
                      <a:r>
                        <a:rPr lang="en-US" sz="1200" dirty="0"/>
                        <a:t>: Weak authentication mechanisms make it easy for attackers to gain unauthorized access. This is a critical area that requires immediate attention, especially in systems handling sensitive data.</a:t>
                      </a: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b="1" dirty="0"/>
                        <a:t>Information Exposure</a:t>
                      </a:r>
                      <a:r>
                        <a:rPr lang="en-US" sz="1200" dirty="0"/>
                        <a:t>: In some cases, minor information leaks do not pose an immediate threat but could be used in conjunction with other vulnerabilities to stage a more significant attack. These should be monitored but are not as urgent as other issues.</a:t>
                      </a:r>
                    </a:p>
                    <a:p>
                      <a:pPr marL="0" marR="0" lvl="0" indent="0" algn="ctr" rtl="0">
                        <a:lnSpc>
                          <a:spcPct val="100000"/>
                        </a:lnSpc>
                        <a:spcBef>
                          <a:spcPts val="0"/>
                        </a:spcBef>
                        <a:spcAft>
                          <a:spcPts val="0"/>
                        </a:spcAft>
                        <a:buClr>
                          <a:srgbClr val="000000"/>
                        </a:buClr>
                        <a:buSzPts val="3600"/>
                        <a:buFont typeface="Arial"/>
                        <a:buNone/>
                      </a:pPr>
                      <a:r>
                        <a:rPr lang="en-US" sz="1200" b="1" dirty="0"/>
                        <a:t>Error Handling Issues</a:t>
                      </a:r>
                      <a:r>
                        <a:rPr lang="en-US" sz="1200" dirty="0"/>
                        <a:t>: Poor error handling can expose system information that could be leveraged by attackers. However, this is typically considered a low-priority risk compared to direct exploitation vulnerabilities.</a:t>
                      </a: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b="1" dirty="0"/>
                        <a:t>Race Conditions</a:t>
                      </a:r>
                      <a:r>
                        <a:rPr lang="en-US" sz="1200" dirty="0"/>
                        <a:t>: Race conditions can occur in multi-threaded or multi-process systems, where the timing of actions leads to unpredictable behavior. While dangerous, they are less likely to be exploited due to the specific conditions required.</a:t>
                      </a:r>
                    </a:p>
                    <a:p>
                      <a:pPr marL="0" marR="0" lvl="0" indent="0" algn="ctr" rtl="0">
                        <a:lnSpc>
                          <a:spcPct val="100000"/>
                        </a:lnSpc>
                        <a:spcBef>
                          <a:spcPts val="0"/>
                        </a:spcBef>
                        <a:spcAft>
                          <a:spcPts val="0"/>
                        </a:spcAft>
                        <a:buClr>
                          <a:srgbClr val="000000"/>
                        </a:buClr>
                        <a:buSzPts val="3600"/>
                        <a:buFont typeface="Arial"/>
                        <a:buNone/>
                      </a:pPr>
                      <a:r>
                        <a:rPr lang="en-US" sz="1200" b="1" dirty="0"/>
                        <a:t>Man-in-the-Middle (MitM) Attacks</a:t>
                      </a:r>
                      <a:r>
                        <a:rPr lang="en-US" sz="1200" dirty="0"/>
                        <a:t>: While potentially very harmful, the likelihood of MitM attacks depends on network security measures. With proper encryption and secure communication channels, this threat is considered unlikely in a well-protected system.</a:t>
                      </a: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17838" y="2194560"/>
            <a:ext cx="10888362" cy="4395191"/>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lt1"/>
              </a:buClr>
              <a:buSzPts val="2200"/>
              <a:buChar char="•"/>
            </a:pPr>
            <a:r>
              <a:rPr lang="en-US" dirty="0"/>
              <a:t>1. Principle: Least Privilege</a:t>
            </a:r>
          </a:p>
          <a:p>
            <a:pPr marL="0" lvl="0" indent="0" algn="l" rtl="0">
              <a:lnSpc>
                <a:spcPct val="90000"/>
              </a:lnSpc>
              <a:spcBef>
                <a:spcPts val="0"/>
              </a:spcBef>
              <a:spcAft>
                <a:spcPts val="0"/>
              </a:spcAft>
              <a:buClr>
                <a:schemeClr val="lt1"/>
              </a:buClr>
              <a:buSzPts val="2200"/>
              <a:buNone/>
            </a:pPr>
            <a:r>
              <a:rPr lang="en-US" dirty="0"/>
              <a:t>Coding Standard: Ensure that code runs with the minimum privileges required to function, reducing the impact of a potential breach.</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2. Principle: Defense in Depth</a:t>
            </a:r>
          </a:p>
          <a:p>
            <a:pPr marL="0" lvl="0" indent="0" algn="l" rtl="0">
              <a:lnSpc>
                <a:spcPct val="90000"/>
              </a:lnSpc>
              <a:spcBef>
                <a:spcPts val="0"/>
              </a:spcBef>
              <a:spcAft>
                <a:spcPts val="0"/>
              </a:spcAft>
              <a:buClr>
                <a:schemeClr val="lt1"/>
              </a:buClr>
              <a:buSzPts val="2200"/>
              <a:buNone/>
            </a:pPr>
            <a:r>
              <a:rPr lang="en-US" dirty="0"/>
              <a:t>Coding Standard: Implement multiple layers of security checks, such as input validation, encryption, and authentication, to catch vulnerabilities at various stages.</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3. Principle: Fail-Securely</a:t>
            </a:r>
          </a:p>
          <a:p>
            <a:pPr marL="0" lvl="0" indent="0" algn="l" rtl="0">
              <a:lnSpc>
                <a:spcPct val="90000"/>
              </a:lnSpc>
              <a:spcBef>
                <a:spcPts val="0"/>
              </a:spcBef>
              <a:spcAft>
                <a:spcPts val="0"/>
              </a:spcAft>
              <a:buClr>
                <a:schemeClr val="lt1"/>
              </a:buClr>
              <a:buSzPts val="2200"/>
              <a:buNone/>
            </a:pPr>
            <a:r>
              <a:rPr lang="en-US" dirty="0"/>
              <a:t>Coding Standard: Design code to fail in a secure manner, ensuring that failures do not expose sensitive data or weaken security controls.</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4. Principle: Separation of Duties</a:t>
            </a:r>
          </a:p>
          <a:p>
            <a:pPr marL="0" lvl="0" indent="0" algn="l" rtl="0">
              <a:lnSpc>
                <a:spcPct val="90000"/>
              </a:lnSpc>
              <a:spcBef>
                <a:spcPts val="0"/>
              </a:spcBef>
              <a:spcAft>
                <a:spcPts val="0"/>
              </a:spcAft>
              <a:buClr>
                <a:schemeClr val="lt1"/>
              </a:buClr>
              <a:buSzPts val="2200"/>
              <a:buNone/>
            </a:pPr>
            <a:r>
              <a:rPr lang="en-US" dirty="0"/>
              <a:t>Coding Standard: Divide responsibilities among different components or functions to prevent conflicts of interest and limit the scope of potential exploits.</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5. Principle: Keep It Simple</a:t>
            </a:r>
          </a:p>
          <a:p>
            <a:pPr marL="0" lvl="0" indent="0" algn="l" rtl="0">
              <a:lnSpc>
                <a:spcPct val="90000"/>
              </a:lnSpc>
              <a:spcBef>
                <a:spcPts val="0"/>
              </a:spcBef>
              <a:spcAft>
                <a:spcPts val="0"/>
              </a:spcAft>
              <a:buClr>
                <a:schemeClr val="lt1"/>
              </a:buClr>
              <a:buSzPts val="2200"/>
              <a:buNone/>
            </a:pPr>
            <a:r>
              <a:rPr lang="en-US" dirty="0"/>
              <a:t>Coding Standard: Write clear, simple, and maintainable code that avoids unnecessary complexity, which can lead to security loopholes.</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6. Principle: Open Design</a:t>
            </a:r>
          </a:p>
          <a:p>
            <a:pPr marL="0" lvl="0" indent="0" algn="l" rtl="0">
              <a:lnSpc>
                <a:spcPct val="90000"/>
              </a:lnSpc>
              <a:spcBef>
                <a:spcPts val="0"/>
              </a:spcBef>
              <a:spcAft>
                <a:spcPts val="0"/>
              </a:spcAft>
              <a:buClr>
                <a:schemeClr val="lt1"/>
              </a:buClr>
              <a:buSzPts val="2200"/>
              <a:buNone/>
            </a:pPr>
            <a:r>
              <a:rPr lang="en-US" dirty="0"/>
              <a:t>Coding Standard: Base security decisions on open, peer-reviewed standards rather than secrecy. Use well-established algorithms and practices.</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7. Principle: Complete Mediation</a:t>
            </a:r>
          </a:p>
          <a:p>
            <a:pPr marL="0" lvl="0" indent="0" algn="l" rtl="0">
              <a:lnSpc>
                <a:spcPct val="90000"/>
              </a:lnSpc>
              <a:spcBef>
                <a:spcPts val="0"/>
              </a:spcBef>
              <a:spcAft>
                <a:spcPts val="0"/>
              </a:spcAft>
              <a:buClr>
                <a:schemeClr val="lt1"/>
              </a:buClr>
              <a:buSzPts val="2200"/>
              <a:buNone/>
            </a:pPr>
            <a:r>
              <a:rPr lang="en-US" dirty="0"/>
              <a:t>Coding Standard: Ensure that all access to sensitive resources is controlled and checked every time, without relying on caching or assumptions.</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8. Principle: Secure Defaults</a:t>
            </a:r>
          </a:p>
          <a:p>
            <a:pPr marL="0" lvl="0" indent="0" algn="l" rtl="0">
              <a:lnSpc>
                <a:spcPct val="90000"/>
              </a:lnSpc>
              <a:spcBef>
                <a:spcPts val="0"/>
              </a:spcBef>
              <a:spcAft>
                <a:spcPts val="0"/>
              </a:spcAft>
              <a:buClr>
                <a:schemeClr val="lt1"/>
              </a:buClr>
              <a:buSzPts val="2200"/>
              <a:buNone/>
            </a:pPr>
            <a:r>
              <a:rPr lang="en-US" dirty="0"/>
              <a:t>Coding Standard: Set default configurations to the most secure settings, requiring users to make a conscious effort to reduce security, if necessary.</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9. Principle: Psychological Acceptability</a:t>
            </a:r>
          </a:p>
          <a:p>
            <a:pPr marL="0" lvl="0" indent="0" algn="l" rtl="0">
              <a:lnSpc>
                <a:spcPct val="90000"/>
              </a:lnSpc>
              <a:spcBef>
                <a:spcPts val="0"/>
              </a:spcBef>
              <a:spcAft>
                <a:spcPts val="0"/>
              </a:spcAft>
              <a:buClr>
                <a:schemeClr val="lt1"/>
              </a:buClr>
              <a:buSzPts val="2200"/>
              <a:buNone/>
            </a:pPr>
            <a:r>
              <a:rPr lang="en-US" dirty="0"/>
              <a:t>Coding Standard: Design security measures that are user-friendly and do not interfere with productivity, ensuring users are more likely to comply.</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10. Principle: Modular Design</a:t>
            </a:r>
          </a:p>
          <a:p>
            <a:pPr marL="0" lvl="0" indent="0" algn="l" rtl="0">
              <a:lnSpc>
                <a:spcPct val="90000"/>
              </a:lnSpc>
              <a:spcBef>
                <a:spcPts val="0"/>
              </a:spcBef>
              <a:spcAft>
                <a:spcPts val="0"/>
              </a:spcAft>
              <a:buClr>
                <a:schemeClr val="lt1"/>
              </a:buClr>
              <a:buSzPts val="2200"/>
              <a:buNone/>
            </a:pPr>
            <a:r>
              <a:rPr lang="en-US" dirty="0"/>
              <a:t>Coding Standard: Develop code in modular, self-contained components that can be independently tested and updated, reducing the impact of vulnerabilities.</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531342" y="1643450"/>
            <a:ext cx="4782063" cy="4571999"/>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lt1"/>
              </a:buClr>
              <a:buSzPts val="2000"/>
              <a:buNone/>
            </a:pPr>
            <a:r>
              <a:rPr lang="en-US" sz="2000" dirty="0"/>
              <a:t>Top 10 Coding Standards &amp; Vulnerability Ranking</a:t>
            </a:r>
          </a:p>
          <a:p>
            <a:pPr marL="228600" lvl="0" indent="-228600" algn="l" rtl="0">
              <a:lnSpc>
                <a:spcPct val="90000"/>
              </a:lnSpc>
              <a:spcBef>
                <a:spcPts val="0"/>
              </a:spcBef>
              <a:spcAft>
                <a:spcPts val="0"/>
              </a:spcAft>
              <a:buClr>
                <a:schemeClr val="lt1"/>
              </a:buClr>
              <a:buSzPts val="2000"/>
              <a:buChar char="•"/>
            </a:pPr>
            <a:r>
              <a:rPr lang="en-US" sz="2000" dirty="0"/>
              <a:t>Input Validation</a:t>
            </a:r>
            <a:br>
              <a:rPr lang="en-US" sz="2000" dirty="0"/>
            </a:br>
            <a:r>
              <a:rPr lang="en-US" sz="2000" dirty="0"/>
              <a:t>Prevents: SQL Injection, XSS</a:t>
            </a:r>
            <a:br>
              <a:rPr lang="en-US" sz="2000" dirty="0"/>
            </a:br>
            <a:r>
              <a:rPr lang="en-US" sz="2000" dirty="0"/>
              <a:t>Priority: High</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Authentication &amp; Password Management</a:t>
            </a:r>
            <a:br>
              <a:rPr lang="en-US" sz="2000" dirty="0"/>
            </a:br>
            <a:r>
              <a:rPr lang="en-US" sz="2000" dirty="0"/>
              <a:t>Protects: User Accounts</a:t>
            </a:r>
            <a:br>
              <a:rPr lang="en-US" sz="2000" dirty="0"/>
            </a:br>
            <a:r>
              <a:rPr lang="en-US" sz="2000" dirty="0"/>
              <a:t>Priority: High</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Access Control</a:t>
            </a:r>
            <a:br>
              <a:rPr lang="en-US" sz="2000" dirty="0"/>
            </a:br>
            <a:r>
              <a:rPr lang="en-US" sz="2000" dirty="0"/>
              <a:t>Ensures: Role-based Access</a:t>
            </a:r>
            <a:br>
              <a:rPr lang="en-US" sz="2000" dirty="0"/>
            </a:br>
            <a:r>
              <a:rPr lang="en-US" sz="2000" dirty="0"/>
              <a:t>Priority: High</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Error Handling &amp; Logging</a:t>
            </a:r>
            <a:br>
              <a:rPr lang="en-US" sz="2000" dirty="0"/>
            </a:br>
            <a:r>
              <a:rPr lang="en-US" sz="2000" dirty="0"/>
              <a:t>Avoids: Sensitive Data Exposure</a:t>
            </a:r>
            <a:br>
              <a:rPr lang="en-US" sz="2000" dirty="0"/>
            </a:br>
            <a:r>
              <a:rPr lang="en-US" sz="2000" dirty="0"/>
              <a:t>Priority: Medium</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Data Protection</a:t>
            </a:r>
            <a:br>
              <a:rPr lang="en-US" sz="2000" dirty="0"/>
            </a:br>
            <a:r>
              <a:rPr lang="en-US" sz="2000" dirty="0"/>
              <a:t>Encrypts: Data at Rest/Transit</a:t>
            </a:r>
            <a:br>
              <a:rPr lang="en-US" sz="2000" dirty="0"/>
            </a:br>
            <a:r>
              <a:rPr lang="en-US" sz="2000" dirty="0"/>
              <a:t>Priority: High</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Secure Configuration Management</a:t>
            </a:r>
            <a:br>
              <a:rPr lang="en-US" sz="2000" dirty="0"/>
            </a:br>
            <a:r>
              <a:rPr lang="en-US" sz="2000" dirty="0"/>
              <a:t>Minimizes: Attack Surface</a:t>
            </a:r>
            <a:br>
              <a:rPr lang="en-US" sz="2000" dirty="0"/>
            </a:br>
            <a:r>
              <a:rPr lang="en-US" sz="2000" dirty="0"/>
              <a:t>Priority: Medium</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Session Management</a:t>
            </a:r>
            <a:br>
              <a:rPr lang="en-US" sz="2000" dirty="0"/>
            </a:br>
            <a:r>
              <a:rPr lang="en-US" sz="2000" dirty="0"/>
              <a:t>Prevents: Session Hijacking</a:t>
            </a:r>
            <a:br>
              <a:rPr lang="en-US" sz="2000" dirty="0"/>
            </a:br>
            <a:r>
              <a:rPr lang="en-US" sz="2000" dirty="0"/>
              <a:t>Priority: Medium</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Secure SDLC</a:t>
            </a:r>
            <a:br>
              <a:rPr lang="en-US" sz="2000" dirty="0"/>
            </a:br>
            <a:r>
              <a:rPr lang="en-US" sz="2000" dirty="0"/>
              <a:t>Mitigates: Early Vulnerabilities</a:t>
            </a:r>
            <a:br>
              <a:rPr lang="en-US" sz="2000" dirty="0"/>
            </a:br>
            <a:r>
              <a:rPr lang="en-US" sz="2000" dirty="0"/>
              <a:t>Priority: Ongoing</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Resource Management</a:t>
            </a:r>
            <a:br>
              <a:rPr lang="en-US" sz="2000" dirty="0"/>
            </a:br>
            <a:r>
              <a:rPr lang="en-US" sz="2000" dirty="0"/>
              <a:t>Prevents: DoS Attacks</a:t>
            </a:r>
            <a:br>
              <a:rPr lang="en-US" sz="2000" dirty="0"/>
            </a:br>
            <a:r>
              <a:rPr lang="en-US" sz="2000" dirty="0"/>
              <a:t>Priority: Low</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Security Testing &amp; Vulnerability Assessment</a:t>
            </a:r>
            <a:br>
              <a:rPr lang="en-US" sz="2000" dirty="0"/>
            </a:br>
            <a:r>
              <a:rPr lang="en-US" sz="2000" dirty="0"/>
              <a:t>Identifies: New Threats</a:t>
            </a:r>
            <a:br>
              <a:rPr lang="en-US" sz="2000" dirty="0"/>
            </a:br>
            <a:r>
              <a:rPr lang="en-US" sz="2000" dirty="0"/>
              <a:t>Priority: Ongoing</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AE810DAA-5DD2-7E6C-819F-3176265C787D}"/>
              </a:ext>
            </a:extLst>
          </p:cNvPr>
          <p:cNvSpPr txBox="1"/>
          <p:nvPr/>
        </p:nvSpPr>
        <p:spPr>
          <a:xfrm>
            <a:off x="6512010" y="2274838"/>
            <a:ext cx="4411362" cy="2308324"/>
          </a:xfrm>
          <a:prstGeom prst="rect">
            <a:avLst/>
          </a:prstGeom>
          <a:noFill/>
        </p:spPr>
        <p:txBody>
          <a:bodyPr wrap="square" rtlCol="0">
            <a:spAutoFit/>
          </a:bodyPr>
          <a:lstStyle/>
          <a:p>
            <a:pPr algn="l"/>
            <a:r>
              <a:rPr lang="en-US" sz="1200" b="1" i="0" u="none" strike="noStrike" dirty="0">
                <a:solidFill>
                  <a:schemeClr val="bg1"/>
                </a:solidFill>
                <a:effectLst/>
              </a:rPr>
              <a:t>Vulnerability Ranking System</a:t>
            </a:r>
          </a:p>
          <a:p>
            <a:pPr algn="l">
              <a:buFont typeface="Arial" panose="020B0604020202020204" pitchFamily="34" charset="0"/>
              <a:buChar char="•"/>
            </a:pPr>
            <a:r>
              <a:rPr lang="en-US" sz="1200" b="1" i="0" u="none" strike="noStrike" dirty="0">
                <a:solidFill>
                  <a:schemeClr val="bg1"/>
                </a:solidFill>
                <a:effectLst/>
              </a:rPr>
              <a:t>High Priority:</a:t>
            </a:r>
            <a:r>
              <a:rPr lang="en-US" sz="1200" b="0" i="0" u="none" strike="noStrike" dirty="0">
                <a:solidFill>
                  <a:schemeClr val="bg1"/>
                </a:solidFill>
                <a:effectLst/>
              </a:rPr>
              <a:t> Critical, easy to exploit (e.g., </a:t>
            </a:r>
            <a:r>
              <a:rPr lang="en-US" sz="1200" b="1" i="0" u="none" strike="noStrike" dirty="0">
                <a:solidFill>
                  <a:schemeClr val="bg1"/>
                </a:solidFill>
                <a:effectLst/>
              </a:rPr>
              <a:t>Input Validation</a:t>
            </a:r>
            <a:r>
              <a:rPr lang="en-US" sz="1200" b="0" i="0" u="none" strike="noStrike" dirty="0">
                <a:solidFill>
                  <a:schemeClr val="bg1"/>
                </a:solidFill>
                <a:effectLst/>
              </a:rPr>
              <a:t>, </a:t>
            </a:r>
            <a:r>
              <a:rPr lang="en-US" sz="1200" b="1" i="0" u="none" strike="noStrike" dirty="0">
                <a:solidFill>
                  <a:schemeClr val="bg1"/>
                </a:solidFill>
                <a:effectLst/>
              </a:rPr>
              <a:t>Data Protection</a:t>
            </a:r>
            <a:r>
              <a:rPr lang="en-US" sz="1200" b="0" i="0" u="none" strike="noStrike" dirty="0">
                <a:solidFill>
                  <a:schemeClr val="bg1"/>
                </a:solidFill>
                <a:effectLst/>
              </a:rPr>
              <a:t>)</a:t>
            </a:r>
          </a:p>
          <a:p>
            <a:pPr algn="l">
              <a:buFont typeface="Arial" panose="020B0604020202020204" pitchFamily="34" charset="0"/>
              <a:buChar char="•"/>
            </a:pPr>
            <a:endParaRPr lang="en-US" sz="1200" b="0" i="0" u="none" strike="noStrike" dirty="0">
              <a:solidFill>
                <a:schemeClr val="bg1"/>
              </a:solidFill>
              <a:effectLst/>
            </a:endParaRPr>
          </a:p>
          <a:p>
            <a:pPr algn="l">
              <a:buFont typeface="Arial" panose="020B0604020202020204" pitchFamily="34" charset="0"/>
              <a:buChar char="•"/>
            </a:pPr>
            <a:r>
              <a:rPr lang="en-US" sz="1200" b="1" i="0" u="none" strike="noStrike" dirty="0">
                <a:solidFill>
                  <a:schemeClr val="bg1"/>
                </a:solidFill>
                <a:effectLst/>
              </a:rPr>
              <a:t>Medium Priority:</a:t>
            </a:r>
            <a:r>
              <a:rPr lang="en-US" sz="1200" b="0" i="0" u="none" strike="noStrike" dirty="0">
                <a:solidFill>
                  <a:schemeClr val="bg1"/>
                </a:solidFill>
                <a:effectLst/>
              </a:rPr>
              <a:t> Significant, moderate impact (e.g., </a:t>
            </a:r>
            <a:r>
              <a:rPr lang="en-US" sz="1200" b="1" i="0" u="none" strike="noStrike" dirty="0">
                <a:solidFill>
                  <a:schemeClr val="bg1"/>
                </a:solidFill>
                <a:effectLst/>
              </a:rPr>
              <a:t>Access Control</a:t>
            </a:r>
            <a:r>
              <a:rPr lang="en-US" sz="1200" b="0" i="0" u="none" strike="noStrike" dirty="0">
                <a:solidFill>
                  <a:schemeClr val="bg1"/>
                </a:solidFill>
                <a:effectLst/>
              </a:rPr>
              <a:t>, </a:t>
            </a:r>
            <a:r>
              <a:rPr lang="en-US" sz="1200" b="1" i="0" u="none" strike="noStrike" dirty="0">
                <a:solidFill>
                  <a:schemeClr val="bg1"/>
                </a:solidFill>
                <a:effectLst/>
              </a:rPr>
              <a:t>Session Management</a:t>
            </a:r>
            <a:r>
              <a:rPr lang="en-US" sz="1200" b="0" i="0" u="none" strike="noStrike" dirty="0">
                <a:solidFill>
                  <a:schemeClr val="bg1"/>
                </a:solidFill>
                <a:effectLst/>
              </a:rPr>
              <a:t>)</a:t>
            </a:r>
          </a:p>
          <a:p>
            <a:pPr algn="l">
              <a:buFont typeface="Arial" panose="020B0604020202020204" pitchFamily="34" charset="0"/>
              <a:buChar char="•"/>
            </a:pPr>
            <a:endParaRPr lang="en-US" sz="1200" b="0" i="0" u="none" strike="noStrike" dirty="0">
              <a:solidFill>
                <a:schemeClr val="bg1"/>
              </a:solidFill>
              <a:effectLst/>
            </a:endParaRPr>
          </a:p>
          <a:p>
            <a:pPr algn="l">
              <a:buFont typeface="Arial" panose="020B0604020202020204" pitchFamily="34" charset="0"/>
              <a:buChar char="•"/>
            </a:pPr>
            <a:r>
              <a:rPr lang="en-US" sz="1200" b="1" i="0" u="none" strike="noStrike" dirty="0">
                <a:solidFill>
                  <a:schemeClr val="bg1"/>
                </a:solidFill>
                <a:effectLst/>
              </a:rPr>
              <a:t>Low Priority:</a:t>
            </a:r>
            <a:r>
              <a:rPr lang="en-US" sz="1200" b="0" i="0" u="none" strike="noStrike" dirty="0">
                <a:solidFill>
                  <a:schemeClr val="bg1"/>
                </a:solidFill>
                <a:effectLst/>
              </a:rPr>
              <a:t> Less likely, lower impact (e.g., </a:t>
            </a:r>
            <a:r>
              <a:rPr lang="en-US" sz="1200" b="1" i="0" u="none" strike="noStrike" dirty="0">
                <a:solidFill>
                  <a:schemeClr val="bg1"/>
                </a:solidFill>
                <a:effectLst/>
              </a:rPr>
              <a:t>Resource Management</a:t>
            </a:r>
            <a:r>
              <a:rPr lang="en-US" sz="1200" b="0" i="0" u="none" strike="noStrike" dirty="0">
                <a:solidFill>
                  <a:schemeClr val="bg1"/>
                </a:solidFill>
                <a:effectLst/>
              </a:rPr>
              <a:t>)</a:t>
            </a:r>
          </a:p>
          <a:p>
            <a:pPr algn="l">
              <a:buFont typeface="Arial" panose="020B0604020202020204" pitchFamily="34" charset="0"/>
              <a:buChar char="•"/>
            </a:pPr>
            <a:endParaRPr lang="en-US" sz="1200" b="0" i="0" u="none" strike="noStrike" dirty="0">
              <a:solidFill>
                <a:schemeClr val="bg1"/>
              </a:solidFill>
              <a:effectLst/>
            </a:endParaRPr>
          </a:p>
          <a:p>
            <a:pPr algn="l">
              <a:buFont typeface="Arial" panose="020B0604020202020204" pitchFamily="34" charset="0"/>
              <a:buChar char="•"/>
            </a:pPr>
            <a:r>
              <a:rPr lang="en-US" sz="1200" b="1" i="0" u="none" strike="noStrike" dirty="0">
                <a:solidFill>
                  <a:schemeClr val="bg1"/>
                </a:solidFill>
                <a:effectLst/>
              </a:rPr>
              <a:t>Ongoing Monitoring:</a:t>
            </a:r>
            <a:r>
              <a:rPr lang="en-US" sz="1200" b="0" i="0" u="none" strike="noStrike" dirty="0">
                <a:solidFill>
                  <a:schemeClr val="bg1"/>
                </a:solidFill>
                <a:effectLst/>
              </a:rPr>
              <a:t> Continuous improvement (e.g., </a:t>
            </a:r>
            <a:r>
              <a:rPr lang="en-US" sz="1200" b="1" i="0" u="none" strike="noStrike" dirty="0">
                <a:solidFill>
                  <a:schemeClr val="bg1"/>
                </a:solidFill>
                <a:effectLst/>
              </a:rPr>
              <a:t>Security Testing</a:t>
            </a:r>
            <a:r>
              <a:rPr lang="en-US" sz="1200" b="0" i="0" u="none" strike="noStrike" dirty="0">
                <a:solidFill>
                  <a:schemeClr val="bg1"/>
                </a:solidFill>
                <a:effectLst/>
              </a:rPr>
              <a: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400" dirty="0">
                <a:latin typeface="+mn-lt"/>
              </a:rPr>
              <a:t>Encryption Policies: In Flight, At Rest, and In Use</a:t>
            </a:r>
          </a:p>
          <a:p>
            <a:pPr marL="228600" lvl="0" indent="-228600" algn="l" rtl="0">
              <a:lnSpc>
                <a:spcPct val="90000"/>
              </a:lnSpc>
              <a:spcBef>
                <a:spcPts val="0"/>
              </a:spcBef>
              <a:spcAft>
                <a:spcPts val="0"/>
              </a:spcAft>
              <a:buClr>
                <a:schemeClr val="lt1"/>
              </a:buClr>
              <a:buSzPts val="2000"/>
              <a:buChar char="•"/>
            </a:pPr>
            <a:endParaRPr lang="en-US" sz="1400" dirty="0">
              <a:latin typeface="+mn-lt"/>
            </a:endParaRPr>
          </a:p>
          <a:p>
            <a:pPr marL="228600" lvl="0" indent="-228600" algn="l" rtl="0">
              <a:lnSpc>
                <a:spcPct val="90000"/>
              </a:lnSpc>
              <a:spcBef>
                <a:spcPts val="0"/>
              </a:spcBef>
              <a:spcAft>
                <a:spcPts val="0"/>
              </a:spcAft>
              <a:buClr>
                <a:schemeClr val="lt1"/>
              </a:buClr>
              <a:buSzPts val="2000"/>
              <a:buChar char="•"/>
            </a:pPr>
            <a:r>
              <a:rPr lang="en-US" sz="1400" dirty="0">
                <a:latin typeface="+mn-lt"/>
              </a:rPr>
              <a:t>Encryption in Flight: Protects data during transmission over networks using protocols like TLS/SSL. Ensures data is encrypted and secure from interception or tampering.</a:t>
            </a:r>
          </a:p>
          <a:p>
            <a:pPr marL="228600" lvl="0" indent="-228600" algn="l" rtl="0">
              <a:lnSpc>
                <a:spcPct val="90000"/>
              </a:lnSpc>
              <a:spcBef>
                <a:spcPts val="0"/>
              </a:spcBef>
              <a:spcAft>
                <a:spcPts val="0"/>
              </a:spcAft>
              <a:buClr>
                <a:schemeClr val="lt1"/>
              </a:buClr>
              <a:buSzPts val="2000"/>
              <a:buChar char="•"/>
            </a:pPr>
            <a:endParaRPr lang="en-US" sz="1400" dirty="0">
              <a:latin typeface="+mn-lt"/>
            </a:endParaRPr>
          </a:p>
          <a:p>
            <a:pPr marL="228600" lvl="0" indent="-228600" algn="l" rtl="0">
              <a:lnSpc>
                <a:spcPct val="90000"/>
              </a:lnSpc>
              <a:spcBef>
                <a:spcPts val="0"/>
              </a:spcBef>
              <a:spcAft>
                <a:spcPts val="0"/>
              </a:spcAft>
              <a:buClr>
                <a:schemeClr val="lt1"/>
              </a:buClr>
              <a:buSzPts val="2000"/>
              <a:buChar char="•"/>
            </a:pPr>
            <a:r>
              <a:rPr lang="en-US" sz="1400" dirty="0">
                <a:latin typeface="+mn-lt"/>
              </a:rPr>
              <a:t>Encryption at Rest: Secures data stored on physical media (e.g., hard drives, cloud storage) using methods such as full-disk or file-level encryption (e.g., AES). Protects data from unauthorized access if storage is compromised.</a:t>
            </a:r>
          </a:p>
          <a:p>
            <a:pPr marL="228600" lvl="0" indent="-228600" algn="l" rtl="0">
              <a:lnSpc>
                <a:spcPct val="90000"/>
              </a:lnSpc>
              <a:spcBef>
                <a:spcPts val="0"/>
              </a:spcBef>
              <a:spcAft>
                <a:spcPts val="0"/>
              </a:spcAft>
              <a:buClr>
                <a:schemeClr val="lt1"/>
              </a:buClr>
              <a:buSzPts val="2000"/>
              <a:buChar char="•"/>
            </a:pPr>
            <a:endParaRPr lang="en-US" sz="1400" dirty="0">
              <a:latin typeface="+mn-lt"/>
            </a:endParaRPr>
          </a:p>
          <a:p>
            <a:pPr marL="228600" lvl="0" indent="-228600" algn="l" rtl="0">
              <a:lnSpc>
                <a:spcPct val="90000"/>
              </a:lnSpc>
              <a:spcBef>
                <a:spcPts val="0"/>
              </a:spcBef>
              <a:spcAft>
                <a:spcPts val="0"/>
              </a:spcAft>
              <a:buClr>
                <a:schemeClr val="lt1"/>
              </a:buClr>
              <a:buSzPts val="2000"/>
              <a:buChar char="•"/>
            </a:pPr>
            <a:r>
              <a:rPr lang="en-US" sz="1400" dirty="0">
                <a:latin typeface="+mn-lt"/>
              </a:rPr>
              <a:t>Encryption in Use: Safeguards data while being processed with techniques like homomorphic encryption or secure enclaves. Ensures data remains confidential and protected during active use.</a:t>
            </a:r>
          </a:p>
          <a:p>
            <a:pPr marL="228600" lvl="0" indent="-228600" algn="l" rtl="0">
              <a:lnSpc>
                <a:spcPct val="90000"/>
              </a:lnSpc>
              <a:spcBef>
                <a:spcPts val="0"/>
              </a:spcBef>
              <a:spcAft>
                <a:spcPts val="0"/>
              </a:spcAft>
              <a:buClr>
                <a:schemeClr val="lt1"/>
              </a:buClr>
              <a:buSzPts val="2000"/>
              <a:buChar char="•"/>
            </a:pPr>
            <a:endParaRPr lang="en-US" sz="1400" dirty="0">
              <a:latin typeface="+mn-lt"/>
            </a:endParaRPr>
          </a:p>
          <a:p>
            <a:pPr marL="228600" lvl="0" indent="-228600" algn="l" rtl="0">
              <a:lnSpc>
                <a:spcPct val="90000"/>
              </a:lnSpc>
              <a:spcBef>
                <a:spcPts val="0"/>
              </a:spcBef>
              <a:spcAft>
                <a:spcPts val="0"/>
              </a:spcAft>
              <a:buClr>
                <a:schemeClr val="lt1"/>
              </a:buClr>
              <a:buSzPts val="2000"/>
              <a:buChar char="•"/>
            </a:pPr>
            <a:r>
              <a:rPr lang="en-US" sz="1400" dirty="0">
                <a:latin typeface="+mn-lt"/>
              </a:rPr>
              <a:t>Key Practices:</a:t>
            </a:r>
          </a:p>
          <a:p>
            <a:pPr marL="228600" lvl="0" indent="-228600" algn="l" rtl="0">
              <a:lnSpc>
                <a:spcPct val="90000"/>
              </a:lnSpc>
              <a:spcBef>
                <a:spcPts val="0"/>
              </a:spcBef>
              <a:spcAft>
                <a:spcPts val="0"/>
              </a:spcAft>
              <a:buClr>
                <a:schemeClr val="lt1"/>
              </a:buClr>
              <a:buSzPts val="2000"/>
              <a:buChar char="•"/>
            </a:pPr>
            <a:endParaRPr lang="en-US" sz="1400" dirty="0">
              <a:latin typeface="+mn-lt"/>
            </a:endParaRPr>
          </a:p>
          <a:p>
            <a:pPr marL="228600" lvl="0" indent="-228600" algn="l" rtl="0">
              <a:lnSpc>
                <a:spcPct val="90000"/>
              </a:lnSpc>
              <a:spcBef>
                <a:spcPts val="0"/>
              </a:spcBef>
              <a:spcAft>
                <a:spcPts val="0"/>
              </a:spcAft>
              <a:buClr>
                <a:schemeClr val="lt1"/>
              </a:buClr>
              <a:buSzPts val="2000"/>
              <a:buChar char="•"/>
            </a:pPr>
            <a:r>
              <a:rPr lang="en-US" sz="1400" dirty="0">
                <a:latin typeface="+mn-lt"/>
              </a:rPr>
              <a:t>Implement strong encryption standards.</a:t>
            </a:r>
          </a:p>
          <a:p>
            <a:pPr marL="228600" lvl="0" indent="-228600" algn="l" rtl="0">
              <a:lnSpc>
                <a:spcPct val="90000"/>
              </a:lnSpc>
              <a:spcBef>
                <a:spcPts val="0"/>
              </a:spcBef>
              <a:spcAft>
                <a:spcPts val="0"/>
              </a:spcAft>
              <a:buClr>
                <a:schemeClr val="lt1"/>
              </a:buClr>
              <a:buSzPts val="2000"/>
              <a:buChar char="•"/>
            </a:pPr>
            <a:endParaRPr lang="en-US" sz="1400" dirty="0">
              <a:latin typeface="+mn-lt"/>
            </a:endParaRPr>
          </a:p>
          <a:p>
            <a:pPr marL="228600" lvl="0" indent="-228600" algn="l" rtl="0">
              <a:lnSpc>
                <a:spcPct val="90000"/>
              </a:lnSpc>
              <a:spcBef>
                <a:spcPts val="0"/>
              </a:spcBef>
              <a:spcAft>
                <a:spcPts val="0"/>
              </a:spcAft>
              <a:buClr>
                <a:schemeClr val="lt1"/>
              </a:buClr>
              <a:buSzPts val="2000"/>
              <a:buChar char="•"/>
            </a:pPr>
            <a:r>
              <a:rPr lang="en-US" sz="1400" dirty="0">
                <a:latin typeface="+mn-lt"/>
              </a:rPr>
              <a:t>Employ effective key management.</a:t>
            </a:r>
          </a:p>
          <a:p>
            <a:pPr marL="228600" lvl="0" indent="-228600" algn="l" rtl="0">
              <a:lnSpc>
                <a:spcPct val="90000"/>
              </a:lnSpc>
              <a:spcBef>
                <a:spcPts val="0"/>
              </a:spcBef>
              <a:spcAft>
                <a:spcPts val="0"/>
              </a:spcAft>
              <a:buClr>
                <a:schemeClr val="lt1"/>
              </a:buClr>
              <a:buSzPts val="2000"/>
              <a:buChar char="•"/>
            </a:pPr>
            <a:endParaRPr lang="en-US" sz="1400" dirty="0">
              <a:latin typeface="+mn-lt"/>
            </a:endParaRPr>
          </a:p>
          <a:p>
            <a:pPr marL="228600" lvl="0" indent="-228600" algn="l" rtl="0">
              <a:lnSpc>
                <a:spcPct val="90000"/>
              </a:lnSpc>
              <a:spcBef>
                <a:spcPts val="0"/>
              </a:spcBef>
              <a:spcAft>
                <a:spcPts val="0"/>
              </a:spcAft>
              <a:buClr>
                <a:schemeClr val="lt1"/>
              </a:buClr>
              <a:buSzPts val="2000"/>
              <a:buChar char="•"/>
            </a:pPr>
            <a:r>
              <a:rPr lang="en-US" sz="1400" dirty="0">
                <a:latin typeface="+mn-lt"/>
              </a:rPr>
              <a:t>Regularly update encryption protocols.</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sz="1400" dirty="0">
                <a:latin typeface="+mn-lt"/>
              </a:rPr>
              <a:t>AAA Policies: Authentication, Authorization, and Accounting</a:t>
            </a:r>
          </a:p>
          <a:p>
            <a:pPr marL="0" lvl="0" indent="0" algn="l" rtl="0">
              <a:lnSpc>
                <a:spcPct val="90000"/>
              </a:lnSpc>
              <a:spcBef>
                <a:spcPts val="0"/>
              </a:spcBef>
              <a:spcAft>
                <a:spcPts val="0"/>
              </a:spcAft>
              <a:buClr>
                <a:schemeClr val="lt1"/>
              </a:buClr>
              <a:buSzPts val="2400"/>
              <a:buNone/>
            </a:pPr>
            <a:endParaRPr lang="en-US" sz="1400" dirty="0">
              <a:latin typeface="+mn-lt"/>
            </a:endParaRPr>
          </a:p>
          <a:p>
            <a:pPr marL="228600" lvl="0" indent="-228600" algn="l" rtl="0">
              <a:lnSpc>
                <a:spcPct val="90000"/>
              </a:lnSpc>
              <a:spcBef>
                <a:spcPts val="0"/>
              </a:spcBef>
              <a:spcAft>
                <a:spcPts val="0"/>
              </a:spcAft>
              <a:buClr>
                <a:schemeClr val="lt1"/>
              </a:buClr>
              <a:buSzPts val="2400"/>
              <a:buChar char="•"/>
            </a:pPr>
            <a:r>
              <a:rPr lang="en-US" sz="1400" dirty="0">
                <a:latin typeface="+mn-lt"/>
              </a:rPr>
              <a:t>Authentication:</a:t>
            </a:r>
          </a:p>
          <a:p>
            <a:pPr marL="0" lvl="0" indent="0" algn="l" rtl="0">
              <a:lnSpc>
                <a:spcPct val="90000"/>
              </a:lnSpc>
              <a:spcBef>
                <a:spcPts val="0"/>
              </a:spcBef>
              <a:spcAft>
                <a:spcPts val="0"/>
              </a:spcAft>
              <a:buClr>
                <a:schemeClr val="lt1"/>
              </a:buClr>
              <a:buSzPts val="2400"/>
              <a:buNone/>
            </a:pPr>
            <a:r>
              <a:rPr lang="en-US" sz="1400" dirty="0">
                <a:latin typeface="+mn-lt"/>
              </a:rPr>
              <a:t>Password Policies: Complexity, expiration, history.</a:t>
            </a:r>
          </a:p>
          <a:p>
            <a:pPr marL="0" lvl="0" indent="0" algn="l" rtl="0">
              <a:lnSpc>
                <a:spcPct val="90000"/>
              </a:lnSpc>
              <a:spcBef>
                <a:spcPts val="0"/>
              </a:spcBef>
              <a:spcAft>
                <a:spcPts val="0"/>
              </a:spcAft>
              <a:buClr>
                <a:schemeClr val="lt1"/>
              </a:buClr>
              <a:buSzPts val="2400"/>
              <a:buNone/>
            </a:pPr>
            <a:r>
              <a:rPr lang="en-US" sz="1400" dirty="0">
                <a:latin typeface="+mn-lt"/>
              </a:rPr>
              <a:t>Multi-Factor Authentication (MFA): Additional verification methods.</a:t>
            </a:r>
          </a:p>
          <a:p>
            <a:pPr marL="0" lvl="0" indent="0" algn="l" rtl="0">
              <a:lnSpc>
                <a:spcPct val="90000"/>
              </a:lnSpc>
              <a:spcBef>
                <a:spcPts val="0"/>
              </a:spcBef>
              <a:spcAft>
                <a:spcPts val="0"/>
              </a:spcAft>
              <a:buClr>
                <a:schemeClr val="lt1"/>
              </a:buClr>
              <a:buSzPts val="2400"/>
              <a:buNone/>
            </a:pPr>
            <a:r>
              <a:rPr lang="en-US" sz="1400" dirty="0">
                <a:latin typeface="+mn-lt"/>
              </a:rPr>
              <a:t>Credential Management: Secure storage and handling.</a:t>
            </a:r>
          </a:p>
          <a:p>
            <a:pPr marL="0" lvl="0" indent="0" algn="l" rtl="0">
              <a:lnSpc>
                <a:spcPct val="90000"/>
              </a:lnSpc>
              <a:spcBef>
                <a:spcPts val="0"/>
              </a:spcBef>
              <a:spcAft>
                <a:spcPts val="0"/>
              </a:spcAft>
              <a:buClr>
                <a:schemeClr val="lt1"/>
              </a:buClr>
              <a:buSzPts val="2400"/>
              <a:buNone/>
            </a:pPr>
            <a:r>
              <a:rPr lang="en-US" sz="1400" dirty="0">
                <a:latin typeface="+mn-lt"/>
              </a:rPr>
              <a:t>Account Lockout: Prevents brute-force attacks.</a:t>
            </a:r>
          </a:p>
          <a:p>
            <a:pPr marL="0" lvl="0" indent="0" algn="l" rtl="0">
              <a:lnSpc>
                <a:spcPct val="90000"/>
              </a:lnSpc>
              <a:spcBef>
                <a:spcPts val="0"/>
              </a:spcBef>
              <a:spcAft>
                <a:spcPts val="0"/>
              </a:spcAft>
              <a:buClr>
                <a:schemeClr val="lt1"/>
              </a:buClr>
              <a:buSzPts val="2400"/>
              <a:buNone/>
            </a:pPr>
            <a:endParaRPr lang="en-US" sz="1400" dirty="0">
              <a:latin typeface="+mn-lt"/>
            </a:endParaRPr>
          </a:p>
          <a:p>
            <a:pPr marL="228600" lvl="0" indent="-228600" algn="l" rtl="0">
              <a:lnSpc>
                <a:spcPct val="90000"/>
              </a:lnSpc>
              <a:spcBef>
                <a:spcPts val="0"/>
              </a:spcBef>
              <a:spcAft>
                <a:spcPts val="0"/>
              </a:spcAft>
              <a:buClr>
                <a:schemeClr val="lt1"/>
              </a:buClr>
              <a:buSzPts val="2400"/>
              <a:buChar char="•"/>
            </a:pPr>
            <a:r>
              <a:rPr lang="en-US" sz="1400" dirty="0">
                <a:latin typeface="+mn-lt"/>
              </a:rPr>
              <a:t>Authorization:</a:t>
            </a:r>
          </a:p>
          <a:p>
            <a:pPr marL="0" lvl="0" indent="0" algn="l" rtl="0">
              <a:lnSpc>
                <a:spcPct val="90000"/>
              </a:lnSpc>
              <a:spcBef>
                <a:spcPts val="0"/>
              </a:spcBef>
              <a:spcAft>
                <a:spcPts val="0"/>
              </a:spcAft>
              <a:buClr>
                <a:schemeClr val="lt1"/>
              </a:buClr>
              <a:buSzPts val="2400"/>
              <a:buNone/>
            </a:pPr>
            <a:r>
              <a:rPr lang="en-US" sz="1400" dirty="0">
                <a:latin typeface="+mn-lt"/>
              </a:rPr>
              <a:t>Access Control Policies: Define user permissions and roles.</a:t>
            </a:r>
          </a:p>
          <a:p>
            <a:pPr marL="0" lvl="0" indent="0" algn="l" rtl="0">
              <a:lnSpc>
                <a:spcPct val="90000"/>
              </a:lnSpc>
              <a:spcBef>
                <a:spcPts val="0"/>
              </a:spcBef>
              <a:spcAft>
                <a:spcPts val="0"/>
              </a:spcAft>
              <a:buClr>
                <a:schemeClr val="lt1"/>
              </a:buClr>
              <a:buSzPts val="2400"/>
              <a:buNone/>
            </a:pPr>
            <a:r>
              <a:rPr lang="en-US" sz="1400" dirty="0">
                <a:latin typeface="+mn-lt"/>
              </a:rPr>
              <a:t>Least Privilege Principle: Minimum necessary access.</a:t>
            </a:r>
          </a:p>
          <a:p>
            <a:pPr marL="0" lvl="0" indent="0" algn="l" rtl="0">
              <a:lnSpc>
                <a:spcPct val="90000"/>
              </a:lnSpc>
              <a:spcBef>
                <a:spcPts val="0"/>
              </a:spcBef>
              <a:spcAft>
                <a:spcPts val="0"/>
              </a:spcAft>
              <a:buClr>
                <a:schemeClr val="lt1"/>
              </a:buClr>
              <a:buSzPts val="2400"/>
              <a:buNone/>
            </a:pPr>
            <a:r>
              <a:rPr lang="en-US" sz="1400" dirty="0">
                <a:latin typeface="+mn-lt"/>
              </a:rPr>
              <a:t>Segregation of Duties: Prevents fraud/errors.</a:t>
            </a:r>
          </a:p>
          <a:p>
            <a:pPr marL="0" lvl="0" indent="0" algn="l" rtl="0">
              <a:lnSpc>
                <a:spcPct val="90000"/>
              </a:lnSpc>
              <a:spcBef>
                <a:spcPts val="0"/>
              </a:spcBef>
              <a:spcAft>
                <a:spcPts val="0"/>
              </a:spcAft>
              <a:buClr>
                <a:schemeClr val="lt1"/>
              </a:buClr>
              <a:buSzPts val="2400"/>
              <a:buNone/>
            </a:pPr>
            <a:r>
              <a:rPr lang="en-US" sz="1400" dirty="0">
                <a:latin typeface="+mn-lt"/>
              </a:rPr>
              <a:t>Regular Access Reviews: Update permissions as needed.</a:t>
            </a:r>
          </a:p>
          <a:p>
            <a:pPr marL="0" lvl="0" indent="0" algn="l" rtl="0">
              <a:lnSpc>
                <a:spcPct val="90000"/>
              </a:lnSpc>
              <a:spcBef>
                <a:spcPts val="0"/>
              </a:spcBef>
              <a:spcAft>
                <a:spcPts val="0"/>
              </a:spcAft>
              <a:buClr>
                <a:schemeClr val="lt1"/>
              </a:buClr>
              <a:buSzPts val="2400"/>
              <a:buNone/>
            </a:pPr>
            <a:endParaRPr lang="en-US" sz="1400" dirty="0">
              <a:latin typeface="+mn-lt"/>
            </a:endParaRPr>
          </a:p>
          <a:p>
            <a:pPr marL="228600" lvl="0" indent="-228600" algn="l" rtl="0">
              <a:lnSpc>
                <a:spcPct val="90000"/>
              </a:lnSpc>
              <a:spcBef>
                <a:spcPts val="0"/>
              </a:spcBef>
              <a:spcAft>
                <a:spcPts val="0"/>
              </a:spcAft>
              <a:buClr>
                <a:schemeClr val="lt1"/>
              </a:buClr>
              <a:buSzPts val="2400"/>
              <a:buChar char="•"/>
            </a:pPr>
            <a:r>
              <a:rPr lang="en-US" sz="1400" dirty="0">
                <a:latin typeface="+mn-lt"/>
              </a:rPr>
              <a:t>Accounting:</a:t>
            </a:r>
          </a:p>
          <a:p>
            <a:pPr marL="0" lvl="0" indent="0" algn="l" rtl="0">
              <a:lnSpc>
                <a:spcPct val="90000"/>
              </a:lnSpc>
              <a:spcBef>
                <a:spcPts val="0"/>
              </a:spcBef>
              <a:spcAft>
                <a:spcPts val="0"/>
              </a:spcAft>
              <a:buClr>
                <a:schemeClr val="lt1"/>
              </a:buClr>
              <a:buSzPts val="2400"/>
              <a:buNone/>
            </a:pPr>
            <a:r>
              <a:rPr lang="en-US" sz="1400" dirty="0">
                <a:latin typeface="+mn-lt"/>
              </a:rPr>
              <a:t>Logging and Monitoring: Record access and activities.</a:t>
            </a:r>
          </a:p>
          <a:p>
            <a:pPr marL="0" lvl="0" indent="0" algn="l" rtl="0">
              <a:lnSpc>
                <a:spcPct val="90000"/>
              </a:lnSpc>
              <a:spcBef>
                <a:spcPts val="0"/>
              </a:spcBef>
              <a:spcAft>
                <a:spcPts val="0"/>
              </a:spcAft>
              <a:buClr>
                <a:schemeClr val="lt1"/>
              </a:buClr>
              <a:buSzPts val="2400"/>
              <a:buNone/>
            </a:pPr>
            <a:r>
              <a:rPr lang="en-US" sz="1400" dirty="0">
                <a:latin typeface="+mn-lt"/>
              </a:rPr>
              <a:t>Audit Trails: Capture user actions for analysis.</a:t>
            </a:r>
          </a:p>
          <a:p>
            <a:pPr marL="0" lvl="0" indent="0" algn="l" rtl="0">
              <a:lnSpc>
                <a:spcPct val="90000"/>
              </a:lnSpc>
              <a:spcBef>
                <a:spcPts val="0"/>
              </a:spcBef>
              <a:spcAft>
                <a:spcPts val="0"/>
              </a:spcAft>
              <a:buClr>
                <a:schemeClr val="lt1"/>
              </a:buClr>
              <a:buSzPts val="2400"/>
              <a:buNone/>
            </a:pPr>
            <a:r>
              <a:rPr lang="en-US" sz="1400" dirty="0">
                <a:latin typeface="+mn-lt"/>
              </a:rPr>
              <a:t>Data Retention Policies: Define log retention periods.</a:t>
            </a:r>
          </a:p>
          <a:p>
            <a:pPr marL="0" lvl="0" indent="0" algn="l" rtl="0">
              <a:lnSpc>
                <a:spcPct val="90000"/>
              </a:lnSpc>
              <a:spcBef>
                <a:spcPts val="0"/>
              </a:spcBef>
              <a:spcAft>
                <a:spcPts val="0"/>
              </a:spcAft>
              <a:buClr>
                <a:schemeClr val="lt1"/>
              </a:buClr>
              <a:buSzPts val="2400"/>
              <a:buNone/>
            </a:pPr>
            <a:r>
              <a:rPr lang="en-US" sz="1400" dirty="0">
                <a:latin typeface="+mn-lt"/>
              </a:rPr>
              <a:t>Regular Audits: Review logs and detect anomalies.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latin typeface="+mn-lt"/>
              </a:rPr>
              <a:t>Coding Vulnerability Tested: SQL Injection</a:t>
            </a:r>
          </a:p>
          <a:p>
            <a:pPr marL="0" lvl="0" indent="0" algn="l" rtl="0">
              <a:lnSpc>
                <a:spcPct val="90000"/>
              </a:lnSpc>
              <a:spcBef>
                <a:spcPts val="1000"/>
              </a:spcBef>
              <a:spcAft>
                <a:spcPts val="0"/>
              </a:spcAft>
              <a:buSzPts val="1800"/>
              <a:buNone/>
            </a:pPr>
            <a:r>
              <a:rPr lang="en-US" dirty="0">
                <a:latin typeface="+mn-lt"/>
              </a:rPr>
              <a:t>Overview:</a:t>
            </a:r>
            <a:br>
              <a:rPr lang="en-US" dirty="0">
                <a:latin typeface="+mn-lt"/>
              </a:rPr>
            </a:br>
            <a:r>
              <a:rPr lang="en-US" dirty="0">
                <a:latin typeface="+mn-lt"/>
              </a:rPr>
              <a:t>SQL Injection is a vulnerability that allows attackers to execute arbitrary SQL queries by injecting malicious input. This slide presents tests conducted to evaluate the application's resilience against SQL Injection.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4743-EF04-1E6A-8A06-B078140BD78D}"/>
              </a:ext>
            </a:extLst>
          </p:cNvPr>
          <p:cNvSpPr>
            <a:spLocks noGrp="1"/>
          </p:cNvSpPr>
          <p:nvPr>
            <p:ph type="title"/>
          </p:nvPr>
        </p:nvSpPr>
        <p:spPr>
          <a:xfrm>
            <a:off x="1000897" y="764373"/>
            <a:ext cx="10505303" cy="1293028"/>
          </a:xfrm>
        </p:spPr>
        <p:txBody>
          <a:bodyPr>
            <a:normAutofit/>
          </a:bodyPr>
          <a:lstStyle/>
          <a:p>
            <a:r>
              <a:rPr lang="en-US" sz="2400" dirty="0">
                <a:latin typeface="+mj-lt"/>
              </a:rPr>
              <a:t>Test 1: Does the application handle single quotes properly in input fields?</a:t>
            </a:r>
            <a:br>
              <a:rPr lang="en-US" sz="2400" dirty="0">
                <a:latin typeface="+mj-lt"/>
              </a:rPr>
            </a:br>
            <a:endParaRPr lang="en-US" sz="2400" dirty="0">
              <a:latin typeface="+mj-lt"/>
            </a:endParaRPr>
          </a:p>
        </p:txBody>
      </p:sp>
      <p:sp>
        <p:nvSpPr>
          <p:cNvPr id="3" name="Text Placeholder 2">
            <a:extLst>
              <a:ext uri="{FF2B5EF4-FFF2-40B4-BE49-F238E27FC236}">
                <a16:creationId xmlns:a16="http://schemas.microsoft.com/office/drawing/2014/main" id="{A198648A-B445-8EA7-7059-3ECE23D46B42}"/>
              </a:ext>
            </a:extLst>
          </p:cNvPr>
          <p:cNvSpPr>
            <a:spLocks noGrp="1"/>
          </p:cNvSpPr>
          <p:nvPr>
            <p:ph type="body" idx="1"/>
          </p:nvPr>
        </p:nvSpPr>
        <p:spPr/>
        <p:txBody>
          <a:bodyPr/>
          <a:lstStyle/>
          <a:p>
            <a:r>
              <a:rPr lang="en-US" dirty="0">
                <a:latin typeface="+mn-lt"/>
              </a:rPr>
              <a:t>Test Input: admin' OR '1'='1</a:t>
            </a:r>
          </a:p>
          <a:p>
            <a:r>
              <a:rPr lang="en-US" dirty="0">
                <a:latin typeface="+mn-lt"/>
              </a:rPr>
              <a:t>Expected Result: Should not bypass authentication or return unauthorized data.</a:t>
            </a:r>
          </a:p>
          <a:p>
            <a:r>
              <a:rPr lang="en-US" dirty="0">
                <a:latin typeface="+mn-lt"/>
              </a:rPr>
              <a:t>Actual Result: The application returned all user data, indicating a vulnerability. The input was not properly sanitized, allowing unauthorized access.</a:t>
            </a:r>
          </a:p>
          <a:p>
            <a:endParaRPr lang="en-US" dirty="0">
              <a:latin typeface="+mn-lt"/>
            </a:endParaRPr>
          </a:p>
        </p:txBody>
      </p:sp>
    </p:spTree>
    <p:extLst>
      <p:ext uri="{BB962C8B-B14F-4D97-AF65-F5344CB8AC3E}">
        <p14:creationId xmlns:p14="http://schemas.microsoft.com/office/powerpoint/2010/main" val="3450830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TotalTime>
  <Words>2661</Words>
  <Application>Microsoft Macintosh PowerPoint</Application>
  <PresentationFormat>Widescreen</PresentationFormat>
  <Paragraphs>174</Paragraphs>
  <Slides>21</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Test 1: Does the application handle single quotes properly in input fields? </vt:lpstr>
      <vt:lpstr>Test 2: Can the application handle SQL injection through URL parameters?</vt:lpstr>
      <vt:lpstr>Test 3: Is the application susceptible to SQL injection with special characters in form fields?</vt:lpstr>
      <vt:lpstr>Test 4: Does the application sanitize inputs from file uploads?</vt:lpstr>
      <vt:lpstr>Test 5: Are prepared statements used to prevent SQL injection?</vt:lpstr>
      <vt:lpstr>Test 6: How does the application handle unexpected input types in SQL queries? </vt:lpstr>
      <vt:lpstr>Summary:</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Paulk, Elijah</cp:lastModifiedBy>
  <cp:revision>5</cp:revision>
  <dcterms:created xsi:type="dcterms:W3CDTF">2020-08-19T17:59:24Z</dcterms:created>
  <dcterms:modified xsi:type="dcterms:W3CDTF">2024-08-19T03:01:49Z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