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6459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5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6BA"/>
    <a:srgbClr val="56C1FF"/>
    <a:srgbClr val="3198EA"/>
    <a:srgbClr val="014D80"/>
    <a:srgbClr val="03A2FF"/>
    <a:srgbClr val="FF5C5F"/>
    <a:srgbClr val="006C65"/>
    <a:srgbClr val="34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93536"/>
  </p:normalViewPr>
  <p:slideViewPr>
    <p:cSldViewPr snapToGrid="0" showGuides="1">
      <p:cViewPr>
        <p:scale>
          <a:sx n="53" d="100"/>
          <a:sy n="53" d="100"/>
        </p:scale>
        <p:origin x="1432" y="-24"/>
      </p:cViewPr>
      <p:guideLst>
        <p:guide orient="horz" pos="6912"/>
        <p:guide pos="51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3AFE9-F031-6346-9023-38D2D0851391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D3A93-EFC2-F44A-BC09-B762781B8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6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D3A93-EFC2-F44A-BC09-B762781B8C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3591562"/>
            <a:ext cx="13990320" cy="7640320"/>
          </a:xfrm>
        </p:spPr>
        <p:txBody>
          <a:bodyPr anchor="b"/>
          <a:lstStyle>
            <a:lvl1pPr algn="ctr"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1526522"/>
            <a:ext cx="12344400" cy="5298438"/>
          </a:xfrm>
        </p:spPr>
        <p:txBody>
          <a:bodyPr/>
          <a:lstStyle>
            <a:lvl1pPr marL="0" indent="0" algn="ctr">
              <a:buNone/>
              <a:defRPr sz="4320"/>
            </a:lvl1pPr>
            <a:lvl2pPr marL="822960" indent="0" algn="ctr">
              <a:buNone/>
              <a:defRPr sz="3600"/>
            </a:lvl2pPr>
            <a:lvl3pPr marL="1645920" indent="0" algn="ctr">
              <a:buNone/>
              <a:defRPr sz="3240"/>
            </a:lvl3pPr>
            <a:lvl4pPr marL="2468880" indent="0" algn="ctr">
              <a:buNone/>
              <a:defRPr sz="2880"/>
            </a:lvl4pPr>
            <a:lvl5pPr marL="3291840" indent="0" algn="ctr">
              <a:buNone/>
              <a:defRPr sz="2880"/>
            </a:lvl5pPr>
            <a:lvl6pPr marL="4114800" indent="0" algn="ctr">
              <a:buNone/>
              <a:defRPr sz="2880"/>
            </a:lvl6pPr>
            <a:lvl7pPr marL="4937760" indent="0" algn="ctr">
              <a:buNone/>
              <a:defRPr sz="2880"/>
            </a:lvl7pPr>
            <a:lvl8pPr marL="5760720" indent="0" algn="ctr">
              <a:buNone/>
              <a:defRPr sz="2880"/>
            </a:lvl8pPr>
            <a:lvl9pPr marL="6583680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168400"/>
            <a:ext cx="3549015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1168400"/>
            <a:ext cx="10441305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5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83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5471167"/>
            <a:ext cx="14196060" cy="9128758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14686287"/>
            <a:ext cx="14196060" cy="4800598"/>
          </a:xfrm>
        </p:spPr>
        <p:txBody>
          <a:bodyPr/>
          <a:lstStyle>
            <a:lvl1pPr marL="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1pPr>
            <a:lvl2pPr marL="82296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2pPr>
            <a:lvl3pPr marL="1645920" indent="0">
              <a:buNone/>
              <a:defRPr sz="3240">
                <a:solidFill>
                  <a:schemeClr val="tx1">
                    <a:tint val="82000"/>
                  </a:schemeClr>
                </a:solidFill>
              </a:defRPr>
            </a:lvl3pPr>
            <a:lvl4pPr marL="246888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4pPr>
            <a:lvl5pPr marL="329184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5pPr>
            <a:lvl6pPr marL="411480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6pPr>
            <a:lvl7pPr marL="493776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7pPr>
            <a:lvl8pPr marL="576072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8pPr>
            <a:lvl9pPr marL="658368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3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5842000"/>
            <a:ext cx="699516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6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168405"/>
            <a:ext cx="1419606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5379722"/>
            <a:ext cx="6963012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8016240"/>
            <a:ext cx="6963012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5379722"/>
            <a:ext cx="6997304" cy="2636518"/>
          </a:xfrm>
        </p:spPr>
        <p:txBody>
          <a:bodyPr anchor="b"/>
          <a:lstStyle>
            <a:lvl1pPr marL="0" indent="0">
              <a:buNone/>
              <a:defRPr sz="4320" b="1"/>
            </a:lvl1pPr>
            <a:lvl2pPr marL="822960" indent="0">
              <a:buNone/>
              <a:defRPr sz="3600" b="1"/>
            </a:lvl2pPr>
            <a:lvl3pPr marL="1645920" indent="0">
              <a:buNone/>
              <a:defRPr sz="3240" b="1"/>
            </a:lvl3pPr>
            <a:lvl4pPr marL="2468880" indent="0">
              <a:buNone/>
              <a:defRPr sz="2880" b="1"/>
            </a:lvl4pPr>
            <a:lvl5pPr marL="3291840" indent="0">
              <a:buNone/>
              <a:defRPr sz="2880" b="1"/>
            </a:lvl5pPr>
            <a:lvl6pPr marL="4114800" indent="0">
              <a:buNone/>
              <a:defRPr sz="2880" b="1"/>
            </a:lvl6pPr>
            <a:lvl7pPr marL="4937760" indent="0">
              <a:buNone/>
              <a:defRPr sz="2880" b="1"/>
            </a:lvl7pPr>
            <a:lvl8pPr marL="5760720" indent="0">
              <a:buNone/>
              <a:defRPr sz="2880" b="1"/>
            </a:lvl8pPr>
            <a:lvl9pPr marL="6583680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8016240"/>
            <a:ext cx="699730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0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66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3159765"/>
            <a:ext cx="8332470" cy="15595600"/>
          </a:xfrm>
        </p:spPr>
        <p:txBody>
          <a:bodyPr/>
          <a:lstStyle>
            <a:lvl1pPr>
              <a:defRPr sz="5760"/>
            </a:lvl1pPr>
            <a:lvl2pPr>
              <a:defRPr sz="5040"/>
            </a:lvl2pPr>
            <a:lvl3pPr>
              <a:defRPr sz="432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463040"/>
            <a:ext cx="5308520" cy="5120640"/>
          </a:xfrm>
        </p:spPr>
        <p:txBody>
          <a:bodyPr anchor="b"/>
          <a:lstStyle>
            <a:lvl1pPr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3159765"/>
            <a:ext cx="8332470" cy="15595600"/>
          </a:xfrm>
        </p:spPr>
        <p:txBody>
          <a:bodyPr anchor="t"/>
          <a:lstStyle>
            <a:lvl1pPr marL="0" indent="0">
              <a:buNone/>
              <a:defRPr sz="5760"/>
            </a:lvl1pPr>
            <a:lvl2pPr marL="822960" indent="0">
              <a:buNone/>
              <a:defRPr sz="5040"/>
            </a:lvl2pPr>
            <a:lvl3pPr marL="1645920" indent="0">
              <a:buNone/>
              <a:defRPr sz="4320"/>
            </a:lvl3pPr>
            <a:lvl4pPr marL="2468880" indent="0">
              <a:buNone/>
              <a:defRPr sz="3600"/>
            </a:lvl4pPr>
            <a:lvl5pPr marL="3291840" indent="0">
              <a:buNone/>
              <a:defRPr sz="3600"/>
            </a:lvl5pPr>
            <a:lvl6pPr marL="4114800" indent="0">
              <a:buNone/>
              <a:defRPr sz="3600"/>
            </a:lvl6pPr>
            <a:lvl7pPr marL="4937760" indent="0">
              <a:buNone/>
              <a:defRPr sz="3600"/>
            </a:lvl7pPr>
            <a:lvl8pPr marL="5760720" indent="0">
              <a:buNone/>
              <a:defRPr sz="3600"/>
            </a:lvl8pPr>
            <a:lvl9pPr marL="6583680" indent="0">
              <a:buNone/>
              <a:defRPr sz="3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6583680"/>
            <a:ext cx="5308520" cy="12197082"/>
          </a:xfrm>
        </p:spPr>
        <p:txBody>
          <a:bodyPr/>
          <a:lstStyle>
            <a:lvl1pPr marL="0" indent="0">
              <a:buNone/>
              <a:defRPr sz="2880"/>
            </a:lvl1pPr>
            <a:lvl2pPr marL="822960" indent="0">
              <a:buNone/>
              <a:defRPr sz="2520"/>
            </a:lvl2pPr>
            <a:lvl3pPr marL="1645920" indent="0">
              <a:buNone/>
              <a:defRPr sz="2160"/>
            </a:lvl3pPr>
            <a:lvl4pPr marL="2468880" indent="0">
              <a:buNone/>
              <a:defRPr sz="1800"/>
            </a:lvl4pPr>
            <a:lvl5pPr marL="3291840" indent="0">
              <a:buNone/>
              <a:defRPr sz="1800"/>
            </a:lvl5pPr>
            <a:lvl6pPr marL="4114800" indent="0">
              <a:buNone/>
              <a:defRPr sz="1800"/>
            </a:lvl6pPr>
            <a:lvl7pPr marL="4937760" indent="0">
              <a:buNone/>
              <a:defRPr sz="1800"/>
            </a:lvl7pPr>
            <a:lvl8pPr marL="5760720" indent="0">
              <a:buNone/>
              <a:defRPr sz="1800"/>
            </a:lvl8pPr>
            <a:lvl9pPr marL="658368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D9428-1D19-C542-AD84-24553FB5977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3E7D4-9E0F-FE4E-8CBD-08411020A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F01806-4CF3-9812-8875-61B9F7518FA9}"/>
              </a:ext>
            </a:extLst>
          </p:cNvPr>
          <p:cNvSpPr/>
          <p:nvPr/>
        </p:nvSpPr>
        <p:spPr>
          <a:xfrm>
            <a:off x="454526" y="183820"/>
            <a:ext cx="15550148" cy="129965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99342-D5E5-A81C-DBF1-2188B6ACDDB9}"/>
              </a:ext>
            </a:extLst>
          </p:cNvPr>
          <p:cNvSpPr txBox="1"/>
          <p:nvPr/>
        </p:nvSpPr>
        <p:spPr>
          <a:xfrm>
            <a:off x="1117600" y="448930"/>
            <a:ext cx="142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Lymely</a:t>
            </a:r>
            <a:r>
              <a:rPr lang="en-US" sz="4400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: The World’s First AI-Powered Lyme Disease App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07FD92-1EE3-52DF-0F2E-9E7AC84F41A9}"/>
              </a:ext>
            </a:extLst>
          </p:cNvPr>
          <p:cNvSpPr/>
          <p:nvPr/>
        </p:nvSpPr>
        <p:spPr>
          <a:xfrm>
            <a:off x="454525" y="1672295"/>
            <a:ext cx="15547477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Motivation &amp; Approach 🤔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185CEB-A347-8E32-252C-2EC5B9619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3982" y="2392226"/>
            <a:ext cx="7628020" cy="1482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489A41-F3FB-CA90-B0EC-54A56E08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2582"/>
          <a:stretch/>
        </p:blipFill>
        <p:spPr>
          <a:xfrm>
            <a:off x="8373982" y="3874641"/>
            <a:ext cx="7628020" cy="2643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ADCAB-1FFA-4213-E9CB-85FF876C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239" r="14223" b="22363"/>
          <a:stretch/>
        </p:blipFill>
        <p:spPr>
          <a:xfrm>
            <a:off x="457200" y="2377475"/>
            <a:ext cx="7628019" cy="46477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0DA2F7-3DE4-06DC-A377-0E50B52F5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982" y="4448595"/>
            <a:ext cx="7628020" cy="2841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54B0E9-2068-CC83-9ADD-B98B6E52B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8364888"/>
            <a:ext cx="7374834" cy="33592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4E8B63-FA0E-907D-CBCD-36CCFF291F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524" y="17144206"/>
            <a:ext cx="9370663" cy="42001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5F1B7B-C16B-BB35-498C-7F4ACE1DBD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12976272"/>
            <a:ext cx="9369326" cy="336350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C9681F-10EE-A7D7-24D0-C31A510C17B7}"/>
              </a:ext>
            </a:extLst>
          </p:cNvPr>
          <p:cNvSpPr/>
          <p:nvPr/>
        </p:nvSpPr>
        <p:spPr>
          <a:xfrm>
            <a:off x="8637732" y="6534795"/>
            <a:ext cx="6156254" cy="399936"/>
          </a:xfrm>
          <a:prstGeom prst="rect">
            <a:avLst/>
          </a:prstGeom>
          <a:solidFill>
            <a:srgbClr val="03A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D147E-3AC7-3135-66AC-288BDF22F2B7}"/>
              </a:ext>
            </a:extLst>
          </p:cNvPr>
          <p:cNvSpPr txBox="1"/>
          <p:nvPr/>
        </p:nvSpPr>
        <p:spPr>
          <a:xfrm>
            <a:off x="8637732" y="6518051"/>
            <a:ext cx="710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New: </a:t>
            </a:r>
            <a:r>
              <a:rPr lang="en-US" sz="1600" dirty="0">
                <a:solidFill>
                  <a:schemeClr val="bg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Fast, free, on-device Lyme risk assessment with conditioned Llama-3.2-8B quantized to 4-bit* 🧑‍⚕️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E4082-B807-F0A5-8B3A-2E77E66E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2582"/>
          <a:stretch/>
        </p:blipFill>
        <p:spPr>
          <a:xfrm>
            <a:off x="457199" y="7025224"/>
            <a:ext cx="7628020" cy="26439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4716CA-AA6C-F1E3-499A-1A13004551AF}"/>
              </a:ext>
            </a:extLst>
          </p:cNvPr>
          <p:cNvSpPr/>
          <p:nvPr/>
        </p:nvSpPr>
        <p:spPr>
          <a:xfrm>
            <a:off x="455861" y="7424378"/>
            <a:ext cx="15547477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Activity Tracking &amp; Risk Assessment* 🧑‍⚕️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778CD-AA84-A5A8-DF60-9E8CD2DF597D}"/>
              </a:ext>
            </a:extLst>
          </p:cNvPr>
          <p:cNvSpPr/>
          <p:nvPr/>
        </p:nvSpPr>
        <p:spPr>
          <a:xfrm>
            <a:off x="9502010" y="8681776"/>
            <a:ext cx="1950720" cy="782320"/>
          </a:xfrm>
          <a:prstGeom prst="roundRect">
            <a:avLst/>
          </a:prstGeom>
          <a:solidFill>
            <a:srgbClr val="006C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Report History 📝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93EE75-6F86-55BF-12FB-0CC131D04EF0}"/>
              </a:ext>
            </a:extLst>
          </p:cNvPr>
          <p:cNvSpPr/>
          <p:nvPr/>
        </p:nvSpPr>
        <p:spPr>
          <a:xfrm>
            <a:off x="7180608" y="9502833"/>
            <a:ext cx="1950720" cy="7823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Signs and Symptoms of Lyme (CDC) 🤕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73FE900-74D9-B45F-149B-98F4A533AC4A}"/>
              </a:ext>
            </a:extLst>
          </p:cNvPr>
          <p:cNvSpPr/>
          <p:nvPr/>
        </p:nvSpPr>
        <p:spPr>
          <a:xfrm>
            <a:off x="7193441" y="11299159"/>
            <a:ext cx="1950720" cy="782320"/>
          </a:xfrm>
          <a:prstGeom prst="roundRect">
            <a:avLst/>
          </a:prstGeom>
          <a:solidFill>
            <a:srgbClr val="03A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Risk Assessment Instructions 💬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10980B7-131E-7733-4855-EE314B9B1CAF}"/>
              </a:ext>
            </a:extLst>
          </p:cNvPr>
          <p:cNvSpPr/>
          <p:nvPr/>
        </p:nvSpPr>
        <p:spPr>
          <a:xfrm>
            <a:off x="7193441" y="10403893"/>
            <a:ext cx="1950720" cy="782320"/>
          </a:xfrm>
          <a:prstGeom prst="roundRect">
            <a:avLst/>
          </a:prstGeom>
          <a:solidFill>
            <a:srgbClr val="FF5C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Stages of Lyme (Mayo Clinic) 📈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1C0F46-05AE-B72B-E0D4-EE6CA65BD954}"/>
              </a:ext>
            </a:extLst>
          </p:cNvPr>
          <p:cNvSpPr/>
          <p:nvPr/>
        </p:nvSpPr>
        <p:spPr>
          <a:xfrm>
            <a:off x="9324010" y="8154996"/>
            <a:ext cx="3982720" cy="3926483"/>
          </a:xfrm>
          <a:prstGeom prst="roundRect">
            <a:avLst>
              <a:gd name="adj" fmla="val 51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FBA4C0-5B2C-9ED0-62D7-CE60337ADF05}"/>
              </a:ext>
            </a:extLst>
          </p:cNvPr>
          <p:cNvSpPr txBox="1"/>
          <p:nvPr/>
        </p:nvSpPr>
        <p:spPr>
          <a:xfrm>
            <a:off x="9336843" y="8193705"/>
            <a:ext cx="31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Local inference environment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E06AE5-C9D4-0C15-73AC-2E83F1158A9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131328" y="9893993"/>
            <a:ext cx="6951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AE7A70-AF86-2C56-32B7-F0686026C13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9144161" y="10795053"/>
            <a:ext cx="682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D732D8-E064-0A98-7879-E689E173413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9144161" y="11690319"/>
            <a:ext cx="6823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A9BBD04-01BC-3B6B-595A-EA35A6830D1F}"/>
              </a:ext>
            </a:extLst>
          </p:cNvPr>
          <p:cNvSpPr/>
          <p:nvPr/>
        </p:nvSpPr>
        <p:spPr>
          <a:xfrm>
            <a:off x="11547477" y="9588975"/>
            <a:ext cx="1540042" cy="2358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Menlo" panose="020B0609030804020204" pitchFamily="49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llama3_2_3B_4bit</a:t>
            </a:r>
          </a:p>
        </p:txBody>
      </p:sp>
      <p:pic>
        <p:nvPicPr>
          <p:cNvPr id="1026" name="Picture 2" descr="Meta logo PNG transparent image download, size: 4000x4000px">
            <a:extLst>
              <a:ext uri="{FF2B5EF4-FFF2-40B4-BE49-F238E27FC236}">
                <a16:creationId xmlns:a16="http://schemas.microsoft.com/office/drawing/2014/main" id="{A2145B4E-F89E-7F26-394F-2345FFFC0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62" y="9556517"/>
            <a:ext cx="1457272" cy="145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2892FD8C-EA8E-C4CE-ADF8-2B318FC34838}"/>
              </a:ext>
            </a:extLst>
          </p:cNvPr>
          <p:cNvCxnSpPr>
            <a:stCxn id="8" idx="3"/>
            <a:endCxn id="1026" idx="0"/>
          </p:cNvCxnSpPr>
          <p:nvPr/>
        </p:nvCxnSpPr>
        <p:spPr>
          <a:xfrm>
            <a:off x="11452730" y="9072936"/>
            <a:ext cx="864768" cy="48358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8498652-EA7A-43CD-39FD-308613865696}"/>
              </a:ext>
            </a:extLst>
          </p:cNvPr>
          <p:cNvSpPr/>
          <p:nvPr/>
        </p:nvSpPr>
        <p:spPr>
          <a:xfrm>
            <a:off x="9826526" y="9598776"/>
            <a:ext cx="1185369" cy="2358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effectLst/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effectLst/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Syste</a:t>
            </a:r>
            <a:r>
              <a:rPr lang="en-US" sz="1600" dirty="0">
                <a:solidFill>
                  <a:schemeClr val="tx1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m Prompt</a:t>
            </a:r>
            <a:endParaRPr lang="en-US" sz="1600" dirty="0">
              <a:solidFill>
                <a:schemeClr val="tx1"/>
              </a:solidFill>
              <a:effectLst/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pic>
        <p:nvPicPr>
          <p:cNvPr id="1030" name="Picture 6" descr="Text Chat Icons - Free SVG &amp; PNG Text Chat Images - Noun Project">
            <a:extLst>
              <a:ext uri="{FF2B5EF4-FFF2-40B4-BE49-F238E27FC236}">
                <a16:creationId xmlns:a16="http://schemas.microsoft.com/office/drawing/2014/main" id="{901C427F-1CD3-69FC-3E70-43F0ED0CD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359" y="9948192"/>
            <a:ext cx="685384" cy="6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C42301-4C7A-C35E-647B-F5482844A69A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1011895" y="10768070"/>
            <a:ext cx="5355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D967CF-532A-0420-A7BD-054134A2CE31}"/>
              </a:ext>
            </a:extLst>
          </p:cNvPr>
          <p:cNvCxnSpPr>
            <a:cxnSpLocks/>
          </p:cNvCxnSpPr>
          <p:nvPr/>
        </p:nvCxnSpPr>
        <p:spPr>
          <a:xfrm>
            <a:off x="13087519" y="10768070"/>
            <a:ext cx="2667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Left Brace 1037">
            <a:extLst>
              <a:ext uri="{FF2B5EF4-FFF2-40B4-BE49-F238E27FC236}">
                <a16:creationId xmlns:a16="http://schemas.microsoft.com/office/drawing/2014/main" id="{01F4A6A6-45BF-BD8B-4F34-3AB9CC539845}"/>
              </a:ext>
            </a:extLst>
          </p:cNvPr>
          <p:cNvSpPr/>
          <p:nvPr/>
        </p:nvSpPr>
        <p:spPr>
          <a:xfrm>
            <a:off x="13348114" y="8538364"/>
            <a:ext cx="369467" cy="3319539"/>
          </a:xfrm>
          <a:prstGeom prst="leftBrace">
            <a:avLst>
              <a:gd name="adj1" fmla="val 32994"/>
              <a:gd name="adj2" fmla="val 673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4D61B486-7DF5-6F62-C46A-00FC673E2C1C}"/>
              </a:ext>
            </a:extLst>
          </p:cNvPr>
          <p:cNvSpPr txBox="1"/>
          <p:nvPr/>
        </p:nvSpPr>
        <p:spPr>
          <a:xfrm>
            <a:off x="13595047" y="8551354"/>
            <a:ext cx="240695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Risk Score (</a:t>
            </a:r>
            <a:r>
              <a:rPr lang="en-US" sz="1600" dirty="0">
                <a:solidFill>
                  <a:srgbClr val="00B05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0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100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) </a:t>
            </a:r>
          </a:p>
          <a:p>
            <a:endParaRPr lang="en-US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Doctor urgency (</a:t>
            </a:r>
            <a:r>
              <a:rPr lang="en-US" sz="1600" dirty="0">
                <a:solidFill>
                  <a:srgbClr val="00B05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not urgent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very urgent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, etc.)</a:t>
            </a:r>
          </a:p>
          <a:p>
            <a:endParaRPr lang="en-US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Estimated Lyme stage (</a:t>
            </a:r>
            <a:r>
              <a:rPr lang="en-US" sz="1600" dirty="0">
                <a:solidFill>
                  <a:srgbClr val="00B05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0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3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)</a:t>
            </a:r>
          </a:p>
          <a:p>
            <a:endParaRPr lang="en-US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Report with citations (claim [n])</a:t>
            </a:r>
          </a:p>
          <a:p>
            <a:endParaRPr lang="en-US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  <a:p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Evidence </a:t>
            </a:r>
            <a:r>
              <a:rPr lang="en-US" sz="1600" b="1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([n]: user activity</a:t>
            </a:r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)</a:t>
            </a:r>
          </a:p>
          <a:p>
            <a:endParaRPr lang="en-US" sz="1600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1044" name="Rounded Rectangle 1043">
            <a:extLst>
              <a:ext uri="{FF2B5EF4-FFF2-40B4-BE49-F238E27FC236}">
                <a16:creationId xmlns:a16="http://schemas.microsoft.com/office/drawing/2014/main" id="{C78B6257-349D-E816-2F90-96ABEE40E73B}"/>
              </a:ext>
            </a:extLst>
          </p:cNvPr>
          <p:cNvSpPr/>
          <p:nvPr/>
        </p:nvSpPr>
        <p:spPr>
          <a:xfrm>
            <a:off x="455862" y="12284932"/>
            <a:ext cx="9369326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Interactive Tick Territory Heat Map 🗺️ </a:t>
            </a:r>
          </a:p>
        </p:txBody>
      </p: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8ED23BC-EC66-6AE3-7149-ADBC60D270E5}"/>
              </a:ext>
            </a:extLst>
          </p:cNvPr>
          <p:cNvCxnSpPr>
            <a:cxnSpLocks/>
          </p:cNvCxnSpPr>
          <p:nvPr/>
        </p:nvCxnSpPr>
        <p:spPr>
          <a:xfrm>
            <a:off x="6817895" y="8193705"/>
            <a:ext cx="0" cy="38970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7" name="Rounded Rectangle 1056">
            <a:extLst>
              <a:ext uri="{FF2B5EF4-FFF2-40B4-BE49-F238E27FC236}">
                <a16:creationId xmlns:a16="http://schemas.microsoft.com/office/drawing/2014/main" id="{766EBBCB-7281-1DBA-FBAB-EB0DED5D4600}"/>
              </a:ext>
            </a:extLst>
          </p:cNvPr>
          <p:cNvSpPr/>
          <p:nvPr/>
        </p:nvSpPr>
        <p:spPr>
          <a:xfrm>
            <a:off x="454524" y="16489093"/>
            <a:ext cx="9369326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Rash Analysis Computer Vision Model* 🔍</a:t>
            </a:r>
          </a:p>
        </p:txBody>
      </p:sp>
      <p:sp>
        <p:nvSpPr>
          <p:cNvPr id="1058" name="Rounded Rectangle 1057">
            <a:extLst>
              <a:ext uri="{FF2B5EF4-FFF2-40B4-BE49-F238E27FC236}">
                <a16:creationId xmlns:a16="http://schemas.microsoft.com/office/drawing/2014/main" id="{C529F726-C757-CC43-D156-9CF797B3A488}"/>
              </a:ext>
            </a:extLst>
          </p:cNvPr>
          <p:cNvSpPr/>
          <p:nvPr/>
        </p:nvSpPr>
        <p:spPr>
          <a:xfrm>
            <a:off x="9958940" y="16851598"/>
            <a:ext cx="6043060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GitHub 🧑‍💻</a:t>
            </a:r>
          </a:p>
        </p:txBody>
      </p:sp>
      <p:sp>
        <p:nvSpPr>
          <p:cNvPr id="1059" name="Rounded Rectangle 1058">
            <a:extLst>
              <a:ext uri="{FF2B5EF4-FFF2-40B4-BE49-F238E27FC236}">
                <a16:creationId xmlns:a16="http://schemas.microsoft.com/office/drawing/2014/main" id="{0E26E6C3-2165-94E0-2ACA-FE2ECF550A3A}"/>
              </a:ext>
            </a:extLst>
          </p:cNvPr>
          <p:cNvSpPr/>
          <p:nvPr/>
        </p:nvSpPr>
        <p:spPr>
          <a:xfrm>
            <a:off x="9958940" y="19555891"/>
            <a:ext cx="6043060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Disclaimer*</a:t>
            </a:r>
          </a:p>
        </p:txBody>
      </p: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41BA8246-1C6B-954F-6C85-A757D9B3AD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58489" y="17502044"/>
            <a:ext cx="2043961" cy="2043961"/>
          </a:xfrm>
          <a:prstGeom prst="rect">
            <a:avLst/>
          </a:prstGeom>
        </p:spPr>
      </p:pic>
      <p:sp>
        <p:nvSpPr>
          <p:cNvPr id="1062" name="Rounded Rectangle 1061">
            <a:extLst>
              <a:ext uri="{FF2B5EF4-FFF2-40B4-BE49-F238E27FC236}">
                <a16:creationId xmlns:a16="http://schemas.microsoft.com/office/drawing/2014/main" id="{7F7019AC-06C9-1EA0-EB81-23D60FD83F21}"/>
              </a:ext>
            </a:extLst>
          </p:cNvPr>
          <p:cNvSpPr/>
          <p:nvPr/>
        </p:nvSpPr>
        <p:spPr>
          <a:xfrm>
            <a:off x="9958939" y="12292671"/>
            <a:ext cx="6043060" cy="585216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Tools Used &amp; References 🛠️</a:t>
            </a:r>
          </a:p>
        </p:txBody>
      </p:sp>
      <p:pic>
        <p:nvPicPr>
          <p:cNvPr id="1063" name="Picture 8" descr="iOS Swift: SQLite3 Integration. Large volumes of data may be stored and… |  by Emre Deniz | Medium">
            <a:extLst>
              <a:ext uri="{FF2B5EF4-FFF2-40B4-BE49-F238E27FC236}">
                <a16:creationId xmlns:a16="http://schemas.microsoft.com/office/drawing/2014/main" id="{A75D9D8E-6597-B37F-7F62-71362AD1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264" y="12873285"/>
            <a:ext cx="1241126" cy="7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10" descr="Xcode on the Mac App Store">
            <a:extLst>
              <a:ext uri="{FF2B5EF4-FFF2-40B4-BE49-F238E27FC236}">
                <a16:creationId xmlns:a16="http://schemas.microsoft.com/office/drawing/2014/main" id="{317288E4-3949-0F04-68AE-021428A7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533" y="12971141"/>
            <a:ext cx="585216" cy="5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12" descr="MLX: Apple's Machine Learning Framework | by Okan Yenigün | Python in Plain  English">
            <a:extLst>
              <a:ext uri="{FF2B5EF4-FFF2-40B4-BE49-F238E27FC236}">
                <a16:creationId xmlns:a16="http://schemas.microsoft.com/office/drawing/2014/main" id="{A379AE9D-51BE-587D-686B-4B988A9E8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686" y="12916553"/>
            <a:ext cx="732551" cy="73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14">
            <a:extLst>
              <a:ext uri="{FF2B5EF4-FFF2-40B4-BE49-F238E27FC236}">
                <a16:creationId xmlns:a16="http://schemas.microsoft.com/office/drawing/2014/main" id="{FA7440C0-C2C3-63A1-38A6-FE2C9D283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086" y="13627833"/>
            <a:ext cx="1600597" cy="360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16" descr="Meta's AI Initiatives: $20B+ of Investment in GPUs and Data Center Infra">
            <a:extLst>
              <a:ext uri="{FF2B5EF4-FFF2-40B4-BE49-F238E27FC236}">
                <a16:creationId xmlns:a16="http://schemas.microsoft.com/office/drawing/2014/main" id="{5B045EC3-BBD7-0A30-8144-0AF2D1346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4267" y="13001119"/>
            <a:ext cx="1383446" cy="56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18">
            <a:extLst>
              <a:ext uri="{FF2B5EF4-FFF2-40B4-BE49-F238E27FC236}">
                <a16:creationId xmlns:a16="http://schemas.microsoft.com/office/drawing/2014/main" id="{45D88B6B-9A29-7A00-22B1-AB171180F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3536" y="13627833"/>
            <a:ext cx="2569023" cy="37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22" descr="夏の自由研究：CreateMLを使ってカブトムシを分類するミニアプリを作ってみる。 | フューチャー技術ブログ">
            <a:extLst>
              <a:ext uri="{FF2B5EF4-FFF2-40B4-BE49-F238E27FC236}">
                <a16:creationId xmlns:a16="http://schemas.microsoft.com/office/drawing/2014/main" id="{95624C6B-5509-1DFD-FE7F-031CDADCF5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1504" r="31065" b="-1504"/>
          <a:stretch/>
        </p:blipFill>
        <p:spPr bwMode="auto">
          <a:xfrm>
            <a:off x="14664987" y="12916553"/>
            <a:ext cx="1328866" cy="1183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0C3145E-23D1-860D-A85A-F05CE94679E2}"/>
              </a:ext>
            </a:extLst>
          </p:cNvPr>
          <p:cNvSpPr txBox="1"/>
          <p:nvPr/>
        </p:nvSpPr>
        <p:spPr>
          <a:xfrm>
            <a:off x="9968086" y="20141107"/>
            <a:ext cx="6033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AI predictions may be inaccurate, and </a:t>
            </a:r>
            <a:r>
              <a:rPr lang="en-US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Lymely</a:t>
            </a:r>
            <a:r>
              <a:rPr lang="en-US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does not diagnose users. Users should always see a doctor about symptoms regardless of whether</a:t>
            </a:r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</a:t>
            </a:r>
            <a:r>
              <a:rPr lang="en-US" dirty="0" err="1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Lymely</a:t>
            </a:r>
            <a:r>
              <a:rPr lang="en-US" dirty="0">
                <a:effectLst/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believes they may be due to Lyme.</a:t>
            </a:r>
          </a:p>
          <a:p>
            <a:endParaRPr lang="en-US" dirty="0">
              <a:latin typeface="SF Pro Semibold" pitchFamily="2" charset="0"/>
              <a:ea typeface="SF Pro Semibold" pitchFamily="2" charset="0"/>
              <a:cs typeface="SF Pro Semibold" pitchFamily="2" charset="0"/>
            </a:endParaRP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3DD90CC-AF44-4887-2DFB-169EAC4B5CC3}"/>
              </a:ext>
            </a:extLst>
          </p:cNvPr>
          <p:cNvSpPr txBox="1"/>
          <p:nvPr/>
        </p:nvSpPr>
        <p:spPr>
          <a:xfrm>
            <a:off x="9968086" y="14198058"/>
            <a:ext cx="60339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Hopkins Lyme Tracker </a:t>
            </a:r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The data used to create the tick map is from Hopkins' Lyme Tracker.</a:t>
            </a:r>
          </a:p>
          <a:p>
            <a:r>
              <a:rPr lang="en-US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CDC</a:t>
            </a:r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 - The early Lyme disease symptoms used to educate the Llama 3.2 model are from the CDC.</a:t>
            </a:r>
          </a:p>
          <a:p>
            <a:r>
              <a:rPr lang="en-US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Mayo Clinic </a:t>
            </a:r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– Additional symptoms and stages of Lyme disease are retrieved from the Mayo Clinic.</a:t>
            </a:r>
          </a:p>
          <a:p>
            <a:r>
              <a:rPr lang="en-US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Lyme Disease Erythema </a:t>
            </a:r>
            <a:r>
              <a:rPr lang="en-US" b="1" dirty="0" err="1">
                <a:latin typeface="SF Pro Heavy" pitchFamily="2" charset="0"/>
                <a:ea typeface="SF Pro Heavy" pitchFamily="2" charset="0"/>
                <a:cs typeface="SF Pro Heavy" pitchFamily="2" charset="0"/>
              </a:rPr>
              <a:t>Migrans</a:t>
            </a:r>
            <a:r>
              <a:rPr lang="en-US" b="1" dirty="0">
                <a:latin typeface="SF Pro Heavy" pitchFamily="2" charset="0"/>
                <a:ea typeface="SF Pro Heavy" pitchFamily="2" charset="0"/>
                <a:cs typeface="SF Pro Heavy" pitchFamily="2" charset="0"/>
              </a:rPr>
              <a:t> Rashes Dataset </a:t>
            </a:r>
            <a:r>
              <a:rPr lang="en-US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- The dataset used to train the rash classification model, courtesy of Edward Zhang at Dartmouth College.</a:t>
            </a:r>
          </a:p>
        </p:txBody>
      </p:sp>
      <p:sp>
        <p:nvSpPr>
          <p:cNvPr id="1073" name="Rectangle 1072">
            <a:extLst>
              <a:ext uri="{FF2B5EF4-FFF2-40B4-BE49-F238E27FC236}">
                <a16:creationId xmlns:a16="http://schemas.microsoft.com/office/drawing/2014/main" id="{BDD61396-1F97-4052-95D5-F034D04A0D7A}"/>
              </a:ext>
            </a:extLst>
          </p:cNvPr>
          <p:cNvSpPr/>
          <p:nvPr/>
        </p:nvSpPr>
        <p:spPr>
          <a:xfrm>
            <a:off x="8428980" y="5621449"/>
            <a:ext cx="2935706" cy="468860"/>
          </a:xfrm>
          <a:prstGeom prst="rect">
            <a:avLst/>
          </a:prstGeom>
          <a:solidFill>
            <a:srgbClr val="014D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Lyme Education Resources 📚</a:t>
            </a:r>
          </a:p>
        </p:txBody>
      </p:sp>
      <p:sp>
        <p:nvSpPr>
          <p:cNvPr id="1074" name="Rounded Rectangle 1073">
            <a:extLst>
              <a:ext uri="{FF2B5EF4-FFF2-40B4-BE49-F238E27FC236}">
                <a16:creationId xmlns:a16="http://schemas.microsoft.com/office/drawing/2014/main" id="{A377BAE7-5C0A-BB81-EED3-8BD8491CB1A4}"/>
              </a:ext>
            </a:extLst>
          </p:cNvPr>
          <p:cNvSpPr/>
          <p:nvPr/>
        </p:nvSpPr>
        <p:spPr>
          <a:xfrm>
            <a:off x="8428980" y="4705346"/>
            <a:ext cx="4448247" cy="381526"/>
          </a:xfrm>
          <a:prstGeom prst="roundRect">
            <a:avLst/>
          </a:prstGeom>
          <a:solidFill>
            <a:srgbClr val="3198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Symptom and Activity Reporting </a:t>
            </a:r>
          </a:p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with History 📝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AD64040-90DD-42FE-F507-A3FC07398BBD}"/>
              </a:ext>
            </a:extLst>
          </p:cNvPr>
          <p:cNvSpPr/>
          <p:nvPr/>
        </p:nvSpPr>
        <p:spPr>
          <a:xfrm>
            <a:off x="13046134" y="4724251"/>
            <a:ext cx="2897427" cy="362622"/>
          </a:xfrm>
          <a:prstGeom prst="rect">
            <a:avLst/>
          </a:prstGeom>
          <a:solidFill>
            <a:srgbClr val="56C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Interactive Tick Territory Heat Map 🗺️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26822CE-567F-9698-E124-E978E9B6DC3C}"/>
              </a:ext>
            </a:extLst>
          </p:cNvPr>
          <p:cNvSpPr/>
          <p:nvPr/>
        </p:nvSpPr>
        <p:spPr>
          <a:xfrm>
            <a:off x="13046134" y="5713281"/>
            <a:ext cx="2897427" cy="302508"/>
          </a:xfrm>
          <a:prstGeom prst="rect">
            <a:avLst/>
          </a:prstGeom>
          <a:solidFill>
            <a:srgbClr val="017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F Pro Semibold" pitchFamily="2" charset="0"/>
                <a:ea typeface="SF Pro Semibold" pitchFamily="2" charset="0"/>
                <a:cs typeface="SF Pro Semibold" pitchFamily="2" charset="0"/>
              </a:rPr>
              <a:t>Rash Analysis Computer Vision Model* 🔍</a:t>
            </a:r>
          </a:p>
        </p:txBody>
      </p:sp>
    </p:spTree>
    <p:extLst>
      <p:ext uri="{BB962C8B-B14F-4D97-AF65-F5344CB8AC3E}">
        <p14:creationId xmlns:p14="http://schemas.microsoft.com/office/powerpoint/2010/main" val="294510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</TotalTime>
  <Words>267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Menlo</vt:lpstr>
      <vt:lpstr>SF Pro Heavy</vt:lpstr>
      <vt:lpstr>SF Pro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Elijah C. Renner</dc:creator>
  <cp:lastModifiedBy>Elijah C. Renner</cp:lastModifiedBy>
  <cp:revision>6</cp:revision>
  <cp:lastPrinted>2025-04-07T21:57:48Z</cp:lastPrinted>
  <dcterms:created xsi:type="dcterms:W3CDTF">2025-03-24T02:00:43Z</dcterms:created>
  <dcterms:modified xsi:type="dcterms:W3CDTF">2025-04-08T00:27:40Z</dcterms:modified>
</cp:coreProperties>
</file>