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0" r:id="rId16"/>
    <p:sldId id="271" r:id="rId17"/>
    <p:sldId id="264"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C491D6-A836-441A-B2D1-9206B979C1D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119139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491D6-A836-441A-B2D1-9206B979C1D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291370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491D6-A836-441A-B2D1-9206B979C1D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318051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491D6-A836-441A-B2D1-9206B979C1D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211045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C491D6-A836-441A-B2D1-9206B979C1D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14631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C491D6-A836-441A-B2D1-9206B979C1D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43051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C491D6-A836-441A-B2D1-9206B979C1D9}"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15961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C491D6-A836-441A-B2D1-9206B979C1D9}"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327229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491D6-A836-441A-B2D1-9206B979C1D9}"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209966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C491D6-A836-441A-B2D1-9206B979C1D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394469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C491D6-A836-441A-B2D1-9206B979C1D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7E3EF-8724-45F1-BB0E-6FCAAFC8985E}" type="slidenum">
              <a:rPr lang="en-US" smtClean="0"/>
              <a:t>‹#›</a:t>
            </a:fld>
            <a:endParaRPr lang="en-US"/>
          </a:p>
        </p:txBody>
      </p:sp>
    </p:spTree>
    <p:extLst>
      <p:ext uri="{BB962C8B-B14F-4D97-AF65-F5344CB8AC3E}">
        <p14:creationId xmlns:p14="http://schemas.microsoft.com/office/powerpoint/2010/main" val="155421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491D6-A836-441A-B2D1-9206B979C1D9}"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7E3EF-8724-45F1-BB0E-6FCAAFC8985E}" type="slidenum">
              <a:rPr lang="en-US" smtClean="0"/>
              <a:t>‹#›</a:t>
            </a:fld>
            <a:endParaRPr lang="en-US"/>
          </a:p>
        </p:txBody>
      </p:sp>
    </p:spTree>
    <p:extLst>
      <p:ext uri="{BB962C8B-B14F-4D97-AF65-F5344CB8AC3E}">
        <p14:creationId xmlns:p14="http://schemas.microsoft.com/office/powerpoint/2010/main" val="2797655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fontawesome.com/v4/ic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lijah-rona.shinyapps.io/BasicDashboard4DSN/" TargetMode="External"/><Relationship Id="rId2" Type="http://schemas.openxmlformats.org/officeDocument/2006/relationships/hyperlink" Target="https://www.shinyapps.io/adm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Visualization With R</a:t>
            </a:r>
            <a:endParaRPr lang="en-US" dirty="0"/>
          </a:p>
        </p:txBody>
      </p:sp>
      <p:sp>
        <p:nvSpPr>
          <p:cNvPr id="3" name="Subtitle 2"/>
          <p:cNvSpPr>
            <a:spLocks noGrp="1"/>
          </p:cNvSpPr>
          <p:nvPr>
            <p:ph type="subTitle" idx="1"/>
          </p:nvPr>
        </p:nvSpPr>
        <p:spPr>
          <a:xfrm>
            <a:off x="6625883" y="4332849"/>
            <a:ext cx="4042117" cy="2039815"/>
          </a:xfrm>
        </p:spPr>
        <p:txBody>
          <a:bodyPr>
            <a:normAutofit fontScale="92500" lnSpcReduction="10000"/>
          </a:bodyPr>
          <a:lstStyle/>
          <a:p>
            <a:r>
              <a:rPr lang="en-US" sz="2600" b="1" dirty="0" smtClean="0"/>
              <a:t>Akwijoro Elijah Rona</a:t>
            </a:r>
          </a:p>
          <a:p>
            <a:pPr algn="l"/>
            <a:r>
              <a:rPr lang="en-US" dirty="0" smtClean="0"/>
              <a:t>Twitter: @</a:t>
            </a:r>
            <a:r>
              <a:rPr lang="en-US" dirty="0" err="1" smtClean="0"/>
              <a:t>Elijah_Rona</a:t>
            </a:r>
            <a:endParaRPr lang="en-US" dirty="0" smtClean="0"/>
          </a:p>
          <a:p>
            <a:pPr algn="l"/>
            <a:r>
              <a:rPr lang="en-US" dirty="0" smtClean="0"/>
              <a:t>LinkedIn: Elijah Akwijoro</a:t>
            </a:r>
          </a:p>
          <a:p>
            <a:pPr algn="l"/>
            <a:r>
              <a:rPr lang="en-US" dirty="0" smtClean="0"/>
              <a:t>GitHub: </a:t>
            </a:r>
            <a:r>
              <a:rPr lang="en-US" dirty="0" err="1" smtClean="0"/>
              <a:t>elijahrona</a:t>
            </a:r>
            <a:endParaRPr lang="en-US" dirty="0" smtClean="0"/>
          </a:p>
          <a:p>
            <a:pPr algn="l"/>
            <a:r>
              <a:rPr lang="en-US" dirty="0" smtClean="0"/>
              <a:t>Email: elijahakwijoro@gmail.com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86682" cy="1716093"/>
          </a:xfrm>
          <a:prstGeom prst="rect">
            <a:avLst/>
          </a:prstGeom>
        </p:spPr>
      </p:pic>
    </p:spTree>
    <p:extLst>
      <p:ext uri="{BB962C8B-B14F-4D97-AF65-F5344CB8AC3E}">
        <p14:creationId xmlns:p14="http://schemas.microsoft.com/office/powerpoint/2010/main" val="4044040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 Shiny</a:t>
            </a:r>
            <a:endParaRPr lang="en-US" dirty="0"/>
          </a:p>
        </p:txBody>
      </p:sp>
      <p:sp>
        <p:nvSpPr>
          <p:cNvPr id="3" name="Content Placeholder 2"/>
          <p:cNvSpPr>
            <a:spLocks noGrp="1"/>
          </p:cNvSpPr>
          <p:nvPr>
            <p:ph idx="1"/>
          </p:nvPr>
        </p:nvSpPr>
        <p:spPr/>
        <p:txBody>
          <a:bodyPr/>
          <a:lstStyle/>
          <a:p>
            <a:pPr marL="0" indent="0">
              <a:buNone/>
            </a:pPr>
            <a:r>
              <a:rPr lang="en-US" dirty="0" smtClean="0"/>
              <a:t>Create a complex </a:t>
            </a:r>
            <a:r>
              <a:rPr lang="en-US" dirty="0" err="1" smtClean="0"/>
              <a:t>WebApp</a:t>
            </a:r>
            <a:r>
              <a:rPr lang="en-US" dirty="0" smtClean="0"/>
              <a:t> with interactive plots and other functions. For example, you can collect inputs from the app and the app will automatically generate new plots.</a:t>
            </a:r>
          </a:p>
          <a:p>
            <a:pPr marL="0" indent="0">
              <a:buNone/>
            </a:pPr>
            <a:endParaRPr lang="en-US" dirty="0"/>
          </a:p>
          <a:p>
            <a:pPr marL="0" indent="0">
              <a:buNone/>
            </a:pPr>
            <a:r>
              <a:rPr lang="en-US" dirty="0" smtClean="0"/>
              <a:t>You can do anything in R Shiny. You can even deploy your machine learning models with it!!!</a:t>
            </a:r>
            <a:endParaRPr lang="en-US" dirty="0"/>
          </a:p>
        </p:txBody>
      </p:sp>
    </p:spTree>
    <p:extLst>
      <p:ext uri="{BB962C8B-B14F-4D97-AF65-F5344CB8AC3E}">
        <p14:creationId xmlns:p14="http://schemas.microsoft.com/office/powerpoint/2010/main" val="19570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Blank App</a:t>
            </a:r>
            <a:endParaRPr lang="en-US" dirty="0"/>
          </a:p>
        </p:txBody>
      </p:sp>
      <p:pic>
        <p:nvPicPr>
          <p:cNvPr id="4" name="Picture 3"/>
          <p:cNvPicPr>
            <a:picLocks noChangeAspect="1"/>
          </p:cNvPicPr>
          <p:nvPr/>
        </p:nvPicPr>
        <p:blipFill>
          <a:blip r:embed="rId2"/>
          <a:stretch>
            <a:fillRect/>
          </a:stretch>
        </p:blipFill>
        <p:spPr>
          <a:xfrm>
            <a:off x="1576329" y="2207621"/>
            <a:ext cx="9039342" cy="3775168"/>
          </a:xfrm>
          <a:prstGeom prst="rect">
            <a:avLst/>
          </a:prstGeom>
        </p:spPr>
      </p:pic>
    </p:spTree>
    <p:extLst>
      <p:ext uri="{BB962C8B-B14F-4D97-AF65-F5344CB8AC3E}">
        <p14:creationId xmlns:p14="http://schemas.microsoft.com/office/powerpoint/2010/main" val="8909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Titles and Boxes</a:t>
            </a:r>
            <a:endParaRPr lang="en-US" dirty="0"/>
          </a:p>
        </p:txBody>
      </p:sp>
      <p:sp>
        <p:nvSpPr>
          <p:cNvPr id="3" name="Content Placeholder 2"/>
          <p:cNvSpPr>
            <a:spLocks noGrp="1"/>
          </p:cNvSpPr>
          <p:nvPr>
            <p:ph idx="1"/>
          </p:nvPr>
        </p:nvSpPr>
        <p:spPr/>
        <p:txBody>
          <a:bodyPr/>
          <a:lstStyle/>
          <a:p>
            <a:pPr marL="0" indent="0">
              <a:buNone/>
            </a:pPr>
            <a:r>
              <a:rPr lang="en-US" dirty="0" smtClean="0"/>
              <a:t>Boxes are the building blocks of the web app. You can put whatever you want in a box. Boxes are not compulsory, as you can build apps without them. However, they help to arrange your app in a well-defined manner.</a:t>
            </a:r>
          </a:p>
          <a:p>
            <a:pPr marL="0" indent="0">
              <a:buNone/>
            </a:pPr>
            <a:endParaRPr lang="en-US" dirty="0"/>
          </a:p>
          <a:p>
            <a:pPr marL="0" indent="0">
              <a:buNone/>
            </a:pPr>
            <a:r>
              <a:rPr lang="en-US" dirty="0" smtClean="0"/>
              <a:t>Boxes can be collapsible and have any color of your choice. Also, you can change their height or width according to your desire.</a:t>
            </a:r>
          </a:p>
          <a:p>
            <a:pPr marL="0" indent="0">
              <a:buNone/>
            </a:pPr>
            <a:endParaRPr lang="en-US" dirty="0"/>
          </a:p>
          <a:p>
            <a:pPr marL="0" indent="0">
              <a:buNone/>
            </a:pPr>
            <a:r>
              <a:rPr lang="en-US" dirty="0" smtClean="0"/>
              <a:t>NOTE THAT WIDTH IS COLUMN-BASED WHILE HEIGTH IS PIXEL-BASED.</a:t>
            </a:r>
          </a:p>
        </p:txBody>
      </p:sp>
    </p:spTree>
    <p:extLst>
      <p:ext uri="{BB962C8B-B14F-4D97-AF65-F5344CB8AC3E}">
        <p14:creationId xmlns:p14="http://schemas.microsoft.com/office/powerpoint/2010/main" val="390147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8914" y="147925"/>
            <a:ext cx="7794172" cy="6562150"/>
          </a:xfrm>
          <a:prstGeom prst="rect">
            <a:avLst/>
          </a:prstGeom>
        </p:spPr>
      </p:pic>
      <p:sp>
        <p:nvSpPr>
          <p:cNvPr id="6" name="Right Arrow 5"/>
          <p:cNvSpPr/>
          <p:nvPr/>
        </p:nvSpPr>
        <p:spPr>
          <a:xfrm flipH="1">
            <a:off x="7145383" y="809897"/>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6096000" y="2958737"/>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H="1">
            <a:off x="8051075" y="4090972"/>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flipH="1">
            <a:off x="6444343" y="2183734"/>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98526" y="1133317"/>
            <a:ext cx="2647406" cy="369332"/>
          </a:xfrm>
          <a:prstGeom prst="rect">
            <a:avLst/>
          </a:prstGeom>
          <a:noFill/>
        </p:spPr>
        <p:txBody>
          <a:bodyPr wrap="square" rtlCol="0">
            <a:spAutoFit/>
          </a:bodyPr>
          <a:lstStyle/>
          <a:p>
            <a:r>
              <a:rPr lang="en-US" dirty="0" smtClean="0"/>
              <a:t>App Title</a:t>
            </a:r>
            <a:endParaRPr lang="en-US" dirty="0"/>
          </a:p>
        </p:txBody>
      </p:sp>
      <p:sp>
        <p:nvSpPr>
          <p:cNvPr id="12" name="TextBox 11"/>
          <p:cNvSpPr txBox="1"/>
          <p:nvPr/>
        </p:nvSpPr>
        <p:spPr>
          <a:xfrm>
            <a:off x="7097486" y="2510427"/>
            <a:ext cx="2647406" cy="369332"/>
          </a:xfrm>
          <a:prstGeom prst="rect">
            <a:avLst/>
          </a:prstGeom>
          <a:noFill/>
        </p:spPr>
        <p:txBody>
          <a:bodyPr wrap="square" rtlCol="0">
            <a:spAutoFit/>
          </a:bodyPr>
          <a:lstStyle/>
          <a:p>
            <a:r>
              <a:rPr lang="en-US" dirty="0" smtClean="0"/>
              <a:t>First plain box</a:t>
            </a:r>
            <a:endParaRPr lang="en-US" dirty="0"/>
          </a:p>
        </p:txBody>
      </p:sp>
      <p:sp>
        <p:nvSpPr>
          <p:cNvPr id="13" name="TextBox 12"/>
          <p:cNvSpPr txBox="1"/>
          <p:nvPr/>
        </p:nvSpPr>
        <p:spPr>
          <a:xfrm>
            <a:off x="6611984" y="3124260"/>
            <a:ext cx="2647406" cy="646331"/>
          </a:xfrm>
          <a:prstGeom prst="rect">
            <a:avLst/>
          </a:prstGeom>
          <a:noFill/>
        </p:spPr>
        <p:txBody>
          <a:bodyPr wrap="square" rtlCol="0">
            <a:spAutoFit/>
          </a:bodyPr>
          <a:lstStyle/>
          <a:p>
            <a:r>
              <a:rPr lang="en-US" dirty="0" smtClean="0"/>
              <a:t>Second box with </a:t>
            </a:r>
          </a:p>
          <a:p>
            <a:r>
              <a:rPr lang="en-US" dirty="0" smtClean="0"/>
              <a:t>Collapsible header</a:t>
            </a:r>
            <a:endParaRPr lang="en-US" dirty="0"/>
          </a:p>
        </p:txBody>
      </p:sp>
      <p:sp>
        <p:nvSpPr>
          <p:cNvPr id="14" name="TextBox 13"/>
          <p:cNvSpPr txBox="1"/>
          <p:nvPr/>
        </p:nvSpPr>
        <p:spPr>
          <a:xfrm>
            <a:off x="8421189" y="4245910"/>
            <a:ext cx="2647406" cy="646331"/>
          </a:xfrm>
          <a:prstGeom prst="rect">
            <a:avLst/>
          </a:prstGeom>
          <a:noFill/>
        </p:spPr>
        <p:txBody>
          <a:bodyPr wrap="square" rtlCol="0">
            <a:spAutoFit/>
          </a:bodyPr>
          <a:lstStyle/>
          <a:p>
            <a:r>
              <a:rPr lang="en-US" dirty="0" smtClean="0"/>
              <a:t>Third box with collapsible header and different color</a:t>
            </a:r>
            <a:endParaRPr lang="en-US" dirty="0"/>
          </a:p>
        </p:txBody>
      </p:sp>
    </p:spTree>
    <p:extLst>
      <p:ext uri="{BB962C8B-B14F-4D97-AF65-F5344CB8AC3E}">
        <p14:creationId xmlns:p14="http://schemas.microsoft.com/office/powerpoint/2010/main" val="729358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Colors</a:t>
            </a:r>
            <a:endParaRPr lang="en-US" dirty="0"/>
          </a:p>
        </p:txBody>
      </p:sp>
      <p:sp>
        <p:nvSpPr>
          <p:cNvPr id="3" name="Content Placeholder 2"/>
          <p:cNvSpPr>
            <a:spLocks noGrp="1"/>
          </p:cNvSpPr>
          <p:nvPr>
            <p:ph idx="1"/>
          </p:nvPr>
        </p:nvSpPr>
        <p:spPr/>
        <p:txBody>
          <a:bodyPr/>
          <a:lstStyle/>
          <a:p>
            <a:pPr marL="0" indent="0">
              <a:buNone/>
            </a:pPr>
            <a:r>
              <a:rPr lang="en-US" dirty="0" smtClean="0"/>
              <a:t>Using the “status =“ argument, you can change the colors of boxes. Here are the available colors in the </a:t>
            </a:r>
            <a:r>
              <a:rPr lang="en-US" dirty="0" err="1" smtClean="0"/>
              <a:t>shinydashboard</a:t>
            </a:r>
            <a:r>
              <a:rPr lang="en-US" dirty="0" smtClean="0"/>
              <a:t> library. There more options in other libraries such as </a:t>
            </a:r>
            <a:r>
              <a:rPr lang="en-US" dirty="0" err="1" smtClean="0"/>
              <a:t>shinythemes</a:t>
            </a:r>
            <a:r>
              <a:rPr lang="en-US" dirty="0" smtClean="0"/>
              <a:t>.</a:t>
            </a:r>
            <a:endParaRPr lang="en-US" dirty="0"/>
          </a:p>
        </p:txBody>
      </p:sp>
      <p:pic>
        <p:nvPicPr>
          <p:cNvPr id="2050" name="Picture 2" descr="Statu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59186"/>
            <a:ext cx="11636829"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922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Plots into Boxes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To insert plots into boxes, you need to work in both the UI and Server parts of the app. Before, you were working in just the UI. Now, time to go to the server.</a:t>
            </a:r>
          </a:p>
          <a:p>
            <a:pPr marL="0" indent="0">
              <a:buNone/>
            </a:pPr>
            <a:endParaRPr lang="en-US" dirty="0"/>
          </a:p>
          <a:p>
            <a:pPr marL="0" indent="0">
              <a:buNone/>
            </a:pPr>
            <a:r>
              <a:rPr lang="en-US" dirty="0" smtClean="0"/>
              <a:t>In the Server part of the app you will create the plot and store it in a </a:t>
            </a:r>
            <a:r>
              <a:rPr lang="en-US" dirty="0" err="1" smtClean="0"/>
              <a:t>renderplot</a:t>
            </a:r>
            <a:r>
              <a:rPr lang="en-US" dirty="0" smtClean="0"/>
              <a:t>(</a:t>
            </a:r>
            <a:r>
              <a:rPr lang="en-US" dirty="0"/>
              <a:t>{}</a:t>
            </a:r>
            <a:r>
              <a:rPr lang="en-US" dirty="0" smtClean="0"/>
              <a:t>) function. In the UI part of the app, you will call the plot. Remember to give your plots different (unique) tags.</a:t>
            </a:r>
          </a:p>
          <a:p>
            <a:pPr marL="0" indent="0">
              <a:buNone/>
            </a:pPr>
            <a:endParaRPr lang="en-US" dirty="0"/>
          </a:p>
          <a:p>
            <a:pPr marL="0" indent="0">
              <a:buNone/>
            </a:pPr>
            <a:r>
              <a:rPr lang="en-US" dirty="0" smtClean="0"/>
              <a:t>You must remember to insert every library, function, and data used in making the chart in the server part of the app. To be certain of not making any mistakes, clear your R environment.</a:t>
            </a:r>
            <a:endParaRPr lang="en-US" dirty="0"/>
          </a:p>
        </p:txBody>
      </p:sp>
    </p:spTree>
    <p:extLst>
      <p:ext uri="{BB962C8B-B14F-4D97-AF65-F5344CB8AC3E}">
        <p14:creationId xmlns:p14="http://schemas.microsoft.com/office/powerpoint/2010/main" val="3928547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8516" y="1537880"/>
            <a:ext cx="5725324" cy="3886742"/>
          </a:xfrm>
          <a:prstGeom prst="rect">
            <a:avLst/>
          </a:prstGeom>
        </p:spPr>
      </p:pic>
      <p:pic>
        <p:nvPicPr>
          <p:cNvPr id="4" name="Picture 3"/>
          <p:cNvPicPr>
            <a:picLocks noChangeAspect="1"/>
          </p:cNvPicPr>
          <p:nvPr/>
        </p:nvPicPr>
        <p:blipFill>
          <a:blip r:embed="rId3"/>
          <a:stretch>
            <a:fillRect/>
          </a:stretch>
        </p:blipFill>
        <p:spPr>
          <a:xfrm>
            <a:off x="4909488" y="365125"/>
            <a:ext cx="6444312" cy="5445443"/>
          </a:xfrm>
          <a:prstGeom prst="rect">
            <a:avLst/>
          </a:prstGeom>
        </p:spPr>
      </p:pic>
      <p:sp>
        <p:nvSpPr>
          <p:cNvPr id="6" name="Right Arrow 5"/>
          <p:cNvSpPr/>
          <p:nvPr/>
        </p:nvSpPr>
        <p:spPr>
          <a:xfrm flipH="1">
            <a:off x="9013371" y="347368"/>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666514" y="670788"/>
            <a:ext cx="2647406" cy="369332"/>
          </a:xfrm>
          <a:prstGeom prst="rect">
            <a:avLst/>
          </a:prstGeom>
          <a:noFill/>
        </p:spPr>
        <p:txBody>
          <a:bodyPr wrap="square" rtlCol="0">
            <a:spAutoFit/>
          </a:bodyPr>
          <a:lstStyle/>
          <a:p>
            <a:r>
              <a:rPr lang="en-US" dirty="0" smtClean="0"/>
              <a:t>Server</a:t>
            </a:r>
            <a:endParaRPr lang="en-US" dirty="0"/>
          </a:p>
        </p:txBody>
      </p:sp>
      <p:sp>
        <p:nvSpPr>
          <p:cNvPr id="8" name="Right Arrow 7"/>
          <p:cNvSpPr/>
          <p:nvPr/>
        </p:nvSpPr>
        <p:spPr>
          <a:xfrm rot="2714214" flipH="1">
            <a:off x="3949490" y="4987655"/>
            <a:ext cx="156777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2297" y="5525565"/>
            <a:ext cx="2647406" cy="369332"/>
          </a:xfrm>
          <a:prstGeom prst="rect">
            <a:avLst/>
          </a:prstGeom>
          <a:noFill/>
        </p:spPr>
        <p:txBody>
          <a:bodyPr wrap="square" rtlCol="0">
            <a:spAutoFit/>
          </a:bodyPr>
          <a:lstStyle/>
          <a:p>
            <a:r>
              <a:rPr lang="en-US" dirty="0" smtClean="0"/>
              <a:t>UI</a:t>
            </a:r>
            <a:endParaRPr lang="en-US" dirty="0"/>
          </a:p>
        </p:txBody>
      </p:sp>
      <p:sp>
        <p:nvSpPr>
          <p:cNvPr id="10" name="Oval 9"/>
          <p:cNvSpPr/>
          <p:nvPr/>
        </p:nvSpPr>
        <p:spPr>
          <a:xfrm>
            <a:off x="4772297" y="955791"/>
            <a:ext cx="3357154" cy="49776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2863443"/>
            <a:ext cx="3357154" cy="49776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040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Performance Indicators (KPI)</a:t>
            </a:r>
          </a:p>
        </p:txBody>
      </p:sp>
      <p:sp>
        <p:nvSpPr>
          <p:cNvPr id="3" name="Content Placeholder 2"/>
          <p:cNvSpPr>
            <a:spLocks noGrp="1"/>
          </p:cNvSpPr>
          <p:nvPr>
            <p:ph idx="1"/>
          </p:nvPr>
        </p:nvSpPr>
        <p:spPr/>
        <p:txBody>
          <a:bodyPr/>
          <a:lstStyle/>
          <a:p>
            <a:pPr marL="0" indent="0">
              <a:buNone/>
            </a:pPr>
            <a:r>
              <a:rPr lang="en-US" dirty="0" smtClean="0"/>
              <a:t>Key performance indicators can be static or dynamic, according to what you want. Static boxes can be created in UI alone. For dynamic boxes, they must be created in both the UI and Server parts of the app.</a:t>
            </a:r>
          </a:p>
          <a:p>
            <a:pPr marL="0" indent="0">
              <a:buNone/>
            </a:pPr>
            <a:endParaRPr lang="en-US" dirty="0"/>
          </a:p>
          <a:p>
            <a:pPr marL="0" indent="0">
              <a:buNone/>
            </a:pPr>
            <a:r>
              <a:rPr lang="en-US" dirty="0" smtClean="0"/>
              <a:t>You can change their colors with “color =“ and their icons with “icon =“. For the icon names</a:t>
            </a:r>
            <a:r>
              <a:rPr lang="en-US" dirty="0"/>
              <a:t>, visit </a:t>
            </a:r>
            <a:r>
              <a:rPr lang="en-US" dirty="0">
                <a:hlinkClick r:id="rId2"/>
              </a:rPr>
              <a:t>https://fontawesome.com/v4/icons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829033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4308"/>
            <a:ext cx="5725324" cy="3377701"/>
          </a:xfrm>
          <a:prstGeom prst="rect">
            <a:avLst/>
          </a:prstGeom>
        </p:spPr>
      </p:pic>
      <p:sp>
        <p:nvSpPr>
          <p:cNvPr id="8" name="Right Arrow 7"/>
          <p:cNvSpPr/>
          <p:nvPr/>
        </p:nvSpPr>
        <p:spPr>
          <a:xfrm rot="2714214" flipH="1">
            <a:off x="2355057" y="3758565"/>
            <a:ext cx="156777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92281" y="3876946"/>
            <a:ext cx="2647406" cy="369332"/>
          </a:xfrm>
          <a:prstGeom prst="rect">
            <a:avLst/>
          </a:prstGeom>
          <a:noFill/>
        </p:spPr>
        <p:txBody>
          <a:bodyPr wrap="square" rtlCol="0">
            <a:spAutoFit/>
          </a:bodyPr>
          <a:lstStyle/>
          <a:p>
            <a:r>
              <a:rPr lang="en-US" dirty="0" smtClean="0"/>
              <a:t>UI</a:t>
            </a:r>
            <a:endParaRPr lang="en-US" dirty="0"/>
          </a:p>
        </p:txBody>
      </p:sp>
      <p:pic>
        <p:nvPicPr>
          <p:cNvPr id="10" name="Picture 9"/>
          <p:cNvPicPr>
            <a:picLocks noChangeAspect="1"/>
          </p:cNvPicPr>
          <p:nvPr/>
        </p:nvPicPr>
        <p:blipFill>
          <a:blip r:embed="rId3"/>
          <a:stretch>
            <a:fillRect/>
          </a:stretch>
        </p:blipFill>
        <p:spPr>
          <a:xfrm>
            <a:off x="4865097" y="2188095"/>
            <a:ext cx="6488704" cy="3988868"/>
          </a:xfrm>
          <a:prstGeom prst="rect">
            <a:avLst/>
          </a:prstGeom>
        </p:spPr>
      </p:pic>
      <p:sp>
        <p:nvSpPr>
          <p:cNvPr id="6" name="Right Arrow 5"/>
          <p:cNvSpPr/>
          <p:nvPr/>
        </p:nvSpPr>
        <p:spPr>
          <a:xfrm rot="19328577" flipH="1">
            <a:off x="8912229" y="1287895"/>
            <a:ext cx="2847703"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9328577">
            <a:off x="9266717" y="1423398"/>
            <a:ext cx="2647406" cy="369332"/>
          </a:xfrm>
          <a:prstGeom prst="rect">
            <a:avLst/>
          </a:prstGeom>
          <a:noFill/>
        </p:spPr>
        <p:txBody>
          <a:bodyPr wrap="square" rtlCol="0">
            <a:spAutoFit/>
          </a:bodyPr>
          <a:lstStyle/>
          <a:p>
            <a:r>
              <a:rPr lang="en-US" dirty="0" smtClean="0"/>
              <a:t>Server</a:t>
            </a:r>
            <a:endParaRPr lang="en-US" dirty="0"/>
          </a:p>
        </p:txBody>
      </p:sp>
    </p:spTree>
    <p:extLst>
      <p:ext uri="{BB962C8B-B14F-4D97-AF65-F5344CB8AC3E}">
        <p14:creationId xmlns:p14="http://schemas.microsoft.com/office/powerpoint/2010/main" val="1279408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a:t>
            </a:r>
            <a:endParaRPr lang="en-US" dirty="0"/>
          </a:p>
        </p:txBody>
      </p:sp>
      <p:sp>
        <p:nvSpPr>
          <p:cNvPr id="3" name="Content Placeholder 2"/>
          <p:cNvSpPr>
            <a:spLocks noGrp="1"/>
          </p:cNvSpPr>
          <p:nvPr>
            <p:ph idx="1"/>
          </p:nvPr>
        </p:nvSpPr>
        <p:spPr>
          <a:xfrm>
            <a:off x="838200" y="1485990"/>
            <a:ext cx="10515600" cy="4823369"/>
          </a:xfrm>
        </p:spPr>
        <p:txBody>
          <a:bodyPr>
            <a:normAutofit fontScale="92500" lnSpcReduction="10000"/>
          </a:bodyPr>
          <a:lstStyle/>
          <a:p>
            <a:pPr marL="0" indent="0">
              <a:buNone/>
            </a:pPr>
            <a:r>
              <a:rPr lang="en-US" dirty="0" smtClean="0"/>
              <a:t>The </a:t>
            </a:r>
            <a:r>
              <a:rPr lang="en-US" dirty="0" err="1" smtClean="0"/>
              <a:t>Rshiny</a:t>
            </a:r>
            <a:r>
              <a:rPr lang="en-US" dirty="0" smtClean="0"/>
              <a:t> </a:t>
            </a:r>
            <a:r>
              <a:rPr lang="en-US" dirty="0" err="1" smtClean="0"/>
              <a:t>WebApp</a:t>
            </a:r>
            <a:r>
              <a:rPr lang="en-US" dirty="0" smtClean="0"/>
              <a:t> can be split into multiple tabs. This means that you can have multiple reports in a single app. It means that you can do a combination too many things because you can do anything in every tab. Tabs can also have icons.</a:t>
            </a:r>
          </a:p>
          <a:p>
            <a:pPr marL="0" indent="0">
              <a:buNone/>
            </a:pPr>
            <a:endParaRPr lang="en-US" dirty="0"/>
          </a:p>
          <a:p>
            <a:pPr marL="0" indent="0">
              <a:buNone/>
            </a:pPr>
            <a:r>
              <a:rPr lang="en-US" dirty="0" smtClean="0"/>
              <a:t>Everything about tabs is handled in the UI part. However, you will work in </a:t>
            </a:r>
            <a:r>
              <a:rPr lang="en-US" dirty="0"/>
              <a:t>both </a:t>
            </a:r>
            <a:r>
              <a:rPr lang="en-US" dirty="0" err="1" smtClean="0"/>
              <a:t>sidebarMenu</a:t>
            </a:r>
            <a:r>
              <a:rPr lang="en-US" dirty="0"/>
              <a:t>() and </a:t>
            </a:r>
            <a:r>
              <a:rPr lang="en-US" dirty="0" err="1" smtClean="0"/>
              <a:t>dashboardBody</a:t>
            </a:r>
            <a:r>
              <a:rPr lang="en-US" dirty="0" smtClean="0"/>
              <a:t>() parts of the UI. The</a:t>
            </a:r>
            <a:r>
              <a:rPr lang="en-US" dirty="0"/>
              <a:t> </a:t>
            </a:r>
            <a:r>
              <a:rPr lang="en-US" dirty="0" smtClean="0"/>
              <a:t> </a:t>
            </a:r>
            <a:r>
              <a:rPr lang="en-US" dirty="0" err="1" smtClean="0"/>
              <a:t>sidebarMenu</a:t>
            </a:r>
            <a:r>
              <a:rPr lang="en-US" dirty="0"/>
              <a:t>() </a:t>
            </a:r>
            <a:r>
              <a:rPr lang="en-US" dirty="0" smtClean="0"/>
              <a:t>will contain the list of the tabs (or menu) while the </a:t>
            </a:r>
            <a:r>
              <a:rPr lang="en-US" dirty="0" err="1"/>
              <a:t>dashboardBody</a:t>
            </a:r>
            <a:r>
              <a:rPr lang="en-US" dirty="0" smtClean="0"/>
              <a:t>() will contain the contents of each tab.</a:t>
            </a:r>
          </a:p>
          <a:p>
            <a:pPr marL="0" indent="0">
              <a:buNone/>
            </a:pPr>
            <a:endParaRPr lang="en-US" dirty="0"/>
          </a:p>
          <a:p>
            <a:pPr marL="0" indent="0">
              <a:buNone/>
            </a:pPr>
            <a:r>
              <a:rPr lang="en-US" dirty="0"/>
              <a:t>The “</a:t>
            </a:r>
            <a:r>
              <a:rPr lang="en-US" dirty="0" err="1"/>
              <a:t>tabName</a:t>
            </a:r>
            <a:r>
              <a:rPr lang="en-US" dirty="0"/>
              <a:t> </a:t>
            </a:r>
            <a:r>
              <a:rPr lang="en-US" dirty="0" smtClean="0"/>
              <a:t>=“ argument is the tag of each tab. You use this tag to call the tab.</a:t>
            </a:r>
            <a:endParaRPr lang="en-US" dirty="0"/>
          </a:p>
        </p:txBody>
      </p:sp>
    </p:spTree>
    <p:extLst>
      <p:ext uri="{BB962C8B-B14F-4D97-AF65-F5344CB8AC3E}">
        <p14:creationId xmlns:p14="http://schemas.microsoft.com/office/powerpoint/2010/main" val="259635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dirty="0"/>
              <a:t>• Introduction to R: Why R?</a:t>
            </a:r>
            <a:br>
              <a:rPr lang="en-US" dirty="0"/>
            </a:br>
            <a:r>
              <a:rPr lang="en-US" dirty="0"/>
              <a:t>• Necessary R Packages for Visualization</a:t>
            </a:r>
            <a:br>
              <a:rPr lang="en-US" dirty="0"/>
            </a:br>
            <a:r>
              <a:rPr lang="en-US" dirty="0"/>
              <a:t>• Visualization and Basic Dashboards with Ggplot2.</a:t>
            </a:r>
            <a:br>
              <a:rPr lang="en-US" dirty="0"/>
            </a:br>
            <a:r>
              <a:rPr lang="en-US" dirty="0"/>
              <a:t>• Introduction to </a:t>
            </a:r>
            <a:r>
              <a:rPr lang="en-US" dirty="0" err="1"/>
              <a:t>RShiny</a:t>
            </a:r>
            <a:r>
              <a:rPr lang="en-US" dirty="0"/>
              <a:t/>
            </a:r>
            <a:br>
              <a:rPr lang="en-US" dirty="0"/>
            </a:br>
            <a:r>
              <a:rPr lang="en-US" dirty="0"/>
              <a:t>• Conclusion</a:t>
            </a:r>
          </a:p>
        </p:txBody>
      </p:sp>
    </p:spTree>
    <p:extLst>
      <p:ext uri="{BB962C8B-B14F-4D97-AF65-F5344CB8AC3E}">
        <p14:creationId xmlns:p14="http://schemas.microsoft.com/office/powerpoint/2010/main" val="363313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7852784" cy="2482578"/>
          </a:xfrm>
          <a:prstGeom prst="rect">
            <a:avLst/>
          </a:prstGeom>
        </p:spPr>
      </p:pic>
      <p:pic>
        <p:nvPicPr>
          <p:cNvPr id="5" name="Picture 4"/>
          <p:cNvPicPr>
            <a:picLocks noChangeAspect="1"/>
          </p:cNvPicPr>
          <p:nvPr/>
        </p:nvPicPr>
        <p:blipFill>
          <a:blip r:embed="rId3"/>
          <a:stretch>
            <a:fillRect/>
          </a:stretch>
        </p:blipFill>
        <p:spPr>
          <a:xfrm>
            <a:off x="3762103" y="2469684"/>
            <a:ext cx="7591697" cy="3707279"/>
          </a:xfrm>
          <a:prstGeom prst="rect">
            <a:avLst/>
          </a:prstGeom>
        </p:spPr>
      </p:pic>
      <p:sp>
        <p:nvSpPr>
          <p:cNvPr id="6" name="Right Arrow 5"/>
          <p:cNvSpPr/>
          <p:nvPr/>
        </p:nvSpPr>
        <p:spPr>
          <a:xfrm flipH="1">
            <a:off x="6591470" y="563070"/>
            <a:ext cx="3015002"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59067" y="704740"/>
            <a:ext cx="2647406" cy="646331"/>
          </a:xfrm>
          <a:prstGeom prst="rect">
            <a:avLst/>
          </a:prstGeom>
          <a:noFill/>
        </p:spPr>
        <p:txBody>
          <a:bodyPr wrap="square" rtlCol="0">
            <a:spAutoFit/>
          </a:bodyPr>
          <a:lstStyle/>
          <a:p>
            <a:r>
              <a:rPr lang="en-US" dirty="0" smtClean="0"/>
              <a:t>Tabs are </a:t>
            </a:r>
            <a:r>
              <a:rPr lang="en-US" dirty="0" err="1" smtClean="0"/>
              <a:t>menuItems</a:t>
            </a:r>
            <a:r>
              <a:rPr lang="en-US" dirty="0" smtClean="0"/>
              <a:t> in the </a:t>
            </a:r>
            <a:r>
              <a:rPr lang="en-US" dirty="0" err="1" smtClean="0"/>
              <a:t>dashboardSidebar</a:t>
            </a:r>
            <a:endParaRPr lang="en-US" dirty="0"/>
          </a:p>
        </p:txBody>
      </p:sp>
      <p:sp>
        <p:nvSpPr>
          <p:cNvPr id="8" name="Right Arrow 7"/>
          <p:cNvSpPr/>
          <p:nvPr/>
        </p:nvSpPr>
        <p:spPr>
          <a:xfrm rot="10800000" flipH="1">
            <a:off x="940867" y="2885055"/>
            <a:ext cx="3053272"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3026725"/>
            <a:ext cx="2681010" cy="923330"/>
          </a:xfrm>
          <a:prstGeom prst="rect">
            <a:avLst/>
          </a:prstGeom>
          <a:noFill/>
        </p:spPr>
        <p:txBody>
          <a:bodyPr wrap="square" rtlCol="0">
            <a:spAutoFit/>
          </a:bodyPr>
          <a:lstStyle/>
          <a:p>
            <a:r>
              <a:rPr lang="en-US" dirty="0" smtClean="0"/>
              <a:t>Tabs are called in the </a:t>
            </a:r>
            <a:r>
              <a:rPr lang="en-US" dirty="0" err="1" smtClean="0"/>
              <a:t>dashboardBody</a:t>
            </a:r>
            <a:r>
              <a:rPr lang="en-US" dirty="0" smtClean="0"/>
              <a:t> with their </a:t>
            </a:r>
            <a:r>
              <a:rPr lang="en-US" dirty="0" err="1" smtClean="0"/>
              <a:t>tabName</a:t>
            </a:r>
            <a:endParaRPr lang="en-US" dirty="0"/>
          </a:p>
        </p:txBody>
      </p:sp>
    </p:spTree>
    <p:extLst>
      <p:ext uri="{BB962C8B-B14F-4D97-AF65-F5344CB8AC3E}">
        <p14:creationId xmlns:p14="http://schemas.microsoft.com/office/powerpoint/2010/main" val="3197160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Personal Project and an Assignment</a:t>
            </a:r>
          </a:p>
        </p:txBody>
      </p:sp>
      <p:sp>
        <p:nvSpPr>
          <p:cNvPr id="3" name="Content Placeholder 2"/>
          <p:cNvSpPr>
            <a:spLocks noGrp="1"/>
          </p:cNvSpPr>
          <p:nvPr>
            <p:ph idx="1"/>
          </p:nvPr>
        </p:nvSpPr>
        <p:spPr/>
        <p:txBody>
          <a:bodyPr/>
          <a:lstStyle/>
          <a:p>
            <a:pPr marL="0" indent="0">
              <a:buNone/>
            </a:pPr>
            <a:r>
              <a:rPr lang="en-US" dirty="0" smtClean="0"/>
              <a:t>Open a fresh Shiny App script by clicking “New File” in </a:t>
            </a:r>
            <a:r>
              <a:rPr lang="en-US" dirty="0" err="1" smtClean="0"/>
              <a:t>RStudio</a:t>
            </a:r>
            <a:r>
              <a:rPr lang="en-US" dirty="0" smtClean="0"/>
              <a:t> and then “Shiny Web App.” Save and run the app, and you will see a widget through which the app can collect information.</a:t>
            </a:r>
          </a:p>
          <a:p>
            <a:pPr marL="0" indent="0">
              <a:buNone/>
            </a:pPr>
            <a:endParaRPr lang="en-US" dirty="0"/>
          </a:p>
          <a:p>
            <a:pPr marL="0" indent="0">
              <a:buNone/>
            </a:pPr>
            <a:r>
              <a:rPr lang="en-US" dirty="0" smtClean="0"/>
              <a:t>Studying the principle behind this widget, try to replicate it in your app so that your charts can change according to the input given.</a:t>
            </a:r>
          </a:p>
          <a:p>
            <a:pPr marL="0" indent="0">
              <a:buNone/>
            </a:pPr>
            <a:endParaRPr lang="en-US" dirty="0"/>
          </a:p>
          <a:p>
            <a:pPr marL="0" indent="0">
              <a:buNone/>
            </a:pPr>
            <a:r>
              <a:rPr lang="en-US" dirty="0" smtClean="0"/>
              <a:t>Check </a:t>
            </a:r>
            <a:r>
              <a:rPr lang="en-US" dirty="0"/>
              <a:t>and run the file “Your Assignment (App</a:t>
            </a:r>
            <a:r>
              <a:rPr lang="en-US" dirty="0" smtClean="0"/>
              <a:t>)” to see how charts respond to new inputs.</a:t>
            </a:r>
            <a:endParaRPr lang="en-US" dirty="0"/>
          </a:p>
        </p:txBody>
      </p:sp>
    </p:spTree>
    <p:extLst>
      <p:ext uri="{BB962C8B-B14F-4D97-AF65-F5344CB8AC3E}">
        <p14:creationId xmlns:p14="http://schemas.microsoft.com/office/powerpoint/2010/main" val="1456347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Your Shiny Web App</a:t>
            </a:r>
            <a:endParaRPr lang="en-US" dirty="0"/>
          </a:p>
        </p:txBody>
      </p:sp>
      <p:sp>
        <p:nvSpPr>
          <p:cNvPr id="3" name="Content Placeholder 2"/>
          <p:cNvSpPr>
            <a:spLocks noGrp="1"/>
          </p:cNvSpPr>
          <p:nvPr>
            <p:ph idx="1"/>
          </p:nvPr>
        </p:nvSpPr>
        <p:spPr>
          <a:xfrm>
            <a:off x="838200" y="1316174"/>
            <a:ext cx="10515600" cy="4967060"/>
          </a:xfrm>
        </p:spPr>
        <p:txBody>
          <a:bodyPr>
            <a:normAutofit lnSpcReduction="10000"/>
          </a:bodyPr>
          <a:lstStyle/>
          <a:p>
            <a:pPr marL="0" indent="0">
              <a:buNone/>
            </a:pPr>
            <a:r>
              <a:rPr lang="en-US" dirty="0" smtClean="0"/>
              <a:t>Yes, you can publish the app free of charge through R Studio. All you need to do is create a new app and then click on “Publish” in </a:t>
            </a:r>
            <a:r>
              <a:rPr lang="en-US" dirty="0" err="1" smtClean="0"/>
              <a:t>Rstudio</a:t>
            </a:r>
            <a:r>
              <a:rPr lang="en-US" dirty="0" smtClean="0"/>
              <a:t>. I fully permit you to publish the </a:t>
            </a:r>
            <a:r>
              <a:rPr lang="en-US" dirty="0" err="1" smtClean="0"/>
              <a:t>WebApps</a:t>
            </a:r>
            <a:r>
              <a:rPr lang="en-US" dirty="0" smtClean="0"/>
              <a:t> created in this class. Note that you will need to create an account and install some dependencies. Just follow the instructions given.</a:t>
            </a:r>
          </a:p>
          <a:p>
            <a:pPr marL="0" indent="0">
              <a:buNone/>
            </a:pPr>
            <a:endParaRPr lang="en-US" dirty="0"/>
          </a:p>
          <a:p>
            <a:pPr marL="0" indent="0">
              <a:buNone/>
            </a:pPr>
            <a:r>
              <a:rPr lang="en-US" dirty="0" smtClean="0"/>
              <a:t>When you successfully deploy the app, go </a:t>
            </a:r>
            <a:r>
              <a:rPr lang="en-US" dirty="0"/>
              <a:t>to </a:t>
            </a:r>
            <a:r>
              <a:rPr lang="en-US" dirty="0">
                <a:hlinkClick r:id="rId2"/>
              </a:rPr>
              <a:t>https://</a:t>
            </a:r>
            <a:r>
              <a:rPr lang="en-US" dirty="0" smtClean="0">
                <a:hlinkClick r:id="rId2"/>
              </a:rPr>
              <a:t>www.shinyapps.io/admin/</a:t>
            </a:r>
            <a:r>
              <a:rPr lang="en-US" dirty="0" smtClean="0"/>
              <a:t> so that you can see stats from all your apps</a:t>
            </a:r>
            <a:r>
              <a:rPr lang="en-US" dirty="0" smtClean="0"/>
              <a:t>.</a:t>
            </a:r>
          </a:p>
          <a:p>
            <a:pPr marL="0" indent="0">
              <a:buNone/>
            </a:pPr>
            <a:endParaRPr lang="en-US" dirty="0"/>
          </a:p>
          <a:p>
            <a:pPr marL="0" indent="0">
              <a:buNone/>
            </a:pPr>
            <a:r>
              <a:rPr lang="en-US" dirty="0" smtClean="0"/>
              <a:t>Here’s the </a:t>
            </a:r>
            <a:r>
              <a:rPr lang="en-US" dirty="0" err="1" smtClean="0"/>
              <a:t>url</a:t>
            </a:r>
            <a:r>
              <a:rPr lang="en-US" dirty="0" smtClean="0"/>
              <a:t> of the sample </a:t>
            </a:r>
            <a:r>
              <a:rPr lang="en-US" dirty="0" err="1" smtClean="0"/>
              <a:t>WebApp</a:t>
            </a:r>
            <a:r>
              <a:rPr lang="en-US" dirty="0" smtClean="0"/>
              <a:t> (i.e., </a:t>
            </a:r>
            <a:r>
              <a:rPr lang="en-US" dirty="0"/>
              <a:t>your assignment</a:t>
            </a:r>
            <a:r>
              <a:rPr lang="en-US" dirty="0" smtClean="0"/>
              <a:t>): </a:t>
            </a:r>
            <a:r>
              <a:rPr lang="en-US" dirty="0" smtClean="0">
                <a:hlinkClick r:id="rId3"/>
              </a:rPr>
              <a:t>https</a:t>
            </a:r>
            <a:r>
              <a:rPr lang="en-US" dirty="0">
                <a:hlinkClick r:id="rId3"/>
              </a:rPr>
              <a:t>://elijah-rona.shinyapps.io/BasicDashboard4DSN</a:t>
            </a:r>
            <a:r>
              <a:rPr lang="en-US" dirty="0" smtClean="0">
                <a:hlinkClick r:id="rId3"/>
              </a:rPr>
              <a:t>/</a:t>
            </a:r>
            <a:r>
              <a:rPr lang="en-US" dirty="0" smtClean="0"/>
              <a:t>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81231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68329" y="1254035"/>
            <a:ext cx="9312139" cy="2843752"/>
          </a:xfrm>
          <a:prstGeom prst="rect">
            <a:avLst/>
          </a:prstGeom>
        </p:spPr>
      </p:pic>
      <p:sp>
        <p:nvSpPr>
          <p:cNvPr id="5" name="Right Arrow 4"/>
          <p:cNvSpPr/>
          <p:nvPr/>
        </p:nvSpPr>
        <p:spPr>
          <a:xfrm rot="2381717" flipH="1">
            <a:off x="8800463" y="2253089"/>
            <a:ext cx="2622126" cy="1138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2381717">
            <a:off x="8983772" y="2577003"/>
            <a:ext cx="2302429" cy="646331"/>
          </a:xfrm>
          <a:prstGeom prst="rect">
            <a:avLst/>
          </a:prstGeom>
          <a:noFill/>
        </p:spPr>
        <p:txBody>
          <a:bodyPr wrap="square" rtlCol="0">
            <a:spAutoFit/>
          </a:bodyPr>
          <a:lstStyle/>
          <a:p>
            <a:r>
              <a:rPr lang="en-US" dirty="0" smtClean="0"/>
              <a:t>Publish the app with that Icon</a:t>
            </a:r>
            <a:endParaRPr lang="en-US" dirty="0"/>
          </a:p>
        </p:txBody>
      </p:sp>
    </p:spTree>
    <p:extLst>
      <p:ext uri="{BB962C8B-B14F-4D97-AF65-F5344CB8AC3E}">
        <p14:creationId xmlns:p14="http://schemas.microsoft.com/office/powerpoint/2010/main" val="430648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R is indeed wonderful, as you can use it for a lot of tasks, especially tasks related to data analysis. Just in case you need the complete (and complex) freedom in which you control 100% of your environment, use a programming language such as R.</a:t>
            </a:r>
            <a:endParaRPr lang="en-US" dirty="0"/>
          </a:p>
        </p:txBody>
      </p:sp>
    </p:spTree>
    <p:extLst>
      <p:ext uri="{BB962C8B-B14F-4D97-AF65-F5344CB8AC3E}">
        <p14:creationId xmlns:p14="http://schemas.microsoft.com/office/powerpoint/2010/main" val="52648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800" b="1" dirty="0" smtClean="0">
                <a:latin typeface="Algerian" panose="04020705040A02060702" pitchFamily="82" charset="0"/>
              </a:rPr>
              <a:t>Thank You</a:t>
            </a:r>
            <a:endParaRPr lang="en-US" sz="8800" b="1"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94" y="513801"/>
            <a:ext cx="7314286" cy="3819048"/>
          </a:xfrm>
        </p:spPr>
      </p:pic>
      <p:sp>
        <p:nvSpPr>
          <p:cNvPr id="4" name="Subtitle 2"/>
          <p:cNvSpPr txBox="1">
            <a:spLocks/>
          </p:cNvSpPr>
          <p:nvPr/>
        </p:nvSpPr>
        <p:spPr>
          <a:xfrm>
            <a:off x="6625883" y="4332849"/>
            <a:ext cx="4042117" cy="203981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smtClean="0"/>
              <a:t>Akwijoro Elijah Rona</a:t>
            </a:r>
          </a:p>
          <a:p>
            <a:r>
              <a:rPr lang="en-US" smtClean="0"/>
              <a:t>Twitter: @Elijah_Rona</a:t>
            </a:r>
          </a:p>
          <a:p>
            <a:r>
              <a:rPr lang="en-US" smtClean="0"/>
              <a:t>LinkedIn: Elijah Akwijoro</a:t>
            </a:r>
          </a:p>
          <a:p>
            <a:r>
              <a:rPr lang="en-US" smtClean="0"/>
              <a:t>GitHub: elijahrona</a:t>
            </a:r>
          </a:p>
          <a:p>
            <a:r>
              <a:rPr lang="en-US" smtClean="0"/>
              <a:t>Email: elijahakwijoro@gmail.com</a:t>
            </a:r>
            <a:endParaRPr lang="en-US" dirty="0"/>
          </a:p>
        </p:txBody>
      </p:sp>
    </p:spTree>
    <p:extLst>
      <p:ext uri="{BB962C8B-B14F-4D97-AF65-F5344CB8AC3E}">
        <p14:creationId xmlns:p14="http://schemas.microsoft.com/office/powerpoint/2010/main" val="947612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a:t>
            </a:r>
            <a:endParaRPr lang="en-US" dirty="0"/>
          </a:p>
        </p:txBody>
      </p:sp>
      <p:sp>
        <p:nvSpPr>
          <p:cNvPr id="3" name="Content Placeholder 2"/>
          <p:cNvSpPr>
            <a:spLocks noGrp="1"/>
          </p:cNvSpPr>
          <p:nvPr>
            <p:ph idx="1"/>
          </p:nvPr>
        </p:nvSpPr>
        <p:spPr/>
        <p:txBody>
          <a:bodyPr/>
          <a:lstStyle/>
          <a:p>
            <a:r>
              <a:rPr lang="en-US" dirty="0" smtClean="0"/>
              <a:t>Awesome language </a:t>
            </a:r>
            <a:r>
              <a:rPr lang="en-US" dirty="0"/>
              <a:t>for Data </a:t>
            </a:r>
            <a:r>
              <a:rPr lang="en-US" dirty="0" smtClean="0"/>
              <a:t>Analysis</a:t>
            </a:r>
          </a:p>
          <a:p>
            <a:r>
              <a:rPr lang="en-US" dirty="0" smtClean="0"/>
              <a:t>Multiple </a:t>
            </a:r>
            <a:r>
              <a:rPr lang="en-US" dirty="0"/>
              <a:t>libraries to match your </a:t>
            </a:r>
            <a:r>
              <a:rPr lang="en-US" dirty="0" smtClean="0"/>
              <a:t>needs</a:t>
            </a:r>
            <a:endParaRPr lang="en-US" dirty="0"/>
          </a:p>
          <a:p>
            <a:r>
              <a:rPr lang="en-US" dirty="0" smtClean="0"/>
              <a:t>Comes </a:t>
            </a:r>
            <a:r>
              <a:rPr lang="en-US" dirty="0"/>
              <a:t>with Sample dataset (data</a:t>
            </a:r>
            <a:r>
              <a:rPr lang="en-US" dirty="0" smtClean="0"/>
              <a:t>())</a:t>
            </a:r>
          </a:p>
          <a:p>
            <a:r>
              <a:rPr lang="en-US" dirty="0" smtClean="0"/>
              <a:t>Very </a:t>
            </a:r>
            <a:r>
              <a:rPr lang="en-US" dirty="0"/>
              <a:t>easy to </a:t>
            </a:r>
            <a:r>
              <a:rPr lang="en-US" dirty="0" smtClean="0"/>
              <a:t>understand</a:t>
            </a:r>
          </a:p>
          <a:p>
            <a:r>
              <a:rPr lang="en-US" dirty="0" smtClean="0"/>
              <a:t>Awesome </a:t>
            </a:r>
            <a:r>
              <a:rPr lang="en-US" dirty="0"/>
              <a:t>international community</a:t>
            </a:r>
          </a:p>
        </p:txBody>
      </p:sp>
    </p:spTree>
    <p:extLst>
      <p:ext uri="{BB962C8B-B14F-4D97-AF65-F5344CB8AC3E}">
        <p14:creationId xmlns:p14="http://schemas.microsoft.com/office/powerpoint/2010/main" val="4292439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Visualization Packages in R</a:t>
            </a:r>
            <a:endParaRPr lang="en-US" dirty="0"/>
          </a:p>
        </p:txBody>
      </p:sp>
      <p:sp>
        <p:nvSpPr>
          <p:cNvPr id="3" name="Content Placeholder 2"/>
          <p:cNvSpPr>
            <a:spLocks noGrp="1"/>
          </p:cNvSpPr>
          <p:nvPr>
            <p:ph idx="1"/>
          </p:nvPr>
        </p:nvSpPr>
        <p:spPr>
          <a:xfrm>
            <a:off x="838200" y="1825625"/>
            <a:ext cx="10515600" cy="2863941"/>
          </a:xfrm>
        </p:spPr>
        <p:txBody>
          <a:bodyPr>
            <a:normAutofit lnSpcReduction="10000"/>
          </a:bodyPr>
          <a:lstStyle/>
          <a:p>
            <a:r>
              <a:rPr lang="en-US" b="1" dirty="0" err="1" smtClean="0"/>
              <a:t>Tidyverse</a:t>
            </a:r>
            <a:r>
              <a:rPr lang="en-US" dirty="0" smtClean="0"/>
              <a:t>: Everything to wrangle and visualize datasets including ggplot2 and </a:t>
            </a:r>
            <a:r>
              <a:rPr lang="en-US" dirty="0" err="1" smtClean="0"/>
              <a:t>dplyr</a:t>
            </a:r>
            <a:r>
              <a:rPr lang="en-US" dirty="0"/>
              <a:t>.</a:t>
            </a:r>
            <a:endParaRPr lang="en-US" dirty="0" smtClean="0"/>
          </a:p>
          <a:p>
            <a:r>
              <a:rPr lang="en-US" b="1" dirty="0" smtClean="0"/>
              <a:t>Patchwork</a:t>
            </a:r>
            <a:r>
              <a:rPr lang="en-US" dirty="0" smtClean="0"/>
              <a:t>: To combine plots to make a basic (static) dashboard.</a:t>
            </a:r>
          </a:p>
          <a:p>
            <a:r>
              <a:rPr lang="en-US" b="1" dirty="0" err="1" smtClean="0"/>
              <a:t>Ggcorrplot</a:t>
            </a:r>
            <a:r>
              <a:rPr lang="en-US" dirty="0" smtClean="0"/>
              <a:t>: Use to make a correlation plot</a:t>
            </a:r>
          </a:p>
          <a:p>
            <a:r>
              <a:rPr lang="en-US" b="1" dirty="0" smtClean="0"/>
              <a:t>Shiny</a:t>
            </a:r>
            <a:r>
              <a:rPr lang="en-US" dirty="0" smtClean="0"/>
              <a:t>: For interactive dashboards.</a:t>
            </a:r>
          </a:p>
          <a:p>
            <a:r>
              <a:rPr lang="en-US" b="1" dirty="0" err="1" smtClean="0"/>
              <a:t>Shinydashboard</a:t>
            </a:r>
            <a:r>
              <a:rPr lang="en-US" dirty="0" smtClean="0"/>
              <a:t>: Themes for shiny dashboards</a:t>
            </a:r>
          </a:p>
        </p:txBody>
      </p:sp>
      <p:pic>
        <p:nvPicPr>
          <p:cNvPr id="6" name="Picture 5"/>
          <p:cNvPicPr>
            <a:picLocks noChangeAspect="1"/>
          </p:cNvPicPr>
          <p:nvPr/>
        </p:nvPicPr>
        <p:blipFill>
          <a:blip r:embed="rId2"/>
          <a:stretch>
            <a:fillRect/>
          </a:stretch>
        </p:blipFill>
        <p:spPr>
          <a:xfrm>
            <a:off x="1648096" y="4472020"/>
            <a:ext cx="8070669" cy="2064590"/>
          </a:xfrm>
          <a:prstGeom prst="rect">
            <a:avLst/>
          </a:prstGeom>
        </p:spPr>
      </p:pic>
    </p:spTree>
    <p:extLst>
      <p:ext uri="{BB962C8B-B14F-4D97-AF65-F5344CB8AC3E}">
        <p14:creationId xmlns:p14="http://schemas.microsoft.com/office/powerpoint/2010/main" val="4467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and Basic Dashboards with Ggplot2</a:t>
            </a:r>
          </a:p>
        </p:txBody>
      </p:sp>
      <p:sp>
        <p:nvSpPr>
          <p:cNvPr id="3" name="Content Placeholder 2"/>
          <p:cNvSpPr>
            <a:spLocks noGrp="1"/>
          </p:cNvSpPr>
          <p:nvPr>
            <p:ph idx="1"/>
          </p:nvPr>
        </p:nvSpPr>
        <p:spPr/>
        <p:txBody>
          <a:bodyPr>
            <a:normAutofit/>
          </a:bodyPr>
          <a:lstStyle/>
          <a:p>
            <a:pPr marL="0" indent="0">
              <a:buNone/>
            </a:pPr>
            <a:r>
              <a:rPr lang="en-US" dirty="0" smtClean="0"/>
              <a:t>With ggplot2, you can make any type of chart. Examples are:</a:t>
            </a:r>
          </a:p>
          <a:p>
            <a:r>
              <a:rPr lang="en-US" dirty="0" smtClean="0"/>
              <a:t>Bar charts</a:t>
            </a:r>
          </a:p>
          <a:p>
            <a:r>
              <a:rPr lang="en-US" dirty="0" smtClean="0"/>
              <a:t>Line charts</a:t>
            </a:r>
          </a:p>
          <a:p>
            <a:r>
              <a:rPr lang="en-US" dirty="0" smtClean="0"/>
              <a:t>Box plots</a:t>
            </a:r>
          </a:p>
          <a:p>
            <a:r>
              <a:rPr lang="en-US" dirty="0" err="1" smtClean="0"/>
              <a:t>Heatmaps</a:t>
            </a:r>
            <a:endParaRPr lang="en-US" dirty="0" smtClean="0"/>
          </a:p>
          <a:p>
            <a:r>
              <a:rPr lang="en-US" dirty="0" smtClean="0"/>
              <a:t>GIS maps</a:t>
            </a:r>
            <a:endParaRPr lang="en-US" dirty="0"/>
          </a:p>
          <a:p>
            <a:pPr marL="0" indent="0">
              <a:buNone/>
            </a:pPr>
            <a:r>
              <a:rPr lang="en-US" dirty="0" smtClean="0"/>
              <a:t>Note: You do not need to call library(ggplot2) if you have already called library(</a:t>
            </a:r>
            <a:r>
              <a:rPr lang="en-US" dirty="0" err="1" smtClean="0"/>
              <a:t>tidyverse</a:t>
            </a:r>
            <a:r>
              <a:rPr lang="en-US" dirty="0" smtClean="0"/>
              <a:t>).</a:t>
            </a:r>
          </a:p>
          <a:p>
            <a:pPr marL="0" indent="0">
              <a:buNone/>
            </a:pPr>
            <a:endParaRPr lang="en-US" dirty="0"/>
          </a:p>
        </p:txBody>
      </p:sp>
    </p:spTree>
    <p:extLst>
      <p:ext uri="{BB962C8B-B14F-4D97-AF65-F5344CB8AC3E}">
        <p14:creationId xmlns:p14="http://schemas.microsoft.com/office/powerpoint/2010/main" val="2033307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Charts</a:t>
            </a:r>
            <a:endParaRPr lang="en-US" dirty="0"/>
          </a:p>
        </p:txBody>
      </p:sp>
      <p:sp>
        <p:nvSpPr>
          <p:cNvPr id="3" name="Content Placeholder 2"/>
          <p:cNvSpPr>
            <a:spLocks noGrp="1"/>
          </p:cNvSpPr>
          <p:nvPr>
            <p:ph idx="1"/>
          </p:nvPr>
        </p:nvSpPr>
        <p:spPr/>
        <p:txBody>
          <a:bodyPr/>
          <a:lstStyle/>
          <a:p>
            <a:pPr marL="0" indent="0">
              <a:buNone/>
            </a:pPr>
            <a:r>
              <a:rPr lang="en-US" dirty="0" smtClean="0"/>
              <a:t>Use bar charts to compare discrete variables in the x axis to continuous variables in the y axis. You can also create clustered bars in which each discrete variables in the x axis have a number of bars in a group.</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500676" y="3102831"/>
            <a:ext cx="4853124" cy="3209069"/>
          </a:xfrm>
          <a:prstGeom prst="rect">
            <a:avLst/>
          </a:prstGeom>
        </p:spPr>
      </p:pic>
      <p:pic>
        <p:nvPicPr>
          <p:cNvPr id="5" name="Picture 4"/>
          <p:cNvPicPr>
            <a:picLocks noChangeAspect="1"/>
          </p:cNvPicPr>
          <p:nvPr/>
        </p:nvPicPr>
        <p:blipFill>
          <a:blip r:embed="rId3"/>
          <a:stretch>
            <a:fillRect/>
          </a:stretch>
        </p:blipFill>
        <p:spPr>
          <a:xfrm>
            <a:off x="784878" y="3650075"/>
            <a:ext cx="5715798" cy="1819529"/>
          </a:xfrm>
          <a:prstGeom prst="rect">
            <a:avLst/>
          </a:prstGeom>
        </p:spPr>
      </p:pic>
    </p:spTree>
    <p:extLst>
      <p:ext uri="{BB962C8B-B14F-4D97-AF65-F5344CB8AC3E}">
        <p14:creationId xmlns:p14="http://schemas.microsoft.com/office/powerpoint/2010/main" val="153268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Charts</a:t>
            </a:r>
            <a:endParaRPr lang="en-US" dirty="0"/>
          </a:p>
        </p:txBody>
      </p:sp>
      <p:pic>
        <p:nvPicPr>
          <p:cNvPr id="6" name="Content Placeholder 5"/>
          <p:cNvPicPr>
            <a:picLocks noGrp="1" noChangeAspect="1"/>
          </p:cNvPicPr>
          <p:nvPr>
            <p:ph idx="1"/>
          </p:nvPr>
        </p:nvPicPr>
        <p:blipFill>
          <a:blip r:embed="rId2"/>
          <a:stretch>
            <a:fillRect/>
          </a:stretch>
        </p:blipFill>
        <p:spPr>
          <a:xfrm>
            <a:off x="6096000" y="3239733"/>
            <a:ext cx="4548050" cy="3007343"/>
          </a:xfrm>
          <a:prstGeom prst="rect">
            <a:avLst/>
          </a:prstGeom>
        </p:spPr>
      </p:pic>
      <p:pic>
        <p:nvPicPr>
          <p:cNvPr id="4" name="Picture 3"/>
          <p:cNvPicPr>
            <a:picLocks noChangeAspect="1"/>
          </p:cNvPicPr>
          <p:nvPr/>
        </p:nvPicPr>
        <p:blipFill>
          <a:blip r:embed="rId3"/>
          <a:stretch>
            <a:fillRect/>
          </a:stretch>
        </p:blipFill>
        <p:spPr>
          <a:xfrm>
            <a:off x="400936" y="4122428"/>
            <a:ext cx="5503114" cy="1578837"/>
          </a:xfrm>
          <a:prstGeom prst="rect">
            <a:avLst/>
          </a:prstGeom>
        </p:spPr>
      </p:pic>
      <p:sp>
        <p:nvSpPr>
          <p:cNvPr id="8" name="TextBox 7"/>
          <p:cNvSpPr txBox="1"/>
          <p:nvPr/>
        </p:nvSpPr>
        <p:spPr>
          <a:xfrm>
            <a:off x="665844" y="1423851"/>
            <a:ext cx="10476412" cy="1815882"/>
          </a:xfrm>
          <a:prstGeom prst="rect">
            <a:avLst/>
          </a:prstGeom>
          <a:noFill/>
        </p:spPr>
        <p:txBody>
          <a:bodyPr wrap="square" rtlCol="0">
            <a:spAutoFit/>
          </a:bodyPr>
          <a:lstStyle/>
          <a:p>
            <a:r>
              <a:rPr lang="en-US" sz="2800" dirty="0" smtClean="0"/>
              <a:t>Lines are similar to bars, as they need similar types of variables in their x and y axes. However line charts deal with progression while making comparison. This means that the x axis should indicate weeks, years, days, or anything we can measure progress with. </a:t>
            </a:r>
            <a:endParaRPr lang="en-US" sz="2800" dirty="0"/>
          </a:p>
        </p:txBody>
      </p:sp>
    </p:spTree>
    <p:extLst>
      <p:ext uri="{BB962C8B-B14F-4D97-AF65-F5344CB8AC3E}">
        <p14:creationId xmlns:p14="http://schemas.microsoft.com/office/powerpoint/2010/main" val="2639569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Plots</a:t>
            </a:r>
            <a:endParaRPr lang="en-US" dirty="0"/>
          </a:p>
        </p:txBody>
      </p:sp>
      <p:sp>
        <p:nvSpPr>
          <p:cNvPr id="3" name="Content Placeholder 2"/>
          <p:cNvSpPr>
            <a:spLocks noGrp="1"/>
          </p:cNvSpPr>
          <p:nvPr>
            <p:ph idx="1"/>
          </p:nvPr>
        </p:nvSpPr>
        <p:spPr>
          <a:xfrm>
            <a:off x="838200" y="1381488"/>
            <a:ext cx="10515600" cy="3621586"/>
          </a:xfrm>
        </p:spPr>
        <p:txBody>
          <a:bodyPr>
            <a:normAutofit/>
          </a:bodyPr>
          <a:lstStyle/>
          <a:p>
            <a:pPr marL="0" indent="0">
              <a:buNone/>
            </a:pPr>
            <a:r>
              <a:rPr lang="en-US" dirty="0" smtClean="0"/>
              <a:t>Use correlation plots to find the relationship between two or more continuous variables. If the correlation value is positive and close to 1, it is a positive relationship which means that one value increases as the other increases. If the value is negative and close to -1, it is a negative relationship which means that one value decreases as the other increases. If the value is positive or negative but very close to 0, it is a neutral relationship and the increase of one does not determine the increase or decrease of another.</a:t>
            </a:r>
            <a:endParaRPr lang="en-US" dirty="0"/>
          </a:p>
        </p:txBody>
      </p:sp>
      <p:pic>
        <p:nvPicPr>
          <p:cNvPr id="4" name="Picture 3"/>
          <p:cNvPicPr>
            <a:picLocks noChangeAspect="1"/>
          </p:cNvPicPr>
          <p:nvPr/>
        </p:nvPicPr>
        <p:blipFill>
          <a:blip r:embed="rId2"/>
          <a:stretch>
            <a:fillRect/>
          </a:stretch>
        </p:blipFill>
        <p:spPr>
          <a:xfrm>
            <a:off x="838200" y="4474840"/>
            <a:ext cx="5734850" cy="2010056"/>
          </a:xfrm>
          <a:prstGeom prst="rect">
            <a:avLst/>
          </a:prstGeom>
        </p:spPr>
      </p:pic>
      <p:pic>
        <p:nvPicPr>
          <p:cNvPr id="5" name="Picture 4"/>
          <p:cNvPicPr>
            <a:picLocks noChangeAspect="1"/>
          </p:cNvPicPr>
          <p:nvPr/>
        </p:nvPicPr>
        <p:blipFill>
          <a:blip r:embed="rId3"/>
          <a:stretch>
            <a:fillRect/>
          </a:stretch>
        </p:blipFill>
        <p:spPr>
          <a:xfrm>
            <a:off x="7080068" y="4159927"/>
            <a:ext cx="3516086" cy="2324969"/>
          </a:xfrm>
          <a:prstGeom prst="rect">
            <a:avLst/>
          </a:prstGeom>
        </p:spPr>
      </p:pic>
    </p:spTree>
    <p:extLst>
      <p:ext uri="{BB962C8B-B14F-4D97-AF65-F5344CB8AC3E}">
        <p14:creationId xmlns:p14="http://schemas.microsoft.com/office/powerpoint/2010/main" val="1129423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(Static) Dashboards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can create a combination of plots with either patchwork or </a:t>
            </a:r>
            <a:r>
              <a:rPr lang="en-US" dirty="0" err="1" smtClean="0"/>
              <a:t>ggarrange</a:t>
            </a:r>
            <a:r>
              <a:rPr lang="en-US" dirty="0" smtClean="0"/>
              <a:t> libraries. You only need to save the plots as variables so that you can call them.</a:t>
            </a:r>
          </a:p>
          <a:p>
            <a:pPr marL="0" indent="0">
              <a:buNone/>
            </a:pPr>
            <a:endParaRPr lang="en-US" dirty="0"/>
          </a:p>
          <a:p>
            <a:pPr marL="0" indent="0">
              <a:buNone/>
            </a:pPr>
            <a:r>
              <a:rPr lang="en-US" dirty="0" smtClean="0"/>
              <a:t>In patchwork:</a:t>
            </a:r>
          </a:p>
          <a:p>
            <a:r>
              <a:rPr lang="en-US" dirty="0" smtClean="0"/>
              <a:t>+ signifies columns</a:t>
            </a:r>
          </a:p>
          <a:p>
            <a:r>
              <a:rPr lang="en-US" dirty="0" smtClean="0"/>
              <a:t>/ signifies rows</a:t>
            </a:r>
          </a:p>
          <a:p>
            <a:r>
              <a:rPr lang="en-US" dirty="0" smtClean="0"/>
              <a:t>Variables in brackets () are together and can be mixed with others. For example, (p1+p2)/p3 means two rows in which the first row is split into two columns while the second row is a single plot.</a:t>
            </a:r>
            <a:endParaRPr lang="en-US" dirty="0"/>
          </a:p>
        </p:txBody>
      </p:sp>
    </p:spTree>
    <p:extLst>
      <p:ext uri="{BB962C8B-B14F-4D97-AF65-F5344CB8AC3E}">
        <p14:creationId xmlns:p14="http://schemas.microsoft.com/office/powerpoint/2010/main" val="315652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1094</TotalTime>
  <Words>1273</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Calibri Light</vt:lpstr>
      <vt:lpstr>Office Theme</vt:lpstr>
      <vt:lpstr>Data Visualization With R</vt:lpstr>
      <vt:lpstr>Table of Contents</vt:lpstr>
      <vt:lpstr>Why R?</vt:lpstr>
      <vt:lpstr>Popular Visualization Packages in R</vt:lpstr>
      <vt:lpstr>Visualization and Basic Dashboards with Ggplot2</vt:lpstr>
      <vt:lpstr>Bar Charts</vt:lpstr>
      <vt:lpstr>Line Charts</vt:lpstr>
      <vt:lpstr>Correlation Plots</vt:lpstr>
      <vt:lpstr>Basic (Static) Dashboards</vt:lpstr>
      <vt:lpstr>Introduction to R Shiny</vt:lpstr>
      <vt:lpstr>Blank App</vt:lpstr>
      <vt:lpstr>Titles and Boxes</vt:lpstr>
      <vt:lpstr>PowerPoint Presentation</vt:lpstr>
      <vt:lpstr>Box Colors</vt:lpstr>
      <vt:lpstr>Inserting Plots into Boxes</vt:lpstr>
      <vt:lpstr>PowerPoint Presentation</vt:lpstr>
      <vt:lpstr>Key Performance Indicators (KPI)</vt:lpstr>
      <vt:lpstr>PowerPoint Presentation</vt:lpstr>
      <vt:lpstr>Tabs</vt:lpstr>
      <vt:lpstr>PowerPoint Presentation</vt:lpstr>
      <vt:lpstr>Your Personal Project and an Assignment</vt:lpstr>
      <vt:lpstr>Publishing Your Shiny Web App</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R</dc:title>
  <dc:creator>Octopus</dc:creator>
  <cp:lastModifiedBy>Octopus</cp:lastModifiedBy>
  <cp:revision>33</cp:revision>
  <dcterms:created xsi:type="dcterms:W3CDTF">2023-01-26T21:51:10Z</dcterms:created>
  <dcterms:modified xsi:type="dcterms:W3CDTF">2023-01-27T22:59:03Z</dcterms:modified>
</cp:coreProperties>
</file>