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55B748"/>
    <a:srgbClr val="EC008B"/>
    <a:srgbClr val="D2D2D2"/>
    <a:srgbClr val="000000"/>
    <a:srgbClr val="169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624"/>
  </p:normalViewPr>
  <p:slideViewPr>
    <p:cSldViewPr snapToGrid="0">
      <p:cViewPr varScale="1">
        <p:scale>
          <a:sx n="111" d="100"/>
          <a:sy n="111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cu0-my.sharepoint.com/personal/e_z_yoo_tcu_edu/Documents/U_S__Imports_by_Source__2000-2023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'U_S__Imports_by_Source__2000-20'!$B$1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'U_S__Imports_by_Source__2000-20'!$B$2:$B$25</c:f>
              <c:numCache>
                <c:formatCode>General</c:formatCode>
                <c:ptCount val="24"/>
                <c:pt idx="0">
                  <c:v>6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13</c:v>
                </c:pt>
                <c:pt idx="10">
                  <c:v>14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19</c:v>
                </c:pt>
                <c:pt idx="16">
                  <c:v>20</c:v>
                </c:pt>
                <c:pt idx="17">
                  <c:v>23</c:v>
                </c:pt>
                <c:pt idx="18">
                  <c:v>26</c:v>
                </c:pt>
                <c:pt idx="19">
                  <c:v>27</c:v>
                </c:pt>
                <c:pt idx="20">
                  <c:v>32</c:v>
                </c:pt>
                <c:pt idx="21">
                  <c:v>37</c:v>
                </c:pt>
                <c:pt idx="22">
                  <c:v>42</c:v>
                </c:pt>
                <c:pt idx="2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1-1447-A3C4-D5D54A56472E}"/>
            </c:ext>
          </c:extLst>
        </c:ser>
        <c:ser>
          <c:idx val="1"/>
          <c:order val="1"/>
          <c:tx>
            <c:strRef>
              <c:f>'U_S__Imports_by_Source__2000-20'!$C$1</c:f>
              <c:strCache>
                <c:ptCount val="1"/>
                <c:pt idx="0">
                  <c:v>European Union-27</c:v>
                </c:pt>
              </c:strCache>
            </c:strRef>
          </c:tx>
          <c:spPr>
            <a:solidFill>
              <a:srgbClr val="55B748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'U_S__Imports_by_Source__2000-20'!$C$2:$C$25</c:f>
              <c:numCache>
                <c:formatCode>General</c:formatCode>
                <c:ptCount val="24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18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28</c:v>
                </c:pt>
                <c:pt idx="18">
                  <c:v>30</c:v>
                </c:pt>
                <c:pt idx="19">
                  <c:v>32</c:v>
                </c:pt>
                <c:pt idx="20">
                  <c:v>35</c:v>
                </c:pt>
                <c:pt idx="21">
                  <c:v>38</c:v>
                </c:pt>
                <c:pt idx="22">
                  <c:v>42</c:v>
                </c:pt>
                <c:pt idx="2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1-1447-A3C4-D5D54A56472E}"/>
            </c:ext>
          </c:extLst>
        </c:ser>
        <c:ser>
          <c:idx val="2"/>
          <c:order val="2"/>
          <c:tx>
            <c:strRef>
              <c:f>'U_S__Imports_by_Source__2000-20'!$D$1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EC008B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'U_S__Imports_by_Source__2000-20'!$D$2:$D$25</c:f>
              <c:numCache>
                <c:formatCode>General</c:formatCode>
                <c:ptCount val="24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20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33</c:v>
                </c:pt>
                <c:pt idx="21">
                  <c:v>35</c:v>
                </c:pt>
                <c:pt idx="22">
                  <c:v>38</c:v>
                </c:pt>
                <c:pt idx="2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1-1447-A3C4-D5D54A56472E}"/>
            </c:ext>
          </c:extLst>
        </c:ser>
        <c:ser>
          <c:idx val="3"/>
          <c:order val="3"/>
          <c:tx>
            <c:strRef>
              <c:f>'U_S__Imports_by_Source__2000-20'!$E$1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rgbClr val="D2D2D2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'U_S__Imports_by_Source__2000-20'!$E$2:$E$25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6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11-1447-A3C4-D5D54A56472E}"/>
            </c:ext>
          </c:extLst>
        </c:ser>
        <c:ser>
          <c:idx val="4"/>
          <c:order val="4"/>
          <c:tx>
            <c:strRef>
              <c:f>'U_S__Imports_by_Source__2000-20'!$F$1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'U_S__Imports_by_Source__2000-20'!$F$2:$F$25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14</c:v>
                </c:pt>
                <c:pt idx="2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11-1447-A3C4-D5D54A56472E}"/>
            </c:ext>
          </c:extLst>
        </c:ser>
        <c:ser>
          <c:idx val="5"/>
          <c:order val="5"/>
          <c:tx>
            <c:strRef>
              <c:f>'U_S__Imports_by_Source__2000-20'!$G$1</c:f>
              <c:strCache>
                <c:ptCount val="1"/>
                <c:pt idx="0">
                  <c:v>Rest of world</c:v>
                </c:pt>
              </c:strCache>
            </c:strRef>
          </c:tx>
          <c:spPr>
            <a:solidFill>
              <a:srgbClr val="1696D2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'U_S__Imports_by_Source__2000-20'!$G$2:$G$25</c:f>
              <c:numCache>
                <c:formatCode>General</c:formatCode>
                <c:ptCount val="24"/>
                <c:pt idx="0">
                  <c:v>10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  <c:pt idx="4">
                  <c:v>16</c:v>
                </c:pt>
                <c:pt idx="5">
                  <c:v>19</c:v>
                </c:pt>
                <c:pt idx="6">
                  <c:v>22</c:v>
                </c:pt>
                <c:pt idx="7">
                  <c:v>25</c:v>
                </c:pt>
                <c:pt idx="8">
                  <c:v>26</c:v>
                </c:pt>
                <c:pt idx="9">
                  <c:v>25</c:v>
                </c:pt>
                <c:pt idx="10">
                  <c:v>28</c:v>
                </c:pt>
                <c:pt idx="11">
                  <c:v>33</c:v>
                </c:pt>
                <c:pt idx="12">
                  <c:v>35</c:v>
                </c:pt>
                <c:pt idx="13">
                  <c:v>37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45</c:v>
                </c:pt>
                <c:pt idx="18">
                  <c:v>47</c:v>
                </c:pt>
                <c:pt idx="19">
                  <c:v>47</c:v>
                </c:pt>
                <c:pt idx="20">
                  <c:v>53</c:v>
                </c:pt>
                <c:pt idx="21">
                  <c:v>62</c:v>
                </c:pt>
                <c:pt idx="22">
                  <c:v>63</c:v>
                </c:pt>
                <c:pt idx="23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11-1447-A3C4-D5D54A564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091920"/>
        <c:axId val="417629024"/>
      </c:areaChart>
      <c:catAx>
        <c:axId val="165209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29024"/>
        <c:crosses val="autoZero"/>
        <c:auto val="1"/>
        <c:lblAlgn val="ctr"/>
        <c:lblOffset val="100"/>
        <c:noMultiLvlLbl val="0"/>
      </c:catAx>
      <c:valAx>
        <c:axId val="4176290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09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2B4E-8A31-1B31-4CB8-0921E1FF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934CC-66CA-5B16-BB85-75BA4360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2DB-1535-A825-DA38-88FB4E46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FBC4-17FA-A35C-493C-77394018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5A4D-5A61-DBD1-C2C9-9E731113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B54F-2BE0-D0FA-4479-458D6C4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7D0C-D30B-E5FC-0778-B2319A7D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2605-DB66-7AD1-5B4C-F07CEE59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DCB8-04DF-243C-0864-8E06559B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F001-EE41-88AC-8AC0-00D27AB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717C-A434-3705-AC4A-17DA94F29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D75A5-4E10-D367-5085-A6D4D481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5C09-0343-E36C-1D7E-005442FB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58A3-15A7-058E-3491-91CBA672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8A2B-9BD4-4FA7-AAC7-5FF6FF9B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F483-FE87-CD0A-E1B5-39A7A975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1215-717A-420E-8688-95048339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3EDB-8989-2338-BFAE-1F20AA1C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26E4C-4B66-AFC7-E6FE-B096495D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7832-9E00-BDB4-95A4-4A6995CD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59AB-3BB5-3364-E1FC-F11362C8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59105-D212-25BF-65E8-046DE0D0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46F3-AC3D-ED4D-14A0-90E4697E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9DFD-10AD-6411-A50F-3BD51BE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E267-B956-EC4A-07E6-244048B2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CAA9-39E7-D2D2-1ADF-B076D09E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EB51-F114-EA83-EA70-6DF4EAE1B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53C5-CEA7-2108-EB73-450DDB70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67C32-F740-D5C2-B88C-43D958D3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16EED-6B06-A885-A730-8EA3F6F2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B7B8-2105-E5D0-5847-B5B2846E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E2F9-8C7C-6D82-C963-25B02D03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4248-96EE-70D9-56CA-FE318295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A18A-F41D-EC67-B30E-C051ACFB6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67BB9-E556-A934-6733-9D14C59F8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F2241-1031-58F4-5A19-4F9865D3D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08455-A044-C80B-B3A7-AB2BED2E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9B484-75FC-A9CA-222F-80D3900C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00737-CCFB-329F-C0A3-48CF6406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A23C-73A1-4A40-281C-AF390B9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29AA2-444E-997B-5ACF-61F84351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B1025-C1A6-7D2F-B21F-D8FFD3DC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76F19-B9E8-EFF2-D8D7-EB590584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4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E1CF1-9354-8A13-B824-72BB5418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BE7B3-2425-2700-CFF5-C98E48DA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11F33-CA6B-7D3A-A34E-671B8ADD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959B-3492-F27D-86BB-D3B9729B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8666-6337-1DFD-368D-824560B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DF35-7981-2180-5727-91B8AB9C8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E8D27-B575-9BF7-C18C-322E783F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2260B-5610-964B-A29D-F2A25544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AE708-5EA5-843C-9B7F-2854A083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3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0847-C2B2-D228-6712-BBC71317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B519D-51F8-9BBF-264C-F813329BF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5FB41-D9E9-0DFE-B5D4-24FD6524C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30326-441D-66D8-378F-42B84AAA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48635-26AE-A0E4-C342-683C5303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A174-FEBA-A99C-CD38-9219F5C5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E22D9-784F-1483-1528-0CC480C5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4CC9-FFCF-D390-5049-FA003681F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B483-AB92-3B72-8551-A3866E871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8C983-3053-9544-BD7A-59C22D56ED7A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9C489-F1AC-9BE9-7D21-BE8D03AAE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5F6F-30A3-5BAA-9B1C-E9892ACB5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773BBF-C965-12BB-EAEA-766836D1F638}"/>
              </a:ext>
            </a:extLst>
          </p:cNvPr>
          <p:cNvSpPr txBox="1"/>
          <p:nvPr/>
        </p:nvSpPr>
        <p:spPr>
          <a:xfrm rot="1788781">
            <a:off x="11361420" y="6057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FB3DAC-EC0E-B4DA-8488-82030CF04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197378"/>
              </p:ext>
            </p:extLst>
          </p:nvPr>
        </p:nvGraphicFramePr>
        <p:xfrm>
          <a:off x="1043832" y="1592592"/>
          <a:ext cx="10104336" cy="4889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70DB4AE-F6F8-A5DB-E5A1-EC08FCD34D8E}"/>
              </a:ext>
            </a:extLst>
          </p:cNvPr>
          <p:cNvSpPr/>
          <p:nvPr/>
        </p:nvSpPr>
        <p:spPr>
          <a:xfrm>
            <a:off x="1631916" y="1362079"/>
            <a:ext cx="438040" cy="150922"/>
          </a:xfrm>
          <a:prstGeom prst="rect">
            <a:avLst/>
          </a:prstGeom>
          <a:solidFill>
            <a:srgbClr val="1696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C30C4-4A8F-3F40-E30F-32ECBA29B81D}"/>
              </a:ext>
            </a:extLst>
          </p:cNvPr>
          <p:cNvSpPr txBox="1"/>
          <p:nvPr/>
        </p:nvSpPr>
        <p:spPr>
          <a:xfrm>
            <a:off x="2069956" y="1299040"/>
            <a:ext cx="130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Rest of the world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CA0B41-052B-7B06-32B1-79B3342A4FBB}"/>
              </a:ext>
            </a:extLst>
          </p:cNvPr>
          <p:cNvSpPr/>
          <p:nvPr/>
        </p:nvSpPr>
        <p:spPr>
          <a:xfrm>
            <a:off x="3582759" y="1362079"/>
            <a:ext cx="438040" cy="150922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5FE577-D00B-0337-1A0D-42B2B2486E7D}"/>
              </a:ext>
            </a:extLst>
          </p:cNvPr>
          <p:cNvSpPr txBox="1"/>
          <p:nvPr/>
        </p:nvSpPr>
        <p:spPr>
          <a:xfrm>
            <a:off x="4020799" y="1299040"/>
            <a:ext cx="668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China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F0F7AE-A144-5288-1233-0A150351CE0C}"/>
              </a:ext>
            </a:extLst>
          </p:cNvPr>
          <p:cNvSpPr/>
          <p:nvPr/>
        </p:nvSpPr>
        <p:spPr>
          <a:xfrm>
            <a:off x="4893790" y="1362079"/>
            <a:ext cx="438040" cy="150922"/>
          </a:xfrm>
          <a:prstGeom prst="rect">
            <a:avLst/>
          </a:prstGeom>
          <a:solidFill>
            <a:srgbClr val="D2D2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A366D6-D525-0193-FC97-21F4421083AE}"/>
              </a:ext>
            </a:extLst>
          </p:cNvPr>
          <p:cNvSpPr txBox="1"/>
          <p:nvPr/>
        </p:nvSpPr>
        <p:spPr>
          <a:xfrm>
            <a:off x="5331830" y="1299040"/>
            <a:ext cx="668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Brazil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AE2CB6-BA8C-00FB-27F1-68F99401A2FA}"/>
              </a:ext>
            </a:extLst>
          </p:cNvPr>
          <p:cNvSpPr/>
          <p:nvPr/>
        </p:nvSpPr>
        <p:spPr>
          <a:xfrm>
            <a:off x="6204820" y="1362079"/>
            <a:ext cx="438040" cy="150922"/>
          </a:xfrm>
          <a:prstGeom prst="rect">
            <a:avLst/>
          </a:prstGeom>
          <a:solidFill>
            <a:srgbClr val="EC00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86EDB5-5E97-D89E-4E07-3E62AD8691F9}"/>
              </a:ext>
            </a:extLst>
          </p:cNvPr>
          <p:cNvSpPr txBox="1"/>
          <p:nvPr/>
        </p:nvSpPr>
        <p:spPr>
          <a:xfrm>
            <a:off x="6642861" y="1299040"/>
            <a:ext cx="76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Canada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8434C1-A151-BC35-29BC-3DFA54784A07}"/>
              </a:ext>
            </a:extLst>
          </p:cNvPr>
          <p:cNvSpPr/>
          <p:nvPr/>
        </p:nvSpPr>
        <p:spPr>
          <a:xfrm>
            <a:off x="7617519" y="1378632"/>
            <a:ext cx="438040" cy="150922"/>
          </a:xfrm>
          <a:prstGeom prst="rect">
            <a:avLst/>
          </a:prstGeom>
          <a:solidFill>
            <a:srgbClr val="55B7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20D30D-A59E-4D7B-DEB9-581AA8FEC12C}"/>
              </a:ext>
            </a:extLst>
          </p:cNvPr>
          <p:cNvSpPr txBox="1"/>
          <p:nvPr/>
        </p:nvSpPr>
        <p:spPr>
          <a:xfrm>
            <a:off x="8055559" y="1315593"/>
            <a:ext cx="130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European Union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501078-CC14-11C8-ED41-BD34A928B154}"/>
              </a:ext>
            </a:extLst>
          </p:cNvPr>
          <p:cNvSpPr/>
          <p:nvPr/>
        </p:nvSpPr>
        <p:spPr>
          <a:xfrm>
            <a:off x="9568362" y="1376780"/>
            <a:ext cx="438040" cy="150922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02F391-9A56-E95F-0082-2B928B5965B0}"/>
              </a:ext>
            </a:extLst>
          </p:cNvPr>
          <p:cNvSpPr txBox="1"/>
          <p:nvPr/>
        </p:nvSpPr>
        <p:spPr>
          <a:xfrm>
            <a:off x="10006402" y="1313741"/>
            <a:ext cx="769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Mexico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3E739D-C342-F263-990F-C9C92C0AEDCE}"/>
              </a:ext>
            </a:extLst>
          </p:cNvPr>
          <p:cNvSpPr txBox="1"/>
          <p:nvPr/>
        </p:nvSpPr>
        <p:spPr>
          <a:xfrm>
            <a:off x="1184589" y="428135"/>
            <a:ext cx="982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Between 2000-2023, United States imports grew </a:t>
            </a:r>
            <a:r>
              <a:rPr lang="en-US" sz="2000" b="1" dirty="0"/>
              <a:t>4.7x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EC008B"/>
                </a:solidFill>
              </a:rPr>
              <a:t>22% coming from Canada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557C53-2091-5996-BFF6-CD5CDD3D7228}"/>
              </a:ext>
            </a:extLst>
          </p:cNvPr>
          <p:cNvSpPr txBox="1"/>
          <p:nvPr/>
        </p:nvSpPr>
        <p:spPr>
          <a:xfrm>
            <a:off x="1184589" y="836688"/>
            <a:ext cx="9911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the 23-year span, </a:t>
            </a:r>
            <a:r>
              <a:rPr lang="en-US" sz="1600" b="1" dirty="0"/>
              <a:t>$2.6 trillion </a:t>
            </a:r>
            <a:r>
              <a:rPr lang="en-US" sz="1600" dirty="0"/>
              <a:t>of goods were imported from Canada and European Union as the top sources</a:t>
            </a:r>
          </a:p>
        </p:txBody>
      </p:sp>
    </p:spTree>
    <p:extLst>
      <p:ext uri="{BB962C8B-B14F-4D97-AF65-F5344CB8AC3E}">
        <p14:creationId xmlns:p14="http://schemas.microsoft.com/office/powerpoint/2010/main" val="136246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Yoo, Elijah</dc:creator>
  <cp:lastModifiedBy>Yoo, Elijah</cp:lastModifiedBy>
  <cp:revision>3</cp:revision>
  <dcterms:created xsi:type="dcterms:W3CDTF">2025-08-14T14:57:45Z</dcterms:created>
  <dcterms:modified xsi:type="dcterms:W3CDTF">2025-08-14T23:01:54Z</dcterms:modified>
</cp:coreProperties>
</file>