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  <a:srgbClr val="55B748"/>
    <a:srgbClr val="EC008B"/>
    <a:srgbClr val="D2D2D2"/>
    <a:srgbClr val="000000"/>
    <a:srgbClr val="1696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57"/>
    <p:restoredTop sz="94624"/>
  </p:normalViewPr>
  <p:slideViewPr>
    <p:cSldViewPr snapToGrid="0">
      <p:cViewPr varScale="1">
        <p:scale>
          <a:sx n="111" d="100"/>
          <a:sy n="111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tcu0-my.sharepoint.com/personal/e_z_yoo_tcu_edu/Documents/U_S__Imports_by_Source__2000-2023_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'U_S__Imports_by_Source__2000-20'!$B$1</c:f>
              <c:strCache>
                <c:ptCount val="1"/>
                <c:pt idx="0">
                  <c:v>Mexico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'U_S__Imports_by_Source__2000-20'!$A$2:$A$25</c:f>
              <c:numCache>
                <c:formatCode>General</c:formatCode>
                <c:ptCount val="2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  <c:pt idx="22">
                  <c:v>2022</c:v>
                </c:pt>
                <c:pt idx="23">
                  <c:v>2023</c:v>
                </c:pt>
              </c:numCache>
            </c:numRef>
          </c:cat>
          <c:val>
            <c:numRef>
              <c:f>'U_S__Imports_by_Source__2000-20'!$B$2:$B$25</c:f>
              <c:numCache>
                <c:formatCode>General</c:formatCode>
                <c:ptCount val="24"/>
                <c:pt idx="0">
                  <c:v>6</c:v>
                </c:pt>
                <c:pt idx="1">
                  <c:v>7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13</c:v>
                </c:pt>
                <c:pt idx="10">
                  <c:v>14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19</c:v>
                </c:pt>
                <c:pt idx="16">
                  <c:v>20</c:v>
                </c:pt>
                <c:pt idx="17">
                  <c:v>23</c:v>
                </c:pt>
                <c:pt idx="18">
                  <c:v>26</c:v>
                </c:pt>
                <c:pt idx="19">
                  <c:v>27</c:v>
                </c:pt>
                <c:pt idx="20">
                  <c:v>32</c:v>
                </c:pt>
                <c:pt idx="21">
                  <c:v>37</c:v>
                </c:pt>
                <c:pt idx="22">
                  <c:v>42</c:v>
                </c:pt>
                <c:pt idx="23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11-1447-A3C4-D5D54A56472E}"/>
            </c:ext>
          </c:extLst>
        </c:ser>
        <c:ser>
          <c:idx val="1"/>
          <c:order val="1"/>
          <c:tx>
            <c:strRef>
              <c:f>'U_S__Imports_by_Source__2000-20'!$C$1</c:f>
              <c:strCache>
                <c:ptCount val="1"/>
                <c:pt idx="0">
                  <c:v>European Union-27</c:v>
                </c:pt>
              </c:strCache>
            </c:strRef>
          </c:tx>
          <c:spPr>
            <a:solidFill>
              <a:srgbClr val="55B748"/>
            </a:solidFill>
            <a:ln>
              <a:noFill/>
            </a:ln>
            <a:effectLst/>
          </c:spPr>
          <c:cat>
            <c:numRef>
              <c:f>'U_S__Imports_by_Source__2000-20'!$A$2:$A$25</c:f>
              <c:numCache>
                <c:formatCode>General</c:formatCode>
                <c:ptCount val="2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  <c:pt idx="22">
                  <c:v>2022</c:v>
                </c:pt>
                <c:pt idx="23">
                  <c:v>2023</c:v>
                </c:pt>
              </c:numCache>
            </c:numRef>
          </c:cat>
          <c:val>
            <c:numRef>
              <c:f>'U_S__Imports_by_Source__2000-20'!$C$2:$C$25</c:f>
              <c:numCache>
                <c:formatCode>General</c:formatCode>
                <c:ptCount val="24"/>
                <c:pt idx="0">
                  <c:v>10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  <c:pt idx="8">
                  <c:v>18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23</c:v>
                </c:pt>
                <c:pt idx="14">
                  <c:v>24</c:v>
                </c:pt>
                <c:pt idx="15">
                  <c:v>25</c:v>
                </c:pt>
                <c:pt idx="16">
                  <c:v>26</c:v>
                </c:pt>
                <c:pt idx="17">
                  <c:v>28</c:v>
                </c:pt>
                <c:pt idx="18">
                  <c:v>30</c:v>
                </c:pt>
                <c:pt idx="19">
                  <c:v>32</c:v>
                </c:pt>
                <c:pt idx="20">
                  <c:v>35</c:v>
                </c:pt>
                <c:pt idx="21">
                  <c:v>38</c:v>
                </c:pt>
                <c:pt idx="22">
                  <c:v>42</c:v>
                </c:pt>
                <c:pt idx="2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11-1447-A3C4-D5D54A56472E}"/>
            </c:ext>
          </c:extLst>
        </c:ser>
        <c:ser>
          <c:idx val="2"/>
          <c:order val="2"/>
          <c:tx>
            <c:strRef>
              <c:f>'U_S__Imports_by_Source__2000-20'!$D$1</c:f>
              <c:strCache>
                <c:ptCount val="1"/>
                <c:pt idx="0">
                  <c:v>Canada</c:v>
                </c:pt>
              </c:strCache>
            </c:strRef>
          </c:tx>
          <c:spPr>
            <a:solidFill>
              <a:srgbClr val="EC008B"/>
            </a:solidFill>
            <a:ln>
              <a:noFill/>
            </a:ln>
            <a:effectLst/>
          </c:spPr>
          <c:cat>
            <c:numRef>
              <c:f>'U_S__Imports_by_Source__2000-20'!$A$2:$A$25</c:f>
              <c:numCache>
                <c:formatCode>General</c:formatCode>
                <c:ptCount val="2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  <c:pt idx="22">
                  <c:v>2022</c:v>
                </c:pt>
                <c:pt idx="23">
                  <c:v>2023</c:v>
                </c:pt>
              </c:numCache>
            </c:numRef>
          </c:cat>
          <c:val>
            <c:numRef>
              <c:f>'U_S__Imports_by_Source__2000-20'!$D$2:$D$25</c:f>
              <c:numCache>
                <c:formatCode>General</c:formatCode>
                <c:ptCount val="24"/>
                <c:pt idx="0">
                  <c:v>12</c:v>
                </c:pt>
                <c:pt idx="1">
                  <c:v>13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17</c:v>
                </c:pt>
                <c:pt idx="6">
                  <c:v>18</c:v>
                </c:pt>
                <c:pt idx="7">
                  <c:v>19</c:v>
                </c:pt>
                <c:pt idx="8">
                  <c:v>20</c:v>
                </c:pt>
                <c:pt idx="9">
                  <c:v>20</c:v>
                </c:pt>
                <c:pt idx="10">
                  <c:v>22</c:v>
                </c:pt>
                <c:pt idx="11">
                  <c:v>23</c:v>
                </c:pt>
                <c:pt idx="12">
                  <c:v>24</c:v>
                </c:pt>
                <c:pt idx="13">
                  <c:v>25</c:v>
                </c:pt>
                <c:pt idx="14">
                  <c:v>26</c:v>
                </c:pt>
                <c:pt idx="15">
                  <c:v>27</c:v>
                </c:pt>
                <c:pt idx="16">
                  <c:v>27</c:v>
                </c:pt>
                <c:pt idx="17">
                  <c:v>28</c:v>
                </c:pt>
                <c:pt idx="18">
                  <c:v>29</c:v>
                </c:pt>
                <c:pt idx="19">
                  <c:v>30</c:v>
                </c:pt>
                <c:pt idx="20">
                  <c:v>33</c:v>
                </c:pt>
                <c:pt idx="21">
                  <c:v>35</c:v>
                </c:pt>
                <c:pt idx="22">
                  <c:v>38</c:v>
                </c:pt>
                <c:pt idx="23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D11-1447-A3C4-D5D54A56472E}"/>
            </c:ext>
          </c:extLst>
        </c:ser>
        <c:ser>
          <c:idx val="3"/>
          <c:order val="3"/>
          <c:tx>
            <c:strRef>
              <c:f>'U_S__Imports_by_Source__2000-20'!$E$1</c:f>
              <c:strCache>
                <c:ptCount val="1"/>
                <c:pt idx="0">
                  <c:v>Brazil</c:v>
                </c:pt>
              </c:strCache>
            </c:strRef>
          </c:tx>
          <c:spPr>
            <a:solidFill>
              <a:srgbClr val="D2D2D2"/>
            </a:solidFill>
            <a:ln>
              <a:noFill/>
            </a:ln>
            <a:effectLst/>
          </c:spPr>
          <c:cat>
            <c:numRef>
              <c:f>'U_S__Imports_by_Source__2000-20'!$A$2:$A$25</c:f>
              <c:numCache>
                <c:formatCode>General</c:formatCode>
                <c:ptCount val="2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  <c:pt idx="22">
                  <c:v>2022</c:v>
                </c:pt>
                <c:pt idx="23">
                  <c:v>2023</c:v>
                </c:pt>
              </c:numCache>
            </c:numRef>
          </c:cat>
          <c:val>
            <c:numRef>
              <c:f>'U_S__Imports_by_Source__2000-20'!$E$2:$E$25</c:f>
              <c:numCache>
                <c:formatCode>General</c:formatCode>
                <c:ptCount val="2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4</c:v>
                </c:pt>
                <c:pt idx="12">
                  <c:v>4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  <c:pt idx="20">
                  <c:v>5</c:v>
                </c:pt>
                <c:pt idx="21">
                  <c:v>5</c:v>
                </c:pt>
                <c:pt idx="22">
                  <c:v>6</c:v>
                </c:pt>
                <c:pt idx="2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D11-1447-A3C4-D5D54A56472E}"/>
            </c:ext>
          </c:extLst>
        </c:ser>
        <c:ser>
          <c:idx val="4"/>
          <c:order val="4"/>
          <c:tx>
            <c:strRef>
              <c:f>'U_S__Imports_by_Source__2000-20'!$F$1</c:f>
              <c:strCache>
                <c:ptCount val="1"/>
                <c:pt idx="0">
                  <c:v>China</c:v>
                </c:pt>
              </c:strCache>
            </c:strRef>
          </c:tx>
          <c:spPr>
            <a:solidFill>
              <a:srgbClr val="000000"/>
            </a:solidFill>
            <a:ln>
              <a:noFill/>
            </a:ln>
            <a:effectLst/>
          </c:spPr>
          <c:cat>
            <c:numRef>
              <c:f>'U_S__Imports_by_Source__2000-20'!$A$2:$A$25</c:f>
              <c:numCache>
                <c:formatCode>General</c:formatCode>
                <c:ptCount val="2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  <c:pt idx="22">
                  <c:v>2022</c:v>
                </c:pt>
                <c:pt idx="23">
                  <c:v>2023</c:v>
                </c:pt>
              </c:numCache>
            </c:numRef>
          </c:cat>
          <c:val>
            <c:numRef>
              <c:f>'U_S__Imports_by_Source__2000-20'!$F$2:$F$25</c:f>
              <c:numCache>
                <c:formatCode>General</c:formatCode>
                <c:ptCount val="24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5</c:v>
                </c:pt>
                <c:pt idx="8">
                  <c:v>5</c:v>
                </c:pt>
                <c:pt idx="9">
                  <c:v>6</c:v>
                </c:pt>
                <c:pt idx="10">
                  <c:v>7</c:v>
                </c:pt>
                <c:pt idx="11">
                  <c:v>7</c:v>
                </c:pt>
                <c:pt idx="12">
                  <c:v>8</c:v>
                </c:pt>
                <c:pt idx="13">
                  <c:v>9</c:v>
                </c:pt>
                <c:pt idx="14">
                  <c:v>9</c:v>
                </c:pt>
                <c:pt idx="15">
                  <c:v>9</c:v>
                </c:pt>
                <c:pt idx="16">
                  <c:v>10</c:v>
                </c:pt>
                <c:pt idx="17">
                  <c:v>10</c:v>
                </c:pt>
                <c:pt idx="18">
                  <c:v>10</c:v>
                </c:pt>
                <c:pt idx="19">
                  <c:v>11</c:v>
                </c:pt>
                <c:pt idx="20">
                  <c:v>12</c:v>
                </c:pt>
                <c:pt idx="21">
                  <c:v>13</c:v>
                </c:pt>
                <c:pt idx="22">
                  <c:v>14</c:v>
                </c:pt>
                <c:pt idx="23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D11-1447-A3C4-D5D54A56472E}"/>
            </c:ext>
          </c:extLst>
        </c:ser>
        <c:ser>
          <c:idx val="5"/>
          <c:order val="5"/>
          <c:tx>
            <c:strRef>
              <c:f>'U_S__Imports_by_Source__2000-20'!$G$1</c:f>
              <c:strCache>
                <c:ptCount val="1"/>
                <c:pt idx="0">
                  <c:v>Rest of world</c:v>
                </c:pt>
              </c:strCache>
            </c:strRef>
          </c:tx>
          <c:spPr>
            <a:solidFill>
              <a:srgbClr val="1696D2"/>
            </a:solidFill>
            <a:ln>
              <a:noFill/>
            </a:ln>
            <a:effectLst/>
          </c:spPr>
          <c:cat>
            <c:numRef>
              <c:f>'U_S__Imports_by_Source__2000-20'!$A$2:$A$25</c:f>
              <c:numCache>
                <c:formatCode>General</c:formatCode>
                <c:ptCount val="2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  <c:pt idx="22">
                  <c:v>2022</c:v>
                </c:pt>
                <c:pt idx="23">
                  <c:v>2023</c:v>
                </c:pt>
              </c:numCache>
            </c:numRef>
          </c:cat>
          <c:val>
            <c:numRef>
              <c:f>'U_S__Imports_by_Source__2000-20'!$G$2:$G$25</c:f>
              <c:numCache>
                <c:formatCode>General</c:formatCode>
                <c:ptCount val="24"/>
                <c:pt idx="0">
                  <c:v>10</c:v>
                </c:pt>
                <c:pt idx="1">
                  <c:v>12</c:v>
                </c:pt>
                <c:pt idx="2">
                  <c:v>13</c:v>
                </c:pt>
                <c:pt idx="3">
                  <c:v>15</c:v>
                </c:pt>
                <c:pt idx="4">
                  <c:v>16</c:v>
                </c:pt>
                <c:pt idx="5">
                  <c:v>19</c:v>
                </c:pt>
                <c:pt idx="6">
                  <c:v>22</c:v>
                </c:pt>
                <c:pt idx="7">
                  <c:v>25</c:v>
                </c:pt>
                <c:pt idx="8">
                  <c:v>26</c:v>
                </c:pt>
                <c:pt idx="9">
                  <c:v>25</c:v>
                </c:pt>
                <c:pt idx="10">
                  <c:v>28</c:v>
                </c:pt>
                <c:pt idx="11">
                  <c:v>33</c:v>
                </c:pt>
                <c:pt idx="12">
                  <c:v>35</c:v>
                </c:pt>
                <c:pt idx="13">
                  <c:v>37</c:v>
                </c:pt>
                <c:pt idx="14">
                  <c:v>39</c:v>
                </c:pt>
                <c:pt idx="15">
                  <c:v>40</c:v>
                </c:pt>
                <c:pt idx="16">
                  <c:v>41</c:v>
                </c:pt>
                <c:pt idx="17">
                  <c:v>45</c:v>
                </c:pt>
                <c:pt idx="18">
                  <c:v>47</c:v>
                </c:pt>
                <c:pt idx="19">
                  <c:v>47</c:v>
                </c:pt>
                <c:pt idx="20">
                  <c:v>53</c:v>
                </c:pt>
                <c:pt idx="21">
                  <c:v>62</c:v>
                </c:pt>
                <c:pt idx="22">
                  <c:v>63</c:v>
                </c:pt>
                <c:pt idx="23">
                  <c:v>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D11-1447-A3C4-D5D54A5647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2091920"/>
        <c:axId val="417629024"/>
      </c:areaChart>
      <c:catAx>
        <c:axId val="16520919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7629024"/>
        <c:crosses val="autoZero"/>
        <c:auto val="1"/>
        <c:lblAlgn val="ctr"/>
        <c:lblOffset val="100"/>
        <c:noMultiLvlLbl val="0"/>
      </c:catAx>
      <c:valAx>
        <c:axId val="417629024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20919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52B4E-8A31-1B31-4CB8-0921E1FFD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4934CC-66CA-5B16-BB85-75BA4360F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252DB-1535-A825-DA38-88FB4E469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C983-3053-9544-BD7A-59C22D56ED7A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EFBC4-17FA-A35C-493C-77394018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B5A4D-5A61-DBD1-C2C9-9E731113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96E6-3D8F-8D49-BC21-FFFEF7A2C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62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8B54F-2BE0-D0FA-4479-458D6C406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497D0C-D30B-E5FC-0778-B2319A7D5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12605-DB66-7AD1-5B4C-F07CEE595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C983-3053-9544-BD7A-59C22D56ED7A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9DCB8-04DF-243C-0864-8E06559B6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EF001-EE41-88AC-8AC0-00D27AB44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96E6-3D8F-8D49-BC21-FFFEF7A2C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53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52717C-A434-3705-AC4A-17DA94F292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DD75A5-4E10-D367-5085-A6D4D481D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C5C09-0343-E36C-1D7E-005442FB5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C983-3053-9544-BD7A-59C22D56ED7A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358A3-15A7-058E-3491-91CBA6722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98A2B-9BD4-4FA7-AAC7-5FF6FF9BD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96E6-3D8F-8D49-BC21-FFFEF7A2C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5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6F483-FE87-CD0A-E1B5-39A7A9750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1215-717A-420E-8688-950483391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83EDB-8989-2338-BFAE-1F20AA1C0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C983-3053-9544-BD7A-59C22D56ED7A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26E4C-4B66-AFC7-E6FE-B096495D5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A7832-9E00-BDB4-95A4-4A6995CDD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96E6-3D8F-8D49-BC21-FFFEF7A2C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83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559AB-3BB5-3364-E1FC-F11362C8A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59105-D212-25BF-65E8-046DE0D03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346F3-AC3D-ED4D-14A0-90E4697E7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C983-3053-9544-BD7A-59C22D56ED7A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99DFD-10AD-6411-A50F-3BD51BE42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BE267-B956-EC4A-07E6-244048B2B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96E6-3D8F-8D49-BC21-FFFEF7A2C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79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CAA9-39E7-D2D2-1ADF-B076D09EE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2EB51-F114-EA83-EA70-6DF4EAE1B0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E53C5-CEA7-2108-EB73-450DDB705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67C32-F740-D5C2-B88C-43D958D3F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C983-3053-9544-BD7A-59C22D56ED7A}" type="datetimeFigureOut">
              <a:rPr lang="en-US" smtClean="0"/>
              <a:t>8/31/25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16EED-6B06-A885-A730-8EA3F6F2A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4B7B8-2105-E5D0-5847-B5B2846E7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96E6-3D8F-8D49-BC21-FFFEF7A2C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49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9E2F9-8C7C-6D82-C963-25B02D033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B4248-96EE-70D9-56CA-FE3182956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44A18A-F41D-EC67-B30E-C051ACFB6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C67BB9-E556-A934-6733-9D14C59F8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4F2241-1031-58F4-5A19-4F9865D3D8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908455-A044-C80B-B3A7-AB2BED2ED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C983-3053-9544-BD7A-59C22D56ED7A}" type="datetimeFigureOut">
              <a:rPr lang="en-US" smtClean="0"/>
              <a:t>8/31/25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A9B484-75FC-A9CA-222F-80D3900CA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C00737-CCFB-329F-C0A3-48CF64063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96E6-3D8F-8D49-BC21-FFFEF7A2C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85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0A23C-73A1-4A40-281C-AF390B9ED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929AA2-444E-997B-5ACF-61F84351C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C983-3053-9544-BD7A-59C22D56ED7A}" type="datetimeFigureOut">
              <a:rPr lang="en-US" smtClean="0"/>
              <a:t>8/31/25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5B1025-C1A6-7D2F-B21F-D8FFD3DCD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176F19-B9E8-EFF2-D8D7-EB5905845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96E6-3D8F-8D49-BC21-FFFEF7A2C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4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0E1CF1-9354-8A13-B824-72BB5418F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C983-3053-9544-BD7A-59C22D56ED7A}" type="datetimeFigureOut">
              <a:rPr lang="en-US" smtClean="0"/>
              <a:t>8/31/25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4BE7B3-2425-2700-CFF5-C98E48DA4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511F33-CA6B-7D3A-A34E-671B8ADD3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96E6-3D8F-8D49-BC21-FFFEF7A2C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16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4959B-3492-F27D-86BB-D3B9729B6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88666-6337-1DFD-368D-824560B7C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52DF35-7981-2180-5727-91B8AB9C8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E8D27-B575-9BF7-C18C-322E783FB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C983-3053-9544-BD7A-59C22D56ED7A}" type="datetimeFigureOut">
              <a:rPr lang="en-US" smtClean="0"/>
              <a:t>8/31/25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22260B-5610-964B-A29D-F2A25544A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AE708-5EA5-843C-9B7F-2854A0838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96E6-3D8F-8D49-BC21-FFFEF7A2C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35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B0847-C2B2-D228-6712-BBC713171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0B519D-51F8-9BBF-264C-F813329BF5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35FB41-D9E9-0DFE-B5D4-24FD6524C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30326-441D-66D8-378F-42B84AAA4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8C983-3053-9544-BD7A-59C22D56ED7A}" type="datetimeFigureOut">
              <a:rPr lang="en-US" smtClean="0"/>
              <a:t>8/31/25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48635-26AE-A0E4-C342-683C5303D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6A174-FEBA-A99C-CD38-9219F5C5F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996E6-3D8F-8D49-BC21-FFFEF7A2C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52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E22D9-784F-1483-1528-0CC480C58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44CC9-FFCF-D390-5049-FA003681F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EB483-AB92-3B72-8551-A3866E871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B8C983-3053-9544-BD7A-59C22D56ED7A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9C489-F1AC-9BE9-7D21-BE8D03AAE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E5F6F-30A3-5BAA-9B1C-E9892ACB57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5996E6-3D8F-8D49-BC21-FFFEF7A2C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90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773BBF-C965-12BB-EAEA-766836D1F638}"/>
              </a:ext>
            </a:extLst>
          </p:cNvPr>
          <p:cNvSpPr txBox="1"/>
          <p:nvPr/>
        </p:nvSpPr>
        <p:spPr>
          <a:xfrm rot="1788781">
            <a:off x="11361420" y="60579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6FB3DAC-EC0E-B4DA-8488-82030CF044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8197378"/>
              </p:ext>
            </p:extLst>
          </p:nvPr>
        </p:nvGraphicFramePr>
        <p:xfrm>
          <a:off x="1043832" y="1592592"/>
          <a:ext cx="10104336" cy="48892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70DB4AE-F6F8-A5DB-E5A1-EC08FCD34D8E}"/>
              </a:ext>
            </a:extLst>
          </p:cNvPr>
          <p:cNvSpPr/>
          <p:nvPr/>
        </p:nvSpPr>
        <p:spPr>
          <a:xfrm>
            <a:off x="1631916" y="1362079"/>
            <a:ext cx="438040" cy="150922"/>
          </a:xfrm>
          <a:prstGeom prst="rect">
            <a:avLst/>
          </a:prstGeom>
          <a:solidFill>
            <a:srgbClr val="1696D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9C30C4-4A8F-3F40-E30F-32ECBA29B81D}"/>
              </a:ext>
            </a:extLst>
          </p:cNvPr>
          <p:cNvSpPr txBox="1"/>
          <p:nvPr/>
        </p:nvSpPr>
        <p:spPr>
          <a:xfrm>
            <a:off x="2069956" y="1299040"/>
            <a:ext cx="1307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Rest of the world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ACA0B41-052B-7B06-32B1-79B3342A4FBB}"/>
              </a:ext>
            </a:extLst>
          </p:cNvPr>
          <p:cNvSpPr/>
          <p:nvPr/>
        </p:nvSpPr>
        <p:spPr>
          <a:xfrm>
            <a:off x="3582759" y="1362079"/>
            <a:ext cx="438040" cy="150922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75FE577-D00B-0337-1A0D-42B2B2486E7D}"/>
              </a:ext>
            </a:extLst>
          </p:cNvPr>
          <p:cNvSpPr txBox="1"/>
          <p:nvPr/>
        </p:nvSpPr>
        <p:spPr>
          <a:xfrm>
            <a:off x="4020799" y="1299040"/>
            <a:ext cx="668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China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2F0F7AE-A144-5288-1233-0A150351CE0C}"/>
              </a:ext>
            </a:extLst>
          </p:cNvPr>
          <p:cNvSpPr/>
          <p:nvPr/>
        </p:nvSpPr>
        <p:spPr>
          <a:xfrm>
            <a:off x="4893790" y="1362079"/>
            <a:ext cx="438040" cy="150922"/>
          </a:xfrm>
          <a:prstGeom prst="rect">
            <a:avLst/>
          </a:prstGeom>
          <a:solidFill>
            <a:srgbClr val="D2D2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5A366D6-D525-0193-FC97-21F4421083AE}"/>
              </a:ext>
            </a:extLst>
          </p:cNvPr>
          <p:cNvSpPr txBox="1"/>
          <p:nvPr/>
        </p:nvSpPr>
        <p:spPr>
          <a:xfrm>
            <a:off x="5331830" y="1299040"/>
            <a:ext cx="668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Brazil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0AE2CB6-BA8C-00FB-27F1-68F99401A2FA}"/>
              </a:ext>
            </a:extLst>
          </p:cNvPr>
          <p:cNvSpPr/>
          <p:nvPr/>
        </p:nvSpPr>
        <p:spPr>
          <a:xfrm>
            <a:off x="6204820" y="1362079"/>
            <a:ext cx="438040" cy="150922"/>
          </a:xfrm>
          <a:prstGeom prst="rect">
            <a:avLst/>
          </a:prstGeom>
          <a:solidFill>
            <a:srgbClr val="EC008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86EDB5-5E97-D89E-4E07-3E62AD8691F9}"/>
              </a:ext>
            </a:extLst>
          </p:cNvPr>
          <p:cNvSpPr txBox="1"/>
          <p:nvPr/>
        </p:nvSpPr>
        <p:spPr>
          <a:xfrm>
            <a:off x="6642861" y="1299040"/>
            <a:ext cx="769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Canada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E8434C1-A151-BC35-29BC-3DFA54784A07}"/>
              </a:ext>
            </a:extLst>
          </p:cNvPr>
          <p:cNvSpPr/>
          <p:nvPr/>
        </p:nvSpPr>
        <p:spPr>
          <a:xfrm>
            <a:off x="7617519" y="1378632"/>
            <a:ext cx="438040" cy="150922"/>
          </a:xfrm>
          <a:prstGeom prst="rect">
            <a:avLst/>
          </a:prstGeom>
          <a:solidFill>
            <a:srgbClr val="55B74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620D30D-A59E-4D7B-DEB9-581AA8FEC12C}"/>
              </a:ext>
            </a:extLst>
          </p:cNvPr>
          <p:cNvSpPr txBox="1"/>
          <p:nvPr/>
        </p:nvSpPr>
        <p:spPr>
          <a:xfrm>
            <a:off x="8055559" y="1315593"/>
            <a:ext cx="1307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European Union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F501078-CC14-11C8-ED41-BD34A928B154}"/>
              </a:ext>
            </a:extLst>
          </p:cNvPr>
          <p:cNvSpPr/>
          <p:nvPr/>
        </p:nvSpPr>
        <p:spPr>
          <a:xfrm>
            <a:off x="9568362" y="1376780"/>
            <a:ext cx="438040" cy="150922"/>
          </a:xfrm>
          <a:prstGeom prst="rect">
            <a:avLst/>
          </a:prstGeom>
          <a:solidFill>
            <a:srgbClr val="1560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702F391-9A56-E95F-0082-2B928B5965B0}"/>
              </a:ext>
            </a:extLst>
          </p:cNvPr>
          <p:cNvSpPr txBox="1"/>
          <p:nvPr/>
        </p:nvSpPr>
        <p:spPr>
          <a:xfrm>
            <a:off x="10006402" y="1313741"/>
            <a:ext cx="769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Mexico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83E739D-C342-F263-990F-C9C92C0AEDCE}"/>
              </a:ext>
            </a:extLst>
          </p:cNvPr>
          <p:cNvSpPr txBox="1"/>
          <p:nvPr/>
        </p:nvSpPr>
        <p:spPr>
          <a:xfrm>
            <a:off x="1184589" y="481699"/>
            <a:ext cx="9822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Between 2000-2023, United States imports grew </a:t>
            </a:r>
            <a:r>
              <a:rPr lang="en-US" sz="2000" b="1" dirty="0"/>
              <a:t>4.7x </a:t>
            </a:r>
            <a:r>
              <a:rPr lang="en-US" sz="2000" dirty="0"/>
              <a:t>with </a:t>
            </a:r>
            <a:r>
              <a:rPr lang="en-US" sz="2000" b="1" dirty="0">
                <a:solidFill>
                  <a:srgbClr val="EC008B"/>
                </a:solidFill>
              </a:rPr>
              <a:t>22% coming from Canada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8557C53-2091-5996-BFF6-CD5CDD3D7228}"/>
              </a:ext>
            </a:extLst>
          </p:cNvPr>
          <p:cNvSpPr txBox="1"/>
          <p:nvPr/>
        </p:nvSpPr>
        <p:spPr>
          <a:xfrm>
            <a:off x="1184589" y="823909"/>
            <a:ext cx="8649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From 2000–2023, the U.S. imported </a:t>
            </a:r>
            <a:r>
              <a:rPr lang="en-US" sz="1600" b="1" dirty="0"/>
              <a:t>$2.6 trillion </a:t>
            </a:r>
            <a:r>
              <a:rPr lang="en-US" sz="1600" dirty="0"/>
              <a:t>in goods, led by Canada (22%) and the EU (21%).</a:t>
            </a:r>
          </a:p>
        </p:txBody>
      </p:sp>
    </p:spTree>
    <p:extLst>
      <p:ext uri="{BB962C8B-B14F-4D97-AF65-F5344CB8AC3E}">
        <p14:creationId xmlns:p14="http://schemas.microsoft.com/office/powerpoint/2010/main" val="1362463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51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Yoo, Elijah</dc:creator>
  <cp:lastModifiedBy>Yoo, Elijah</cp:lastModifiedBy>
  <cp:revision>4</cp:revision>
  <dcterms:created xsi:type="dcterms:W3CDTF">2025-08-14T14:57:45Z</dcterms:created>
  <dcterms:modified xsi:type="dcterms:W3CDTF">2025-08-31T21:33:54Z</dcterms:modified>
</cp:coreProperties>
</file>