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D4AAAF-C9D1-4C4C-A0CE-D3D3D1666788}">
  <a:tblStyle styleId="{D7D4AAAF-C9D1-4C4C-A0CE-D3D3D16667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58970977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2e58970977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58970977d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e58970977d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73868c7045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73868c7045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51943c1c4c16100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51943c1c4c16100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3868c704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73868c704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e577cc9d38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e577cc9d38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38296a8e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38296a8e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5897097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e5897097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58970977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e58970977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Sudden loss of income due to retrenchment or large medical bills</a:t>
            </a:r>
            <a:br>
              <a:rPr lang="e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Link to sustainability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424242"/>
                </a:solidFill>
                <a:latin typeface="Nunito"/>
                <a:ea typeface="Nunito"/>
                <a:cs typeface="Nunito"/>
                <a:sym typeface="Nunito"/>
              </a:rPr>
              <a:t>Enough money to sustain til death?</a:t>
            </a:r>
            <a:endParaRPr sz="1700">
              <a:solidFill>
                <a:srgbClr val="42424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58970977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e58970977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58970977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58970977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58970977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58970977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e577cc9d38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e577cc9d38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5723f61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5723f61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Lobang</a:t>
            </a:r>
            <a:r>
              <a:rPr lang="en" baseline="30000"/>
              <a:t>3 </a:t>
            </a:r>
            <a:endParaRPr baseline="300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20"/>
              <a:t>By:</a:t>
            </a:r>
            <a:endParaRPr sz="14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20"/>
              <a:t>Barry Ong</a:t>
            </a:r>
            <a:endParaRPr sz="14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20"/>
              <a:t>Julian Dominic Liaw</a:t>
            </a:r>
            <a:endParaRPr sz="14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20"/>
              <a:t>Srivathsan Ram</a:t>
            </a:r>
            <a:endParaRPr sz="14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20"/>
              <a:t>Shaun Teo Ji Wu</a:t>
            </a:r>
            <a:endParaRPr sz="142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420"/>
              <a:t>Elias Isaac Lim Huai En</a:t>
            </a:r>
            <a:endParaRPr sz="14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and Model Choices</a:t>
            </a:r>
            <a:endParaRPr/>
          </a:p>
        </p:txBody>
      </p:sp>
      <p:sp>
        <p:nvSpPr>
          <p:cNvPr id="346" name="Google Shape;346;p22"/>
          <p:cNvSpPr txBox="1">
            <a:spLocks noGrp="1"/>
          </p:cNvSpPr>
          <p:nvPr>
            <p:ph type="body" idx="1"/>
          </p:nvPr>
        </p:nvSpPr>
        <p:spPr>
          <a:xfrm>
            <a:off x="649800" y="1335575"/>
            <a:ext cx="78444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 dirty="0">
                <a:solidFill>
                  <a:srgbClr val="000000"/>
                </a:solidFill>
              </a:rPr>
              <a:t>We have to encode housing_type because it is a</a:t>
            </a:r>
            <a:r>
              <a:rPr lang="en" sz="1700" b="1" dirty="0">
                <a:solidFill>
                  <a:srgbClr val="000000"/>
                </a:solidFill>
              </a:rPr>
              <a:t> </a:t>
            </a:r>
            <a:r>
              <a:rPr lang="en" sz="1700" b="1" dirty="0">
                <a:solidFill>
                  <a:srgbClr val="E06666"/>
                </a:solidFill>
              </a:rPr>
              <a:t>string</a:t>
            </a:r>
            <a:r>
              <a:rPr lang="en" sz="1700" dirty="0">
                <a:solidFill>
                  <a:srgbClr val="000000"/>
                </a:solidFill>
              </a:rPr>
              <a:t>. Since it has an </a:t>
            </a:r>
            <a:r>
              <a:rPr lang="en" sz="1700" b="1" dirty="0">
                <a:solidFill>
                  <a:srgbClr val="E06666"/>
                </a:solidFill>
              </a:rPr>
              <a:t>inherent order</a:t>
            </a:r>
            <a:r>
              <a:rPr lang="en" sz="1700" dirty="0">
                <a:solidFill>
                  <a:srgbClr val="000000"/>
                </a:solidFill>
              </a:rPr>
              <a:t> (1-2 bedroom &lt; Executive) so we use </a:t>
            </a:r>
            <a:r>
              <a:rPr lang="en" sz="1700" b="1" dirty="0">
                <a:solidFill>
                  <a:srgbClr val="E06666"/>
                </a:solidFill>
              </a:rPr>
              <a:t>OrdinalEncoder</a:t>
            </a:r>
            <a:r>
              <a:rPr lang="en" sz="1700" dirty="0">
                <a:solidFill>
                  <a:srgbClr val="000000"/>
                </a:solidFill>
              </a:rPr>
              <a:t>.</a:t>
            </a:r>
            <a:endParaRPr sz="17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 dirty="0">
                <a:solidFill>
                  <a:srgbClr val="000000"/>
                </a:solidFill>
              </a:rPr>
              <a:t>We need to scale our data to give our data equal weightage. Since n&gt;30, by </a:t>
            </a:r>
            <a:r>
              <a:rPr lang="en" sz="1700" b="1" dirty="0">
                <a:solidFill>
                  <a:srgbClr val="E06666"/>
                </a:solidFill>
              </a:rPr>
              <a:t>Central Limit Theorem</a:t>
            </a:r>
            <a:r>
              <a:rPr lang="en" sz="1700" dirty="0">
                <a:solidFill>
                  <a:srgbClr val="000000"/>
                </a:solidFill>
              </a:rPr>
              <a:t>, we approximate to a </a:t>
            </a:r>
            <a:r>
              <a:rPr lang="en" sz="1700" b="1" dirty="0">
                <a:solidFill>
                  <a:srgbClr val="E06666"/>
                </a:solidFill>
              </a:rPr>
              <a:t>normal distribution</a:t>
            </a:r>
            <a:r>
              <a:rPr lang="en" sz="1700" dirty="0">
                <a:solidFill>
                  <a:srgbClr val="000000"/>
                </a:solidFill>
              </a:rPr>
              <a:t> so we use </a:t>
            </a:r>
            <a:r>
              <a:rPr lang="en" sz="1700" b="1" dirty="0">
                <a:solidFill>
                  <a:srgbClr val="E06666"/>
                </a:solidFill>
              </a:rPr>
              <a:t>StandardScaler</a:t>
            </a:r>
            <a:r>
              <a:rPr lang="en" sz="1700" dirty="0">
                <a:solidFill>
                  <a:srgbClr val="000000"/>
                </a:solidFill>
              </a:rPr>
              <a:t>.</a:t>
            </a:r>
            <a:endParaRPr sz="1700" dirty="0">
              <a:solidFill>
                <a:srgbClr val="000000"/>
              </a:solidFill>
            </a:endParaRPr>
          </a:p>
        </p:txBody>
      </p:sp>
      <p:graphicFrame>
        <p:nvGraphicFramePr>
          <p:cNvPr id="347" name="Google Shape;347;p22"/>
          <p:cNvGraphicFramePr/>
          <p:nvPr/>
        </p:nvGraphicFramePr>
        <p:xfrm>
          <a:off x="3294475" y="2108925"/>
          <a:ext cx="2555050" cy="1584840"/>
        </p:xfrm>
        <a:graphic>
          <a:graphicData uri="http://schemas.openxmlformats.org/drawingml/2006/table">
            <a:tbl>
              <a:tblPr>
                <a:noFill/>
                <a:tableStyleId>{D7D4AAAF-C9D1-4C4C-A0CE-D3D3D1666788}</a:tableStyleId>
              </a:tblPr>
              <a:tblGrid>
                <a:gridCol w="127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1-2 bedroom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3-4 bedroom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4-5 bedroom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Executive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and Model Choices</a:t>
            </a:r>
            <a:endParaRPr/>
          </a:p>
        </p:txBody>
      </p:sp>
      <p:sp>
        <p:nvSpPr>
          <p:cNvPr id="353" name="Google Shape;353;p23"/>
          <p:cNvSpPr txBox="1">
            <a:spLocks noGrp="1"/>
          </p:cNvSpPr>
          <p:nvPr>
            <p:ph type="body" idx="1"/>
          </p:nvPr>
        </p:nvSpPr>
        <p:spPr>
          <a:xfrm>
            <a:off x="649800" y="1335575"/>
            <a:ext cx="7844400" cy="34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When we have all our data together, it is not linear at all. We use </a:t>
            </a:r>
            <a:r>
              <a:rPr lang="en" sz="1600" b="1">
                <a:solidFill>
                  <a:srgbClr val="E06666"/>
                </a:solidFill>
              </a:rPr>
              <a:t>PolynomialFeatures</a:t>
            </a:r>
            <a:r>
              <a:rPr lang="en" sz="1600">
                <a:solidFill>
                  <a:srgbClr val="000000"/>
                </a:solidFill>
              </a:rPr>
              <a:t> to try and capture their </a:t>
            </a:r>
            <a:r>
              <a:rPr lang="en" sz="1600" b="1">
                <a:solidFill>
                  <a:srgbClr val="E06666"/>
                </a:solidFill>
              </a:rPr>
              <a:t>non-linear relationship</a:t>
            </a:r>
            <a:r>
              <a:rPr lang="en" sz="1600">
                <a:solidFill>
                  <a:srgbClr val="000000"/>
                </a:solidFill>
              </a:rPr>
              <a:t>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Since all of our features are non-linear, </a:t>
            </a:r>
            <a:r>
              <a:rPr lang="en" sz="1600" b="1">
                <a:solidFill>
                  <a:srgbClr val="E06666"/>
                </a:solidFill>
              </a:rPr>
              <a:t>Random Forests</a:t>
            </a:r>
            <a:r>
              <a:rPr lang="en" sz="1600">
                <a:solidFill>
                  <a:srgbClr val="000000"/>
                </a:solidFill>
              </a:rPr>
              <a:t> have </a:t>
            </a:r>
            <a:r>
              <a:rPr lang="en" sz="1600" b="1">
                <a:solidFill>
                  <a:srgbClr val="E06666"/>
                </a:solidFill>
              </a:rPr>
              <a:t>multiple decision trees</a:t>
            </a:r>
            <a:r>
              <a:rPr lang="en" sz="1600">
                <a:solidFill>
                  <a:srgbClr val="000000"/>
                </a:solidFill>
              </a:rPr>
              <a:t> that are inherently able to capture non-linear relationships. Compared to other methods, with the multiple decision trees, we mitigate the risk of </a:t>
            </a:r>
            <a:r>
              <a:rPr lang="en" sz="1600" b="1">
                <a:solidFill>
                  <a:srgbClr val="E06666"/>
                </a:solidFill>
              </a:rPr>
              <a:t>overfitting</a:t>
            </a:r>
            <a:r>
              <a:rPr lang="en" sz="1600">
                <a:solidFill>
                  <a:srgbClr val="000000"/>
                </a:solidFill>
              </a:rPr>
              <a:t>, and is </a:t>
            </a:r>
            <a:r>
              <a:rPr lang="en" sz="1600" b="1">
                <a:solidFill>
                  <a:srgbClr val="E06666"/>
                </a:solidFill>
              </a:rPr>
              <a:t>computationally less expensive</a:t>
            </a:r>
            <a:r>
              <a:rPr lang="en" sz="1600">
                <a:solidFill>
                  <a:srgbClr val="000000"/>
                </a:solidFill>
              </a:rPr>
              <a:t> to do hyperparameter tuning.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59" name="Google Shape;359;p24"/>
          <p:cNvSpPr txBox="1">
            <a:spLocks noGrp="1"/>
          </p:cNvSpPr>
          <p:nvPr>
            <p:ph type="body" idx="1"/>
          </p:nvPr>
        </p:nvSpPr>
        <p:spPr>
          <a:xfrm>
            <a:off x="1303800" y="17633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Application is </a:t>
            </a:r>
            <a:r>
              <a:rPr lang="en" sz="1700" b="1">
                <a:solidFill>
                  <a:srgbClr val="E06666"/>
                </a:solidFill>
              </a:rPr>
              <a:t>user-friendly and accessible</a:t>
            </a:r>
            <a:r>
              <a:rPr lang="en" sz="1700"/>
              <a:t> by anyone with a device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It allows one to become more </a:t>
            </a:r>
            <a:r>
              <a:rPr lang="en" sz="1700" b="1">
                <a:solidFill>
                  <a:srgbClr val="E06666"/>
                </a:solidFill>
              </a:rPr>
              <a:t>financially literate</a:t>
            </a:r>
            <a:r>
              <a:rPr lang="en" sz="1700"/>
              <a:t> and secure without any pressure</a:t>
            </a: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Highlights </a:t>
            </a:r>
            <a:r>
              <a:rPr lang="en" sz="1700" b="1">
                <a:solidFill>
                  <a:srgbClr val="E06666"/>
                </a:solidFill>
              </a:rPr>
              <a:t>vulnerabilities </a:t>
            </a:r>
            <a:r>
              <a:rPr lang="en" sz="1700"/>
              <a:t>and places of improvement to build </a:t>
            </a:r>
            <a:r>
              <a:rPr lang="en" sz="1700" b="1">
                <a:solidFill>
                  <a:srgbClr val="E06666"/>
                </a:solidFill>
              </a:rPr>
              <a:t>financial resilience</a:t>
            </a:r>
            <a:endParaRPr sz="1700" b="1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5"/>
          <p:cNvSpPr txBox="1">
            <a:spLocks noGrp="1"/>
          </p:cNvSpPr>
          <p:nvPr>
            <p:ph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71" name="Google Shape;371;p26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Problem statement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Background and research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Overview of app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Detailed description of its usage and functionalities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Detailed description of the technology stack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Overcoming the problem statement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Challenges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en" sz="1600"/>
              <a:t>Conclusion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body" idx="1"/>
          </p:nvPr>
        </p:nvSpPr>
        <p:spPr>
          <a:xfrm>
            <a:off x="232400" y="1597875"/>
            <a:ext cx="8101800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Lim, Abram. (2024, March 1) 7 Financial Literacy Statistics in Singapore: Survey Findings (2024) https://smartwealth.sg/financial-literacy-singapore-statistics/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0" y="1963825"/>
            <a:ext cx="91440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Problem Statement</a:t>
            </a:r>
            <a:endParaRPr sz="3600"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384750" y="1831775"/>
            <a:ext cx="8374500" cy="35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Making a </a:t>
            </a:r>
            <a:r>
              <a:rPr lang="en" sz="2400" b="1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Sustainable</a:t>
            </a:r>
            <a:r>
              <a:rPr lang="en" sz="2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2400" b="1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Accessible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r>
              <a:rPr lang="en" sz="2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 b="1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Inclusive</a:t>
            </a:r>
            <a:r>
              <a:rPr lang="en" sz="240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society.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493425" y="702750"/>
            <a:ext cx="852300" cy="77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181750" y="598575"/>
            <a:ext cx="85356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Why is Financial Literacy a Problem?</a:t>
            </a:r>
            <a:endParaRPr sz="3400"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0" y="1354775"/>
            <a:ext cx="9144000" cy="20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b="1">
                <a:solidFill>
                  <a:srgbClr val="E06666"/>
                </a:solidFill>
              </a:rPr>
              <a:t>55.2%</a:t>
            </a:r>
            <a:r>
              <a:rPr lang="en" sz="1700"/>
              <a:t> of adults in Singapore claim to be </a:t>
            </a:r>
            <a:r>
              <a:rPr lang="en" sz="1700" b="1">
                <a:solidFill>
                  <a:srgbClr val="E06666"/>
                </a:solidFill>
              </a:rPr>
              <a:t>financially illiterate</a:t>
            </a:r>
            <a:r>
              <a:rPr lang="en" sz="1700" b="1" baseline="30000">
                <a:solidFill>
                  <a:srgbClr val="E06666"/>
                </a:solidFill>
              </a:rPr>
              <a:t>1</a:t>
            </a:r>
            <a:r>
              <a:rPr lang="en" sz="1700"/>
              <a:t>.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They tend to have:</a:t>
            </a:r>
            <a:br>
              <a:rPr lang="en" sz="1700"/>
            </a:br>
            <a:r>
              <a:rPr lang="en" sz="1700" b="1"/>
              <a:t>1. </a:t>
            </a:r>
            <a:r>
              <a:rPr lang="en" sz="1700" b="1" i="1">
                <a:solidFill>
                  <a:srgbClr val="E06666"/>
                </a:solidFill>
              </a:rPr>
              <a:t>High levels of debt</a:t>
            </a:r>
            <a:br>
              <a:rPr lang="en" sz="1700" b="1"/>
            </a:br>
            <a:r>
              <a:rPr lang="en" sz="1700" b="1"/>
              <a:t>2. </a:t>
            </a:r>
            <a:r>
              <a:rPr lang="en" sz="1700" b="1" i="1">
                <a:solidFill>
                  <a:srgbClr val="E06666"/>
                </a:solidFill>
              </a:rPr>
              <a:t>Bankruptcy</a:t>
            </a:r>
            <a:br>
              <a:rPr lang="en" sz="1700" b="1"/>
            </a:br>
            <a:r>
              <a:rPr lang="en" sz="1700" b="1"/>
              <a:t>3. </a:t>
            </a:r>
            <a:r>
              <a:rPr lang="en" sz="1700" b="1" i="1">
                <a:solidFill>
                  <a:srgbClr val="E06666"/>
                </a:solidFill>
              </a:rPr>
              <a:t>Worrying about money</a:t>
            </a:r>
            <a:endParaRPr sz="1700" b="1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900"/>
          </a:p>
        </p:txBody>
      </p:sp>
      <p:sp>
        <p:nvSpPr>
          <p:cNvPr id="292" name="Google Shape;292;p15"/>
          <p:cNvSpPr txBox="1"/>
          <p:nvPr/>
        </p:nvSpPr>
        <p:spPr>
          <a:xfrm>
            <a:off x="118800" y="4711200"/>
            <a:ext cx="8906400" cy="4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Nunito"/>
              <a:buAutoNum type="arabicPeriod"/>
            </a:pPr>
            <a:r>
              <a:rPr lang="en"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Lim, Abram. (2024, March 1) 7 Financial Literacy Statistics in Singapore: Survey Findings (2024) https://smartwealth.sg/financial-literacy-singapore-statistics/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>
            <a:spLocks noGrp="1"/>
          </p:cNvSpPr>
          <p:nvPr>
            <p:ph type="title"/>
          </p:nvPr>
        </p:nvSpPr>
        <p:spPr>
          <a:xfrm>
            <a:off x="1303800" y="46322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Significant impact on:</a:t>
            </a:r>
            <a:endParaRPr/>
          </a:p>
        </p:txBody>
      </p:sp>
      <p:sp>
        <p:nvSpPr>
          <p:cNvPr id="298" name="Google Shape;298;p16"/>
          <p:cNvSpPr txBox="1">
            <a:spLocks noGrp="1"/>
          </p:cNvSpPr>
          <p:nvPr>
            <p:ph type="body" idx="1"/>
          </p:nvPr>
        </p:nvSpPr>
        <p:spPr>
          <a:xfrm>
            <a:off x="2920925" y="1925925"/>
            <a:ext cx="3875400" cy="18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1200"/>
              </a:spcBef>
              <a:spcAft>
                <a:spcPts val="0"/>
              </a:spcAft>
              <a:buClr>
                <a:srgbClr val="E06666"/>
              </a:buClr>
              <a:buSzPts val="2300"/>
              <a:buAutoNum type="arabicPeriod"/>
            </a:pPr>
            <a:r>
              <a:rPr lang="en" sz="2300" b="1">
                <a:solidFill>
                  <a:srgbClr val="E06666"/>
                </a:solidFill>
              </a:rPr>
              <a:t>Quality of Life</a:t>
            </a:r>
            <a:endParaRPr sz="2300">
              <a:solidFill>
                <a:srgbClr val="E06666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2300"/>
              <a:buAutoNum type="arabicPeriod"/>
            </a:pPr>
            <a:r>
              <a:rPr lang="en" sz="2300" b="1">
                <a:solidFill>
                  <a:srgbClr val="E06666"/>
                </a:solidFill>
              </a:rPr>
              <a:t>Disaster Preparedness</a:t>
            </a:r>
            <a:r>
              <a:rPr lang="en" sz="2300">
                <a:solidFill>
                  <a:srgbClr val="E06666"/>
                </a:solidFill>
              </a:rPr>
              <a:t> </a:t>
            </a:r>
            <a:endParaRPr sz="2300">
              <a:solidFill>
                <a:srgbClr val="E06666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300"/>
              <a:buAutoNum type="arabicPeriod"/>
            </a:pPr>
            <a:r>
              <a:rPr lang="en" sz="2300" b="1">
                <a:solidFill>
                  <a:srgbClr val="E06666"/>
                </a:solidFill>
              </a:rPr>
              <a:t>Retirement Readiness</a:t>
            </a:r>
            <a:r>
              <a:rPr lang="en" sz="2300" b="1">
                <a:solidFill>
                  <a:srgbClr val="FF0000"/>
                </a:solidFill>
              </a:rPr>
              <a:t> 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>
            <a:spLocks noGrp="1"/>
          </p:cNvSpPr>
          <p:nvPr>
            <p:ph type="body" idx="1"/>
          </p:nvPr>
        </p:nvSpPr>
        <p:spPr>
          <a:xfrm>
            <a:off x="1127550" y="1678950"/>
            <a:ext cx="6886500" cy="29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Designed to help individuals gain a </a:t>
            </a:r>
            <a:r>
              <a:rPr lang="en" sz="2400" b="1">
                <a:solidFill>
                  <a:srgbClr val="E06666"/>
                </a:solidFill>
              </a:rPr>
              <a:t>comprehensive understanding</a:t>
            </a:r>
            <a:r>
              <a:rPr lang="en" sz="2400"/>
              <a:t> of their financial health, enabling them to </a:t>
            </a:r>
            <a:r>
              <a:rPr lang="en" sz="2400" b="1">
                <a:solidFill>
                  <a:srgbClr val="E06666"/>
                </a:solidFill>
              </a:rPr>
              <a:t>take action for a financially savvy future</a:t>
            </a:r>
            <a:r>
              <a:rPr lang="en" sz="2400"/>
              <a:t>. </a:t>
            </a:r>
            <a:endParaRPr sz="2400"/>
          </a:p>
        </p:txBody>
      </p:sp>
      <p:sp>
        <p:nvSpPr>
          <p:cNvPr id="304" name="Google Shape;304;p17"/>
          <p:cNvSpPr txBox="1"/>
          <p:nvPr/>
        </p:nvSpPr>
        <p:spPr>
          <a:xfrm>
            <a:off x="3184400" y="470175"/>
            <a:ext cx="2080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600" b="1"/>
              <a:t>Lobang³</a:t>
            </a:r>
            <a:endParaRPr sz="3600" b="1"/>
          </a:p>
        </p:txBody>
      </p:sp>
      <p:pic>
        <p:nvPicPr>
          <p:cNvPr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600" y="316250"/>
            <a:ext cx="892826" cy="89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>
            <a:spLocks noGrp="1"/>
          </p:cNvSpPr>
          <p:nvPr>
            <p:ph type="title"/>
          </p:nvPr>
        </p:nvSpPr>
        <p:spPr>
          <a:xfrm>
            <a:off x="3585450" y="256625"/>
            <a:ext cx="19731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3337" y="1491000"/>
            <a:ext cx="2394227" cy="140132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2" name="Google Shape;31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075" y="1170425"/>
            <a:ext cx="2310525" cy="124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1396" y="3215000"/>
            <a:ext cx="2109865" cy="999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975" y="2649125"/>
            <a:ext cx="3467196" cy="140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1725" y="3739975"/>
            <a:ext cx="3467199" cy="156024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8"/>
          <p:cNvSpPr txBox="1"/>
          <p:nvPr/>
        </p:nvSpPr>
        <p:spPr>
          <a:xfrm>
            <a:off x="1070375" y="738125"/>
            <a:ext cx="21099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Backend</a:t>
            </a:r>
            <a:endParaRPr sz="24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6701375" y="898450"/>
            <a:ext cx="21099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Frontend</a:t>
            </a:r>
            <a:endParaRPr sz="24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 txBox="1">
            <a:spLocks noGrp="1"/>
          </p:cNvSpPr>
          <p:nvPr>
            <p:ph type="title"/>
          </p:nvPr>
        </p:nvSpPr>
        <p:spPr>
          <a:xfrm>
            <a:off x="3418025" y="2072100"/>
            <a:ext cx="2224200" cy="7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app address the problem statement?</a:t>
            </a:r>
            <a:endParaRPr/>
          </a:p>
        </p:txBody>
      </p:sp>
      <p:sp>
        <p:nvSpPr>
          <p:cNvPr id="328" name="Google Shape;328;p20"/>
          <p:cNvSpPr txBox="1">
            <a:spLocks noGrp="1"/>
          </p:cNvSpPr>
          <p:nvPr>
            <p:ph type="body" idx="1"/>
          </p:nvPr>
        </p:nvSpPr>
        <p:spPr>
          <a:xfrm>
            <a:off x="657450" y="1597875"/>
            <a:ext cx="8323200" cy="32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1) Sustainable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Allows individual to be </a:t>
            </a:r>
            <a:r>
              <a:rPr lang="en" sz="1600" b="1">
                <a:solidFill>
                  <a:srgbClr val="E06666"/>
                </a:solidFill>
              </a:rPr>
              <a:t>financially literate</a:t>
            </a:r>
            <a:r>
              <a:rPr lang="en" sz="1600"/>
              <a:t>, </a:t>
            </a:r>
            <a:r>
              <a:rPr lang="en" sz="1600" b="1">
                <a:solidFill>
                  <a:srgbClr val="E06666"/>
                </a:solidFill>
              </a:rPr>
              <a:t>stable </a:t>
            </a:r>
            <a:r>
              <a:rPr lang="en" sz="1600"/>
              <a:t>and </a:t>
            </a:r>
            <a:r>
              <a:rPr lang="en" sz="1600" b="1">
                <a:solidFill>
                  <a:srgbClr val="E06666"/>
                </a:solidFill>
              </a:rPr>
              <a:t>independent</a:t>
            </a:r>
            <a:r>
              <a:rPr lang="en" sz="1600"/>
              <a:t>, preparing them to live a financially savvy life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2) Inclusivity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 limited to those about to retire / with large salaries, can be </a:t>
            </a:r>
            <a:r>
              <a:rPr lang="en" sz="1600" b="1">
                <a:solidFill>
                  <a:srgbClr val="E06666"/>
                </a:solidFill>
              </a:rPr>
              <a:t>used by people of different ages and financial backgrounds</a:t>
            </a:r>
            <a:endParaRPr sz="1600" b="1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3) Accessibility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b="1">
                <a:solidFill>
                  <a:srgbClr val="E06666"/>
                </a:solidFill>
              </a:rPr>
              <a:t>Simple </a:t>
            </a:r>
            <a:r>
              <a:rPr lang="en" sz="1600"/>
              <a:t>user interface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cxnSp>
        <p:nvCxnSpPr>
          <p:cNvPr id="334" name="Google Shape;334;p21"/>
          <p:cNvCxnSpPr>
            <a:stCxn id="335" idx="1"/>
            <a:endCxn id="336" idx="3"/>
          </p:cNvCxnSpPr>
          <p:nvPr/>
        </p:nvCxnSpPr>
        <p:spPr>
          <a:xfrm rot="10800000">
            <a:off x="4981715" y="2351150"/>
            <a:ext cx="905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37;p21"/>
          <p:cNvSpPr/>
          <p:nvPr/>
        </p:nvSpPr>
        <p:spPr>
          <a:xfrm>
            <a:off x="3629261" y="3794275"/>
            <a:ext cx="1252200" cy="1169400"/>
          </a:xfrm>
          <a:prstGeom prst="ellipse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Streamlit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App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Nunito"/>
                <a:ea typeface="Nunito"/>
                <a:cs typeface="Nunito"/>
                <a:sym typeface="Nunito"/>
              </a:rPr>
              <a:t>(app.py)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38" name="Google Shape;338;p21"/>
          <p:cNvCxnSpPr>
            <a:stCxn id="336" idx="2"/>
            <a:endCxn id="337" idx="0"/>
          </p:cNvCxnSpPr>
          <p:nvPr/>
        </p:nvCxnSpPr>
        <p:spPr>
          <a:xfrm>
            <a:off x="4255361" y="2909600"/>
            <a:ext cx="0" cy="8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9" name="Google Shape;339;p21"/>
          <p:cNvCxnSpPr>
            <a:stCxn id="340" idx="3"/>
            <a:endCxn id="336" idx="1"/>
          </p:cNvCxnSpPr>
          <p:nvPr/>
        </p:nvCxnSpPr>
        <p:spPr>
          <a:xfrm>
            <a:off x="2868850" y="2351150"/>
            <a:ext cx="66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5" name="Google Shape;335;p21"/>
          <p:cNvSpPr txBox="1"/>
          <p:nvPr/>
        </p:nvSpPr>
        <p:spPr>
          <a:xfrm>
            <a:off x="5887115" y="1632500"/>
            <a:ext cx="3167700" cy="1437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AI Models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(RandomForestsRegressor):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Disaster preparedness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Quality of life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Retirement readiness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75550" y="1667150"/>
            <a:ext cx="2793300" cy="136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Data Processing</a:t>
            </a:r>
            <a:endParaRPr sz="1300" b="1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OrdinalEncoder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StandardScaler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PolynomialFeatures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3528911" y="1792700"/>
            <a:ext cx="1452900" cy="1116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helper.py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515</Words>
  <Application>Microsoft Office PowerPoint</Application>
  <PresentationFormat>On-screen Show (16:9)</PresentationFormat>
  <Paragraphs>79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Nunito</vt:lpstr>
      <vt:lpstr>Arial</vt:lpstr>
      <vt:lpstr>Maven Pro</vt:lpstr>
      <vt:lpstr>Momentum</vt:lpstr>
      <vt:lpstr>Lobang3 </vt:lpstr>
      <vt:lpstr>Problem Statement</vt:lpstr>
      <vt:lpstr>Why is Financial Literacy a Problem?</vt:lpstr>
      <vt:lpstr>Significant impact on:</vt:lpstr>
      <vt:lpstr>PowerPoint Presentation</vt:lpstr>
      <vt:lpstr>Tech Stack</vt:lpstr>
      <vt:lpstr>Demo time!</vt:lpstr>
      <vt:lpstr>How does this app address the problem statement?</vt:lpstr>
      <vt:lpstr>Backend</vt:lpstr>
      <vt:lpstr>Preprocessing and Model Choices</vt:lpstr>
      <vt:lpstr>Preprocessing and Model Choices</vt:lpstr>
      <vt:lpstr>Conclusion</vt:lpstr>
      <vt:lpstr>Thank you</vt:lpstr>
      <vt:lpstr>Overview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Lobang3 </dc:title>
  <cp:lastModifiedBy>Julian Liaw</cp:lastModifiedBy>
  <cp:revision>1</cp:revision>
  <dcterms:modified xsi:type="dcterms:W3CDTF">2024-06-13T15:57:47Z</dcterms:modified>
</cp:coreProperties>
</file>