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f3b7fa3e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f3b7fa3e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f3b7fa3e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f3b7fa3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f3b7fa3e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f3b7fa3e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f3b7fa3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f3b7fa3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f3b7fa3e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f3b7fa3e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f3b7fa3e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f3b7fa3e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f3b7fa3e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f3b7fa3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f3b7fa3e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f3b7fa3e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f3b7fa3e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f3b7fa3e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f3b7fa3e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f3b7fa3e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f3b7fa3e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f3b7fa3e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f3b7fa3e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f3b7fa3e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f3b7fa3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f3b7fa3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f3b7fa3e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f3b7fa3e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f3b7fa3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f3b7fa3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f3b7fa3e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f3b7fa3e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f3b7fa3e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f3b7fa3e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f3b7fa3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f3b7fa3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f3b7fa3e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f3b7fa3e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Word Puzzle Game for LLMs</a:t>
            </a:r>
            <a:endParaRPr sz="4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By: Elijah Mansur</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3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 - Chain of Thought Generation With Python Script</a:t>
            </a:r>
            <a:endParaRPr/>
          </a:p>
        </p:txBody>
      </p:sp>
      <p:sp>
        <p:nvSpPr>
          <p:cNvPr id="116" name="Google Shape;116;p22"/>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Teach model to maintain key game state in chain of thought and exhibit useful behaviors</a:t>
            </a:r>
            <a:endParaRPr sz="1700"/>
          </a:p>
          <a:p>
            <a:pPr indent="-336550" lvl="0" marL="457200" rtl="0" algn="l">
              <a:spcBef>
                <a:spcPts val="0"/>
              </a:spcBef>
              <a:spcAft>
                <a:spcPts val="0"/>
              </a:spcAft>
              <a:buSzPts val="1700"/>
              <a:buChar char="●"/>
            </a:pPr>
            <a:r>
              <a:rPr lang="en" sz="1700"/>
              <a:t>Utilize Python script to programmatically generate useful chain of thoughts that help the model in a few ways: </a:t>
            </a:r>
            <a:endParaRPr sz="1700"/>
          </a:p>
          <a:p>
            <a:pPr indent="-336550" lvl="1" marL="914400" rtl="0" algn="l">
              <a:spcBef>
                <a:spcPts val="0"/>
              </a:spcBef>
              <a:spcAft>
                <a:spcPts val="0"/>
              </a:spcAft>
              <a:buSzPts val="1700"/>
              <a:buChar char="○"/>
            </a:pPr>
            <a:r>
              <a:rPr lang="en" sz="1700"/>
              <a:t>Model sorts the random letters alphabetically </a:t>
            </a:r>
            <a:endParaRPr sz="1700"/>
          </a:p>
          <a:p>
            <a:pPr indent="-336550" lvl="1" marL="914400" rtl="0" algn="l">
              <a:spcBef>
                <a:spcPts val="0"/>
              </a:spcBef>
              <a:spcAft>
                <a:spcPts val="0"/>
              </a:spcAft>
              <a:buSzPts val="1700"/>
              <a:buChar char="○"/>
            </a:pPr>
            <a:r>
              <a:rPr lang="en" sz="1700"/>
              <a:t>Model identifies prefixes and suffixes in common english words</a:t>
            </a:r>
            <a:endParaRPr sz="1700"/>
          </a:p>
          <a:p>
            <a:pPr indent="-336550" lvl="1" marL="914400" rtl="0" algn="l">
              <a:spcBef>
                <a:spcPts val="0"/>
              </a:spcBef>
              <a:spcAft>
                <a:spcPts val="0"/>
              </a:spcAft>
              <a:buSzPts val="1700"/>
              <a:buChar char="○"/>
            </a:pPr>
            <a:r>
              <a:rPr lang="en" sz="1700"/>
              <a:t>Model identifies rare letter combinations such as QU in quiet </a:t>
            </a:r>
            <a:endParaRPr sz="1700"/>
          </a:p>
          <a:p>
            <a:pPr indent="-336550" lvl="1" marL="914400" rtl="0" algn="l">
              <a:spcBef>
                <a:spcPts val="0"/>
              </a:spcBef>
              <a:spcAft>
                <a:spcPts val="0"/>
              </a:spcAft>
              <a:buSzPts val="1700"/>
              <a:buChar char="○"/>
            </a:pPr>
            <a:r>
              <a:rPr lang="en" sz="1700"/>
              <a:t>Model identifies vowel combinations such as EA in search </a:t>
            </a:r>
            <a:endParaRPr sz="1700"/>
          </a:p>
          <a:p>
            <a:pPr indent="-336550" lvl="1" marL="914400" rtl="0" algn="l">
              <a:spcBef>
                <a:spcPts val="0"/>
              </a:spcBef>
              <a:spcAft>
                <a:spcPts val="0"/>
              </a:spcAft>
              <a:buSzPts val="1700"/>
              <a:buChar char="○"/>
            </a:pPr>
            <a:r>
              <a:rPr lang="en" sz="1700"/>
              <a:t>Model learns to remove letters from list of remaining letters when it identifies a valid word </a:t>
            </a:r>
            <a:endParaRPr sz="1700"/>
          </a:p>
          <a:p>
            <a:pPr indent="-336550" lvl="0" marL="457200" rtl="0" algn="l">
              <a:spcBef>
                <a:spcPts val="0"/>
              </a:spcBef>
              <a:spcAft>
                <a:spcPts val="0"/>
              </a:spcAft>
              <a:buSzPts val="1700"/>
              <a:buChar char="●"/>
            </a:pPr>
            <a:r>
              <a:rPr lang="en" sz="1700"/>
              <a:t>Input: </a:t>
            </a:r>
            <a:r>
              <a:rPr lang="en" sz="1700">
                <a:highlight>
                  <a:srgbClr val="FFFFFF"/>
                </a:highlight>
              </a:rPr>
              <a:t>build_cot(puzzle, words, unused_count)</a:t>
            </a:r>
            <a:endParaRPr sz="1700">
              <a:highlight>
                <a:srgbClr val="FFFFFF"/>
              </a:highlight>
            </a:endParaRPr>
          </a:p>
          <a:p>
            <a:pPr indent="-336550" lvl="0" marL="457200" rtl="0" algn="l">
              <a:spcBef>
                <a:spcPts val="0"/>
              </a:spcBef>
              <a:spcAft>
                <a:spcPts val="0"/>
              </a:spcAft>
              <a:buSzPts val="1700"/>
              <a:buChar char="●"/>
            </a:pPr>
            <a:r>
              <a:rPr lang="en" sz="1700"/>
              <a:t>Iterate over each word and identify key characteristics in each word</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Chain of Thought Creation Steps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Pick 5 random words from the English dictionary based on frequency of use (top 10,000) </a:t>
            </a:r>
            <a:endParaRPr sz="2000"/>
          </a:p>
          <a:p>
            <a:pPr indent="-355600" lvl="0" marL="457200" rtl="0" algn="l">
              <a:spcBef>
                <a:spcPts val="0"/>
              </a:spcBef>
              <a:spcAft>
                <a:spcPts val="0"/>
              </a:spcAft>
              <a:buSzPts val="2000"/>
              <a:buChar char="●"/>
            </a:pPr>
            <a:r>
              <a:rPr lang="en" sz="2000"/>
              <a:t>Shuffle the characters in these words randomly to generate a random string which represents the start of the game </a:t>
            </a:r>
            <a:endParaRPr sz="2000"/>
          </a:p>
          <a:p>
            <a:pPr indent="-355600" lvl="0" marL="457200" rtl="0" algn="l">
              <a:spcBef>
                <a:spcPts val="0"/>
              </a:spcBef>
              <a:spcAft>
                <a:spcPts val="0"/>
              </a:spcAft>
              <a:buSzPts val="2000"/>
              <a:buChar char="●"/>
            </a:pPr>
            <a:r>
              <a:rPr lang="en" sz="2000"/>
              <a:t>Programmatically generate CoTs that represent the morphological reverse engineering of the words into their prefixes and suffixes </a:t>
            </a:r>
            <a:endParaRPr sz="2000"/>
          </a:p>
          <a:p>
            <a:pPr indent="-355600" lvl="0" marL="457200" rtl="0" algn="l">
              <a:spcBef>
                <a:spcPts val="0"/>
              </a:spcBef>
              <a:spcAft>
                <a:spcPts val="0"/>
              </a:spcAft>
              <a:buSzPts val="2000"/>
              <a:buChar char="●"/>
            </a:pPr>
            <a:r>
              <a:rPr lang="en" sz="2000"/>
              <a:t>Dataset: </a:t>
            </a:r>
            <a:endParaRPr sz="2000"/>
          </a:p>
          <a:p>
            <a:pPr indent="-355600" lvl="1" marL="914400" rtl="0" algn="l">
              <a:spcBef>
                <a:spcPts val="0"/>
              </a:spcBef>
              <a:spcAft>
                <a:spcPts val="0"/>
              </a:spcAft>
              <a:buSzPts val="2000"/>
              <a:buChar char="○"/>
            </a:pPr>
            <a:r>
              <a:rPr lang="en" sz="2000"/>
              <a:t>19,000 training examples</a:t>
            </a:r>
            <a:endParaRPr sz="2000"/>
          </a:p>
          <a:p>
            <a:pPr indent="-355600" lvl="1" marL="914400" rtl="0" algn="l">
              <a:spcBef>
                <a:spcPts val="0"/>
              </a:spcBef>
              <a:spcAft>
                <a:spcPts val="0"/>
              </a:spcAft>
              <a:buSzPts val="2000"/>
              <a:buChar char="○"/>
            </a:pPr>
            <a:r>
              <a:rPr lang="en" sz="2000"/>
              <a:t>1,000 validation examples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0" y="490632"/>
            <a:ext cx="9144001" cy="1876411"/>
          </a:xfrm>
          <a:prstGeom prst="rect">
            <a:avLst/>
          </a:prstGeom>
          <a:noFill/>
          <a:ln>
            <a:noFill/>
          </a:ln>
        </p:spPr>
      </p:pic>
      <p:pic>
        <p:nvPicPr>
          <p:cNvPr id="130" name="Google Shape;130;p24"/>
          <p:cNvPicPr preferRelativeResize="0"/>
          <p:nvPr/>
        </p:nvPicPr>
        <p:blipFill>
          <a:blip r:embed="rId4">
            <a:alphaModFix/>
          </a:blip>
          <a:stretch>
            <a:fillRect/>
          </a:stretch>
        </p:blipFill>
        <p:spPr>
          <a:xfrm>
            <a:off x="39825" y="310025"/>
            <a:ext cx="9064350" cy="291875"/>
          </a:xfrm>
          <a:prstGeom prst="rect">
            <a:avLst/>
          </a:prstGeom>
          <a:noFill/>
          <a:ln>
            <a:noFill/>
          </a:ln>
        </p:spPr>
      </p:pic>
      <p:pic>
        <p:nvPicPr>
          <p:cNvPr id="131" name="Google Shape;131;p24"/>
          <p:cNvPicPr preferRelativeResize="0"/>
          <p:nvPr/>
        </p:nvPicPr>
        <p:blipFill>
          <a:blip r:embed="rId5">
            <a:alphaModFix/>
          </a:blip>
          <a:stretch>
            <a:fillRect/>
          </a:stretch>
        </p:blipFill>
        <p:spPr>
          <a:xfrm>
            <a:off x="458550" y="2776450"/>
            <a:ext cx="7845851" cy="2215010"/>
          </a:xfrm>
          <a:prstGeom prst="rect">
            <a:avLst/>
          </a:prstGeom>
          <a:noFill/>
          <a:ln>
            <a:noFill/>
          </a:ln>
        </p:spPr>
      </p:pic>
      <p:pic>
        <p:nvPicPr>
          <p:cNvPr id="132" name="Google Shape;132;p24"/>
          <p:cNvPicPr preferRelativeResize="0"/>
          <p:nvPr/>
        </p:nvPicPr>
        <p:blipFill>
          <a:blip r:embed="rId6">
            <a:alphaModFix/>
          </a:blip>
          <a:stretch>
            <a:fillRect/>
          </a:stretch>
        </p:blipFill>
        <p:spPr>
          <a:xfrm>
            <a:off x="103538" y="2462382"/>
            <a:ext cx="7845850" cy="21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Qwen2.5-1.5B-Instruct</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Great at instruction following and </a:t>
            </a:r>
            <a:r>
              <a:rPr lang="en"/>
              <a:t>resilient</a:t>
            </a:r>
            <a:r>
              <a:rPr lang="en"/>
              <a:t> to various system </a:t>
            </a:r>
            <a:r>
              <a:rPr lang="en"/>
              <a:t>prompts</a:t>
            </a:r>
            <a:r>
              <a:rPr lang="en"/>
              <a:t> </a:t>
            </a:r>
            <a:endParaRPr/>
          </a:p>
          <a:p>
            <a:pPr indent="-342900" lvl="0" marL="457200" rtl="0" algn="l">
              <a:spcBef>
                <a:spcPts val="0"/>
              </a:spcBef>
              <a:spcAft>
                <a:spcPts val="0"/>
              </a:spcAft>
              <a:buSzPts val="1800"/>
              <a:buChar char="●"/>
            </a:pPr>
            <a:r>
              <a:rPr lang="en"/>
              <a:t>Multilingual support</a:t>
            </a:r>
            <a:endParaRPr/>
          </a:p>
          <a:p>
            <a:pPr indent="-342900" lvl="0" marL="457200" rtl="0" algn="l">
              <a:spcBef>
                <a:spcPts val="0"/>
              </a:spcBef>
              <a:spcAft>
                <a:spcPts val="0"/>
              </a:spcAft>
              <a:buSzPts val="1800"/>
              <a:buChar char="●"/>
            </a:pPr>
            <a:r>
              <a:rPr lang="en"/>
              <a:t>Number of Parameters: 1.54B</a:t>
            </a:r>
            <a:endParaRPr/>
          </a:p>
          <a:p>
            <a:pPr indent="-342900" lvl="0" marL="457200" rtl="0" algn="l">
              <a:spcBef>
                <a:spcPts val="0"/>
              </a:spcBef>
              <a:spcAft>
                <a:spcPts val="0"/>
              </a:spcAft>
              <a:buSzPts val="1800"/>
              <a:buChar char="●"/>
            </a:pPr>
            <a:r>
              <a:rPr lang="en"/>
              <a:t>Number of Layers: 28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Prompt</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are a word-formation agent for a Bananagrams-style game. A conversation between User and Assistant. The user asks a question, and the Assistant solves it. The assistant first thinks about the reasoning process in the mind and then provides the user with the answer. The reasoning process and answer are enclosed within &lt;think&gt; &lt;/think&gt; and &lt;answer&gt; &lt;/answer&gt; tags.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Message</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Available letters (each can be used once): {available_letters} \n\nForm as many valid English words as you can using these letters. Return your answer as a JSON array of uppercase words, e.g.: ["CAT", "BAT"].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R1 Github Repository </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Maintained by Hugging Face and open source community </a:t>
            </a:r>
            <a:endParaRPr/>
          </a:p>
          <a:p>
            <a:pPr indent="-342900" lvl="0" marL="457200" rtl="0" algn="l">
              <a:spcBef>
                <a:spcPts val="0"/>
              </a:spcBef>
              <a:spcAft>
                <a:spcPts val="0"/>
              </a:spcAft>
              <a:buSzPts val="1800"/>
              <a:buChar char="●"/>
            </a:pPr>
            <a:r>
              <a:rPr lang="en"/>
              <a:t>Provides modules for Supervised Fine Tuning and Reinforcement Learning </a:t>
            </a:r>
            <a:endParaRPr/>
          </a:p>
          <a:p>
            <a:pPr indent="-342900" lvl="0" marL="457200" rtl="0" algn="l">
              <a:spcBef>
                <a:spcPts val="0"/>
              </a:spcBef>
              <a:spcAft>
                <a:spcPts val="0"/>
              </a:spcAft>
              <a:buSzPts val="1800"/>
              <a:buChar char="●"/>
            </a:pPr>
            <a:r>
              <a:rPr lang="en"/>
              <a:t>Provides details on </a:t>
            </a:r>
            <a:r>
              <a:rPr lang="en"/>
              <a:t>how</a:t>
            </a:r>
            <a:r>
              <a:rPr lang="en"/>
              <a:t> to reproduce of Deep Seek R1 </a:t>
            </a:r>
            <a:r>
              <a:rPr lang="en"/>
              <a:t>paper</a:t>
            </a:r>
            <a:endParaRPr/>
          </a:p>
          <a:p>
            <a:pPr indent="0" lvl="0" marL="0" rtl="0" algn="l">
              <a:spcBef>
                <a:spcPts val="120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5680225" y="402763"/>
            <a:ext cx="2914650" cy="65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Fine Tuning Results - 2 Runs on OSC </a:t>
            </a:r>
            <a:endParaRPr/>
          </a:p>
        </p:txBody>
      </p:sp>
      <p:sp>
        <p:nvSpPr>
          <p:cNvPr id="163" name="Google Shape;163;p29"/>
          <p:cNvSpPr txBox="1"/>
          <p:nvPr>
            <p:ph idx="1" type="body"/>
          </p:nvPr>
        </p:nvSpPr>
        <p:spPr>
          <a:xfrm>
            <a:off x="311700" y="542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Cardinal cluster 1 H100 GPU </a:t>
            </a:r>
            <a:endParaRPr/>
          </a:p>
          <a:p>
            <a:pPr indent="-342900" lvl="0" marL="457200" rtl="0" algn="l">
              <a:spcBef>
                <a:spcPts val="0"/>
              </a:spcBef>
              <a:spcAft>
                <a:spcPts val="0"/>
              </a:spcAft>
              <a:buSzPts val="1800"/>
              <a:buChar char="●"/>
            </a:pPr>
            <a:r>
              <a:rPr lang="en"/>
              <a:t>Ran into out of memory issues </a:t>
            </a:r>
            <a:endParaRPr/>
          </a:p>
          <a:p>
            <a:pPr indent="-342900" lvl="0" marL="457200" rtl="0" algn="l">
              <a:spcBef>
                <a:spcPts val="0"/>
              </a:spcBef>
              <a:spcAft>
                <a:spcPts val="0"/>
              </a:spcAft>
              <a:buSzPts val="1800"/>
              <a:buChar char="●"/>
            </a:pPr>
            <a:r>
              <a:rPr lang="en"/>
              <a:t>Per_device_train_batch_size by default is 8 per GPU </a:t>
            </a:r>
            <a:endParaRPr/>
          </a:p>
          <a:p>
            <a:pPr indent="-342900" lvl="0" marL="457200" rtl="0" algn="l">
              <a:spcBef>
                <a:spcPts val="0"/>
              </a:spcBef>
              <a:spcAft>
                <a:spcPts val="0"/>
              </a:spcAft>
              <a:buSzPts val="1800"/>
              <a:buChar char="●"/>
            </a:pPr>
            <a:r>
              <a:rPr lang="en"/>
              <a:t>Second training examples using </a:t>
            </a:r>
            <a:r>
              <a:rPr lang="en"/>
              <a:t>Per_device_train_batch_size=1</a:t>
            </a:r>
            <a:endParaRPr/>
          </a:p>
          <a:p>
            <a:pPr indent="-342900" lvl="0" marL="457200" rtl="0" algn="l">
              <a:spcBef>
                <a:spcPts val="0"/>
              </a:spcBef>
              <a:spcAft>
                <a:spcPts val="0"/>
              </a:spcAft>
              <a:buSzPts val="1800"/>
              <a:buChar char="●"/>
            </a:pPr>
            <a:r>
              <a:rPr lang="en"/>
              <a:t>With these changes, still encountered out of memory errors</a:t>
            </a:r>
            <a:endParaRPr/>
          </a:p>
        </p:txBody>
      </p:sp>
      <p:pic>
        <p:nvPicPr>
          <p:cNvPr id="164" name="Google Shape;164;p29"/>
          <p:cNvPicPr preferRelativeResize="0"/>
          <p:nvPr/>
        </p:nvPicPr>
        <p:blipFill>
          <a:blip r:embed="rId3">
            <a:alphaModFix/>
          </a:blip>
          <a:stretch>
            <a:fillRect/>
          </a:stretch>
        </p:blipFill>
        <p:spPr>
          <a:xfrm>
            <a:off x="0" y="2251668"/>
            <a:ext cx="4391323" cy="2334958"/>
          </a:xfrm>
          <a:prstGeom prst="rect">
            <a:avLst/>
          </a:prstGeom>
          <a:noFill/>
          <a:ln>
            <a:noFill/>
          </a:ln>
        </p:spPr>
      </p:pic>
      <p:pic>
        <p:nvPicPr>
          <p:cNvPr id="165" name="Google Shape;165;p29"/>
          <p:cNvPicPr preferRelativeResize="0"/>
          <p:nvPr/>
        </p:nvPicPr>
        <p:blipFill>
          <a:blip r:embed="rId4">
            <a:alphaModFix/>
          </a:blip>
          <a:stretch>
            <a:fillRect/>
          </a:stretch>
        </p:blipFill>
        <p:spPr>
          <a:xfrm>
            <a:off x="4440975" y="2302664"/>
            <a:ext cx="4391326" cy="2326124"/>
          </a:xfrm>
          <a:prstGeom prst="rect">
            <a:avLst/>
          </a:prstGeom>
          <a:noFill/>
          <a:ln>
            <a:noFill/>
          </a:ln>
        </p:spPr>
      </p:pic>
      <p:sp>
        <p:nvSpPr>
          <p:cNvPr id="166" name="Google Shape;166;p29"/>
          <p:cNvSpPr txBox="1"/>
          <p:nvPr/>
        </p:nvSpPr>
        <p:spPr>
          <a:xfrm>
            <a:off x="557513" y="4628800"/>
            <a:ext cx="327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Mean Token‑Prediction Accuracy during SFT</a:t>
            </a:r>
            <a:endParaRPr sz="1200"/>
          </a:p>
        </p:txBody>
      </p:sp>
      <p:sp>
        <p:nvSpPr>
          <p:cNvPr id="167" name="Google Shape;167;p29"/>
          <p:cNvSpPr txBox="1"/>
          <p:nvPr/>
        </p:nvSpPr>
        <p:spPr>
          <a:xfrm>
            <a:off x="4924238" y="4719200"/>
            <a:ext cx="342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Training Loss (Cross‑Entropy) vs Global Step</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Fine Tuning Results </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1462895" y="1152475"/>
            <a:ext cx="5916104" cy="3143725"/>
          </a:xfrm>
          <a:prstGeom prst="rect">
            <a:avLst/>
          </a:prstGeom>
          <a:noFill/>
          <a:ln>
            <a:noFill/>
          </a:ln>
        </p:spPr>
      </p:pic>
      <p:sp>
        <p:nvSpPr>
          <p:cNvPr id="175" name="Google Shape;175;p30"/>
          <p:cNvSpPr txBox="1"/>
          <p:nvPr/>
        </p:nvSpPr>
        <p:spPr>
          <a:xfrm>
            <a:off x="1578500" y="4568875"/>
            <a:ext cx="580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Training Gradient Norm over Optimization Steps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Next Steps </a:t>
            </a:r>
            <a:endParaRPr/>
          </a:p>
        </p:txBody>
      </p:sp>
      <p:sp>
        <p:nvSpPr>
          <p:cNvPr id="181" name="Google Shape;181;p31"/>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Progress building CoT dataset and performing SFT runs on OSC supercomputer </a:t>
            </a:r>
            <a:endParaRPr sz="1900"/>
          </a:p>
          <a:p>
            <a:pPr indent="-349250" lvl="0" marL="457200" rtl="0" algn="l">
              <a:spcBef>
                <a:spcPts val="0"/>
              </a:spcBef>
              <a:spcAft>
                <a:spcPts val="0"/>
              </a:spcAft>
              <a:buSzPts val="1900"/>
              <a:buChar char="●"/>
            </a:pPr>
            <a:r>
              <a:rPr lang="en" sz="1900"/>
              <a:t>Next step - Perform reinforcement learning using GRPO similar to R1 implementation </a:t>
            </a:r>
            <a:endParaRPr sz="1900"/>
          </a:p>
          <a:p>
            <a:pPr indent="-349250" lvl="0" marL="457200" rtl="0" algn="l">
              <a:spcBef>
                <a:spcPts val="0"/>
              </a:spcBef>
              <a:spcAft>
                <a:spcPts val="0"/>
              </a:spcAft>
              <a:buSzPts val="1900"/>
              <a:buChar char="●"/>
            </a:pPr>
            <a:r>
              <a:rPr lang="en" sz="1900"/>
              <a:t>Further exploration - how should the reward function be structured?  </a:t>
            </a:r>
            <a:endParaRPr sz="1900"/>
          </a:p>
          <a:p>
            <a:pPr indent="-349250" lvl="1" marL="914400" rtl="0" algn="l">
              <a:spcBef>
                <a:spcPts val="0"/>
              </a:spcBef>
              <a:spcAft>
                <a:spcPts val="0"/>
              </a:spcAft>
              <a:buSzPts val="1900"/>
              <a:buChar char="○"/>
            </a:pPr>
            <a:r>
              <a:rPr lang="en" sz="1900"/>
              <a:t>Reward for </a:t>
            </a:r>
            <a:r>
              <a:rPr lang="en" sz="1900"/>
              <a:t>number</a:t>
            </a:r>
            <a:r>
              <a:rPr lang="en" sz="1900"/>
              <a:t> of characters remaining </a:t>
            </a:r>
            <a:endParaRPr sz="1900"/>
          </a:p>
          <a:p>
            <a:pPr indent="-349250" lvl="1" marL="914400" rtl="0" algn="l">
              <a:spcBef>
                <a:spcPts val="0"/>
              </a:spcBef>
              <a:spcAft>
                <a:spcPts val="0"/>
              </a:spcAft>
              <a:buSzPts val="1900"/>
              <a:buChar char="○"/>
            </a:pPr>
            <a:r>
              <a:rPr lang="en" sz="1900"/>
              <a:t>Difficulty of the words found </a:t>
            </a:r>
            <a:endParaRPr sz="1900"/>
          </a:p>
          <a:p>
            <a:pPr indent="-349250" lvl="1" marL="914400" rtl="0" algn="l">
              <a:spcBef>
                <a:spcPts val="0"/>
              </a:spcBef>
              <a:spcAft>
                <a:spcPts val="0"/>
              </a:spcAft>
              <a:buSzPts val="1900"/>
              <a:buChar char="○"/>
            </a:pPr>
            <a:r>
              <a:rPr lang="en" sz="1900"/>
              <a:t>Difficulty</a:t>
            </a:r>
            <a:r>
              <a:rPr lang="en" sz="1900"/>
              <a:t> of the characters used </a:t>
            </a:r>
            <a:endParaRPr sz="1900"/>
          </a:p>
          <a:p>
            <a:pPr indent="-349250" lvl="1" marL="914400" rtl="0" algn="l">
              <a:spcBef>
                <a:spcPts val="0"/>
              </a:spcBef>
              <a:spcAft>
                <a:spcPts val="0"/>
              </a:spcAft>
              <a:buSzPts val="1900"/>
              <a:buChar char="○"/>
            </a:pPr>
            <a:r>
              <a:rPr lang="en" sz="1900"/>
              <a:t>Correctness of identified word </a:t>
            </a:r>
            <a:endParaRPr sz="1900"/>
          </a:p>
          <a:p>
            <a:pPr indent="-349250" lvl="1" marL="914400" rtl="0" algn="l">
              <a:spcBef>
                <a:spcPts val="0"/>
              </a:spcBef>
              <a:spcAft>
                <a:spcPts val="0"/>
              </a:spcAft>
              <a:buSzPts val="1900"/>
              <a:buChar char="○"/>
            </a:pPr>
            <a:r>
              <a:rPr lang="en" sz="1900"/>
              <a:t>How common is the identified word</a:t>
            </a:r>
            <a:endParaRPr sz="1900"/>
          </a:p>
          <a:p>
            <a:pPr indent="-349250" lvl="0" marL="457200" rtl="0" algn="l">
              <a:spcBef>
                <a:spcPts val="0"/>
              </a:spcBef>
              <a:spcAft>
                <a:spcPts val="0"/>
              </a:spcAft>
              <a:buSzPts val="1900"/>
              <a:buChar char="●"/>
            </a:pPr>
            <a:r>
              <a:rPr lang="en" sz="1900"/>
              <a:t>How can the model be incentivized to use more reasoning </a:t>
            </a:r>
            <a:r>
              <a:rPr lang="en" sz="1900"/>
              <a:t>steps</a:t>
            </a:r>
            <a:r>
              <a:rPr lang="en" sz="1900"/>
              <a:t> and/or correct mistakes?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Project Overview</a:t>
            </a:r>
            <a:endParaRPr/>
          </a:p>
        </p:txBody>
      </p:sp>
      <p:sp>
        <p:nvSpPr>
          <p:cNvPr id="61" name="Google Shape;61;p14"/>
          <p:cNvSpPr txBox="1"/>
          <p:nvPr>
            <p:ph idx="1" type="body"/>
          </p:nvPr>
        </p:nvSpPr>
        <p:spPr>
          <a:xfrm>
            <a:off x="311700" y="11276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Small LLM solves a word puzzle game similar to scrabble or bananagrams</a:t>
            </a:r>
            <a:endParaRPr/>
          </a:p>
          <a:p>
            <a:pPr indent="-334327" lvl="0" marL="457200" rtl="0" algn="l">
              <a:spcBef>
                <a:spcPts val="0"/>
              </a:spcBef>
              <a:spcAft>
                <a:spcPts val="0"/>
              </a:spcAft>
              <a:buSzPct val="100000"/>
              <a:buChar char="●"/>
            </a:pPr>
            <a:r>
              <a:rPr lang="en"/>
              <a:t>Model finds as many valid words from randomly sorted list of random English letters to minimize the amount of unused characters </a:t>
            </a:r>
            <a:endParaRPr/>
          </a:p>
          <a:p>
            <a:pPr indent="-334327" lvl="0" marL="457200" rtl="0" algn="l">
              <a:spcBef>
                <a:spcPts val="0"/>
              </a:spcBef>
              <a:spcAft>
                <a:spcPts val="0"/>
              </a:spcAft>
              <a:buSzPct val="100000"/>
              <a:buChar char="●"/>
            </a:pPr>
            <a:r>
              <a:rPr lang="en"/>
              <a:t>A letter can only be used once</a:t>
            </a:r>
            <a:endParaRPr/>
          </a:p>
          <a:p>
            <a:pPr indent="-334327" lvl="0" marL="457200" rtl="0" algn="l">
              <a:spcBef>
                <a:spcPts val="0"/>
              </a:spcBef>
              <a:spcAft>
                <a:spcPts val="0"/>
              </a:spcAft>
              <a:buSzPct val="100000"/>
              <a:buChar char="●"/>
            </a:pPr>
            <a:r>
              <a:rPr lang="en"/>
              <a:t>Example: </a:t>
            </a:r>
            <a:endParaRPr/>
          </a:p>
          <a:p>
            <a:pPr indent="-322580" lvl="1" marL="914400" rtl="0" algn="l">
              <a:lnSpc>
                <a:spcPct val="135714"/>
              </a:lnSpc>
              <a:spcBef>
                <a:spcPts val="0"/>
              </a:spcBef>
              <a:spcAft>
                <a:spcPts val="0"/>
              </a:spcAft>
              <a:buSzPct val="100000"/>
              <a:buChar char="○"/>
            </a:pPr>
            <a:r>
              <a:rPr lang="en" sz="1600">
                <a:solidFill>
                  <a:srgbClr val="0451A5"/>
                </a:solidFill>
                <a:highlight>
                  <a:srgbClr val="FFFFFF"/>
                </a:highlight>
                <a:latin typeface="Courier New"/>
                <a:ea typeface="Courier New"/>
                <a:cs typeface="Courier New"/>
                <a:sym typeface="Courier New"/>
              </a:rPr>
              <a:t>"puzzle"</a:t>
            </a:r>
            <a:r>
              <a:rPr lang="en" sz="1600">
                <a:solidFill>
                  <a:srgbClr val="3B3B3B"/>
                </a:solidFill>
                <a:highlight>
                  <a:srgbClr val="FFFFFF"/>
                </a:highlight>
                <a:latin typeface="Courier New"/>
                <a:ea typeface="Courier New"/>
                <a:cs typeface="Courier New"/>
                <a:sym typeface="Courier New"/>
              </a:rPr>
              <a:t>: </a:t>
            </a:r>
            <a:r>
              <a:rPr lang="en" sz="1600">
                <a:solidFill>
                  <a:srgbClr val="A31515"/>
                </a:solidFill>
                <a:highlight>
                  <a:srgbClr val="FFFFFF"/>
                </a:highlight>
                <a:latin typeface="Courier New"/>
                <a:ea typeface="Courier New"/>
                <a:cs typeface="Courier New"/>
                <a:sym typeface="Courier New"/>
              </a:rPr>
              <a:t>"IRCUMERHRETNSAHTNEIPWGE"</a:t>
            </a:r>
            <a:r>
              <a:rPr lang="en" sz="1600">
                <a:solidFill>
                  <a:srgbClr val="3B3B3B"/>
                </a:solidFill>
                <a:highlight>
                  <a:srgbClr val="FFFFFF"/>
                </a:highlight>
                <a:latin typeface="Courier New"/>
                <a:ea typeface="Courier New"/>
                <a:cs typeface="Courier New"/>
                <a:sym typeface="Courier New"/>
              </a:rPr>
              <a:t>, </a:t>
            </a:r>
            <a:r>
              <a:rPr lang="en" sz="1600">
                <a:solidFill>
                  <a:srgbClr val="0451A5"/>
                </a:solidFill>
                <a:highlight>
                  <a:srgbClr val="FFFFFF"/>
                </a:highlight>
                <a:latin typeface="Courier New"/>
                <a:ea typeface="Courier New"/>
                <a:cs typeface="Courier New"/>
                <a:sym typeface="Courier New"/>
              </a:rPr>
              <a:t>"solution"</a:t>
            </a:r>
            <a:r>
              <a:rPr lang="en" sz="1600">
                <a:solidFill>
                  <a:srgbClr val="3B3B3B"/>
                </a:solidFill>
                <a:highlight>
                  <a:srgbClr val="FFFFFF"/>
                </a:highlight>
                <a:latin typeface="Courier New"/>
                <a:ea typeface="Courier New"/>
                <a:cs typeface="Courier New"/>
                <a:sym typeface="Courier New"/>
              </a:rPr>
              <a:t>: [</a:t>
            </a:r>
            <a:r>
              <a:rPr lang="en" sz="1600">
                <a:solidFill>
                  <a:srgbClr val="A31515"/>
                </a:solidFill>
                <a:highlight>
                  <a:srgbClr val="FFFFFF"/>
                </a:highlight>
                <a:latin typeface="Courier New"/>
                <a:ea typeface="Courier New"/>
                <a:cs typeface="Courier New"/>
                <a:sym typeface="Courier New"/>
              </a:rPr>
              <a:t>"WHERE"</a:t>
            </a:r>
            <a:r>
              <a:rPr lang="en" sz="1600">
                <a:solidFill>
                  <a:srgbClr val="3B3B3B"/>
                </a:solidFill>
                <a:highlight>
                  <a:srgbClr val="FFFFFF"/>
                </a:highlight>
                <a:latin typeface="Courier New"/>
                <a:ea typeface="Courier New"/>
                <a:cs typeface="Courier New"/>
                <a:sym typeface="Courier New"/>
              </a:rPr>
              <a:t>, </a:t>
            </a:r>
            <a:r>
              <a:rPr lang="en" sz="1600">
                <a:solidFill>
                  <a:srgbClr val="A31515"/>
                </a:solidFill>
                <a:highlight>
                  <a:srgbClr val="FFFFFF"/>
                </a:highlight>
                <a:latin typeface="Courier New"/>
                <a:ea typeface="Courier New"/>
                <a:cs typeface="Courier New"/>
                <a:sym typeface="Courier New"/>
              </a:rPr>
              <a:t>"TUNES"</a:t>
            </a:r>
            <a:r>
              <a:rPr lang="en" sz="1600">
                <a:solidFill>
                  <a:srgbClr val="3B3B3B"/>
                </a:solidFill>
                <a:highlight>
                  <a:srgbClr val="FFFFFF"/>
                </a:highlight>
                <a:latin typeface="Courier New"/>
                <a:ea typeface="Courier New"/>
                <a:cs typeface="Courier New"/>
                <a:sym typeface="Courier New"/>
              </a:rPr>
              <a:t>, </a:t>
            </a:r>
            <a:r>
              <a:rPr lang="en" sz="1600">
                <a:solidFill>
                  <a:srgbClr val="A31515"/>
                </a:solidFill>
                <a:highlight>
                  <a:srgbClr val="FFFFFF"/>
                </a:highlight>
                <a:latin typeface="Courier New"/>
                <a:ea typeface="Courier New"/>
                <a:cs typeface="Courier New"/>
                <a:sym typeface="Courier New"/>
              </a:rPr>
              <a:t>"CHAMP"</a:t>
            </a:r>
            <a:r>
              <a:rPr lang="en" sz="1600">
                <a:solidFill>
                  <a:srgbClr val="3B3B3B"/>
                </a:solidFill>
                <a:highlight>
                  <a:srgbClr val="FFFFFF"/>
                </a:highlight>
                <a:latin typeface="Courier New"/>
                <a:ea typeface="Courier New"/>
                <a:cs typeface="Courier New"/>
                <a:sym typeface="Courier New"/>
              </a:rPr>
              <a:t>, </a:t>
            </a:r>
            <a:r>
              <a:rPr lang="en" sz="1600">
                <a:solidFill>
                  <a:srgbClr val="A31515"/>
                </a:solidFill>
                <a:highlight>
                  <a:srgbClr val="FFFFFF"/>
                </a:highlight>
                <a:latin typeface="Courier New"/>
                <a:ea typeface="Courier New"/>
                <a:cs typeface="Courier New"/>
                <a:sym typeface="Courier New"/>
              </a:rPr>
              <a:t>"RETIRING"</a:t>
            </a:r>
            <a:r>
              <a:rPr lang="en" sz="1600">
                <a:solidFill>
                  <a:srgbClr val="3B3B3B"/>
                </a:solidFill>
                <a:highlight>
                  <a:srgbClr val="FFFFFF"/>
                </a:highlight>
                <a:latin typeface="Courier New"/>
                <a:ea typeface="Courier New"/>
                <a:cs typeface="Courier New"/>
                <a:sym typeface="Courier New"/>
              </a:rPr>
              <a:t>]</a:t>
            </a:r>
            <a:endParaRPr sz="1600">
              <a:solidFill>
                <a:srgbClr val="3B3B3B"/>
              </a:solidFill>
              <a:highlight>
                <a:srgbClr val="FFFFFF"/>
              </a:highlight>
              <a:latin typeface="Courier New"/>
              <a:ea typeface="Courier New"/>
              <a:cs typeface="Courier New"/>
              <a:sym typeface="Courier New"/>
            </a:endParaRPr>
          </a:p>
          <a:p>
            <a:pPr indent="-334327" lvl="1" marL="914400" rtl="0" algn="l">
              <a:lnSpc>
                <a:spcPct val="135714"/>
              </a:lnSpc>
              <a:spcBef>
                <a:spcPts val="0"/>
              </a:spcBef>
              <a:spcAft>
                <a:spcPts val="0"/>
              </a:spcAft>
              <a:buSzPct val="100000"/>
              <a:buChar char="○"/>
            </a:pPr>
            <a:r>
              <a:rPr lang="en" sz="1800">
                <a:highlight>
                  <a:srgbClr val="FFFFFF"/>
                </a:highlight>
              </a:rPr>
              <a:t>This problem has an ideal solution that uses each letter once</a:t>
            </a:r>
            <a:endParaRPr sz="1800">
              <a:highlight>
                <a:srgbClr val="FFFFFF"/>
              </a:highlight>
            </a:endParaRPr>
          </a:p>
          <a:p>
            <a:pPr indent="-334327" lvl="1" marL="914400" rtl="0" algn="l">
              <a:lnSpc>
                <a:spcPct val="135714"/>
              </a:lnSpc>
              <a:spcBef>
                <a:spcPts val="0"/>
              </a:spcBef>
              <a:spcAft>
                <a:spcPts val="0"/>
              </a:spcAft>
              <a:buSzPct val="100000"/>
              <a:buChar char="○"/>
            </a:pPr>
            <a:r>
              <a:rPr lang="en" sz="1800">
                <a:highlight>
                  <a:srgbClr val="FFFFFF"/>
                </a:highlight>
              </a:rPr>
              <a:t>Finding an ideal </a:t>
            </a:r>
            <a:r>
              <a:rPr lang="en" sz="1800">
                <a:highlight>
                  <a:srgbClr val="FFFFFF"/>
                </a:highlight>
              </a:rPr>
              <a:t>solution</a:t>
            </a:r>
            <a:r>
              <a:rPr lang="en" sz="1800">
                <a:highlight>
                  <a:srgbClr val="FFFFFF"/>
                </a:highlight>
              </a:rPr>
              <a:t> may be an exponential time problem </a:t>
            </a:r>
            <a:endParaRPr sz="1800">
              <a:highlight>
                <a:srgbClr val="FFFFFF"/>
              </a:highlight>
            </a:endParaRPr>
          </a:p>
          <a:p>
            <a:pPr indent="-334327" lvl="1" marL="914400" rtl="0" algn="l">
              <a:lnSpc>
                <a:spcPct val="135714"/>
              </a:lnSpc>
              <a:spcBef>
                <a:spcPts val="0"/>
              </a:spcBef>
              <a:spcAft>
                <a:spcPts val="0"/>
              </a:spcAft>
              <a:buSzPct val="100000"/>
              <a:buChar char="○"/>
            </a:pPr>
            <a:r>
              <a:rPr lang="en" sz="1800">
                <a:highlight>
                  <a:srgbClr val="FFFFFF"/>
                </a:highlight>
              </a:rPr>
              <a:t>Finding a good solution, not ideal solution may be polynomial time</a:t>
            </a:r>
            <a:endParaRPr sz="1800">
              <a:highlight>
                <a:srgbClr val="FFFFFF"/>
              </a:highlight>
            </a:endParaRPr>
          </a:p>
          <a:p>
            <a:pPr indent="-334327" lvl="0" marL="457200" rtl="0" algn="l">
              <a:spcBef>
                <a:spcPts val="0"/>
              </a:spcBef>
              <a:spcAft>
                <a:spcPts val="0"/>
              </a:spcAft>
              <a:buSzPct val="100000"/>
              <a:buChar char="●"/>
            </a:pPr>
            <a:r>
              <a:rPr lang="en"/>
              <a:t>How a human might approach this problem 	</a:t>
            </a:r>
            <a:endParaRPr/>
          </a:p>
          <a:p>
            <a:pPr indent="-334327" lvl="1" marL="914400" rtl="0" algn="l">
              <a:spcBef>
                <a:spcPts val="0"/>
              </a:spcBef>
              <a:spcAft>
                <a:spcPts val="0"/>
              </a:spcAft>
              <a:buSzPct val="100000"/>
              <a:buChar char="○"/>
            </a:pPr>
            <a:r>
              <a:rPr lang="en" sz="1800"/>
              <a:t>Morphological approach</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highlight>
                  <a:srgbClr val="FFFFFF"/>
                </a:highlight>
              </a:rPr>
              <a:t>Guo, Daya, Dejian Yang, Haowei Zhang, Junxiao Song, Ruoyu Zhang, Runxin Xu, Qihao Zhu et al. "Deepseek-r1: Incentivizing reasoning capability in llms via reinforcement learning." </a:t>
            </a:r>
            <a:r>
              <a:rPr i="1" lang="en" sz="1400">
                <a:highlight>
                  <a:srgbClr val="FFFFFF"/>
                </a:highlight>
              </a:rPr>
              <a:t>arXiv preprint arXiv:2501.12948</a:t>
            </a:r>
            <a:r>
              <a:rPr lang="en" sz="1400">
                <a:highlight>
                  <a:srgbClr val="FFFFFF"/>
                </a:highlight>
              </a:rPr>
              <a:t> (2025).</a:t>
            </a:r>
            <a:endParaRPr sz="1400">
              <a:highlight>
                <a:srgbClr val="FFFFFF"/>
              </a:highlight>
            </a:endParaRPr>
          </a:p>
          <a:p>
            <a:pPr indent="0" lvl="0" marL="0" rtl="0" algn="l">
              <a:spcBef>
                <a:spcPts val="1200"/>
              </a:spcBef>
              <a:spcAft>
                <a:spcPts val="0"/>
              </a:spcAft>
              <a:buNone/>
            </a:pPr>
            <a:r>
              <a:rPr i="1" lang="en" sz="1400"/>
              <a:t>Qwen/Qwen2.5-1.5B-instruct · hugging face</a:t>
            </a:r>
            <a:r>
              <a:rPr lang="en" sz="1400"/>
              <a:t>. Qwen/Qwen2.5-1.5B-Instruct · Hugging Face. (n.d.). https://huggingface.co/Qwen/Qwen2.5-1.5B-Instruct </a:t>
            </a:r>
            <a:endParaRPr sz="1400"/>
          </a:p>
          <a:p>
            <a:pPr indent="0" lvl="0" marL="0" rtl="0" algn="l">
              <a:spcBef>
                <a:spcPts val="1200"/>
              </a:spcBef>
              <a:spcAft>
                <a:spcPts val="0"/>
              </a:spcAft>
              <a:buNone/>
            </a:pPr>
            <a:r>
              <a:rPr lang="en" sz="1400"/>
              <a:t>Huggingface. (n.d.). </a:t>
            </a:r>
            <a:r>
              <a:rPr i="1" lang="en" sz="1400"/>
              <a:t>Huggingface/open-R1: Fully open reproduction of DeepSeek-R1</a:t>
            </a:r>
            <a:r>
              <a:rPr lang="en" sz="1400"/>
              <a:t>. GitHub. https://github.com/huggingface/open-r1 </a:t>
            </a:r>
            <a:endParaRPr sz="1400"/>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1200"/>
              </a:spcAft>
              <a:buNone/>
            </a:pPr>
            <a:r>
              <a:t/>
            </a:r>
            <a:endParaRPr sz="14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67" name="Google Shape;67;p15"/>
          <p:cNvSpPr txBox="1"/>
          <p:nvPr>
            <p:ph idx="1" type="body"/>
          </p:nvPr>
        </p:nvSpPr>
        <p:spPr>
          <a:xfrm>
            <a:off x="311700" y="11276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If a model can solve the problem with 20 random english letters, can it perform well on a problem with for random </a:t>
            </a:r>
            <a:r>
              <a:rPr lang="en" sz="2000"/>
              <a:t>english letters? 100 english letters? 1000 letters? </a:t>
            </a:r>
            <a:endParaRPr sz="2000"/>
          </a:p>
          <a:p>
            <a:pPr indent="-355600" lvl="0" marL="457200" rtl="0" algn="l">
              <a:spcBef>
                <a:spcPts val="0"/>
              </a:spcBef>
              <a:spcAft>
                <a:spcPts val="0"/>
              </a:spcAft>
              <a:buSzPts val="2000"/>
              <a:buChar char="●"/>
            </a:pPr>
            <a:r>
              <a:rPr lang="en" sz="2000"/>
              <a:t>Supervised Fine Tuning and Reinforcement Learning project </a:t>
            </a:r>
            <a:endParaRPr sz="2000"/>
          </a:p>
          <a:p>
            <a:pPr indent="-355600" lvl="0" marL="457200" rtl="0" algn="l">
              <a:spcBef>
                <a:spcPts val="0"/>
              </a:spcBef>
              <a:spcAft>
                <a:spcPts val="0"/>
              </a:spcAft>
              <a:buSzPts val="2000"/>
              <a:buChar char="●"/>
            </a:pPr>
            <a:r>
              <a:rPr lang="en" sz="2000"/>
              <a:t>Models such as DeepSeekR1 have demonstrated ability to reason with RL </a:t>
            </a:r>
            <a:endParaRPr sz="2000"/>
          </a:p>
          <a:p>
            <a:pPr indent="-355600" lvl="0" marL="457200" rtl="0" algn="l">
              <a:spcBef>
                <a:spcPts val="0"/>
              </a:spcBef>
              <a:spcAft>
                <a:spcPts val="0"/>
              </a:spcAft>
              <a:buSzPts val="2000"/>
              <a:buChar char="●"/>
            </a:pPr>
            <a:r>
              <a:rPr lang="en" sz="2000"/>
              <a:t>Goal - To show effectiveness of fine tuning for readability and format </a:t>
            </a:r>
            <a:endParaRPr sz="2000"/>
          </a:p>
          <a:p>
            <a:pPr indent="-355600" lvl="0" marL="457200" rtl="0" algn="l">
              <a:spcBef>
                <a:spcPts val="0"/>
              </a:spcBef>
              <a:spcAft>
                <a:spcPts val="0"/>
              </a:spcAft>
              <a:buSzPts val="2000"/>
              <a:buChar char="●"/>
            </a:pPr>
            <a:r>
              <a:rPr lang="en" sz="2000"/>
              <a:t>Goal - To replicate DeepSeekR1 SFT + RL recipe </a:t>
            </a:r>
            <a:endParaRPr sz="2000"/>
          </a:p>
          <a:p>
            <a:pPr indent="-355600" lvl="0" marL="457200" rtl="0" algn="l">
              <a:spcBef>
                <a:spcPts val="0"/>
              </a:spcBef>
              <a:spcAft>
                <a:spcPts val="0"/>
              </a:spcAft>
              <a:buSzPts val="2000"/>
              <a:buChar char="●"/>
            </a:pPr>
            <a:r>
              <a:rPr lang="en" sz="2000"/>
              <a:t>Goal - Evaluate RL model in out of distribution scenarios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DeepSeek-R1: Incentivizing Reasoning Capability in LLMs via Reinforcement Learning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1525376" y="1310025"/>
            <a:ext cx="5791651" cy="3601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GRPO</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572400" y="1152476"/>
            <a:ext cx="8259900" cy="407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Emergent property - Response Length of Model During RL</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515713" y="1078100"/>
            <a:ext cx="8112573"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Cold Start for RL</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99162" y="1630900"/>
            <a:ext cx="9039225" cy="23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Steps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fine tuning dataset with high quality examples of word puzzle problem solving Chain of Thoughts (CoT)</a:t>
            </a:r>
            <a:endParaRPr/>
          </a:p>
          <a:p>
            <a:pPr indent="-342900" lvl="0" marL="457200" rtl="0" algn="l">
              <a:spcBef>
                <a:spcPts val="0"/>
              </a:spcBef>
              <a:spcAft>
                <a:spcPts val="0"/>
              </a:spcAft>
              <a:buSzPts val="1800"/>
              <a:buChar char="●"/>
            </a:pPr>
            <a:r>
              <a:rPr lang="en"/>
              <a:t>Utilize Supervised Fine Tuning (SFT) with dataset so model follows certain format preferences </a:t>
            </a:r>
            <a:endParaRPr/>
          </a:p>
          <a:p>
            <a:pPr indent="-342900" lvl="0" marL="457200" rtl="0" algn="l">
              <a:spcBef>
                <a:spcPts val="0"/>
              </a:spcBef>
              <a:spcAft>
                <a:spcPts val="0"/>
              </a:spcAft>
              <a:buSzPts val="1800"/>
              <a:buChar char="●"/>
            </a:pPr>
            <a:r>
              <a:rPr lang="en"/>
              <a:t>Perform RL with fine-tuned model with longer sequences of letters</a:t>
            </a:r>
            <a:endParaRPr/>
          </a:p>
          <a:p>
            <a:pPr indent="-342900" lvl="0" marL="457200" rtl="0" algn="l">
              <a:spcBef>
                <a:spcPts val="0"/>
              </a:spcBef>
              <a:spcAft>
                <a:spcPts val="0"/>
              </a:spcAft>
              <a:buSzPts val="1800"/>
              <a:buChar char="●"/>
            </a:pPr>
            <a:r>
              <a:rPr lang="en"/>
              <a:t>Evaluate model in out of distributions settings </a:t>
            </a:r>
            <a:endParaRPr/>
          </a:p>
          <a:p>
            <a:pPr indent="-342900" lvl="1" marL="914400" rtl="0" algn="l">
              <a:spcBef>
                <a:spcPts val="0"/>
              </a:spcBef>
              <a:spcAft>
                <a:spcPts val="0"/>
              </a:spcAft>
              <a:buSzPts val="1800"/>
              <a:buChar char="○"/>
            </a:pPr>
            <a:r>
              <a:rPr lang="en" sz="1800"/>
              <a:t>More letters than used in training </a:t>
            </a:r>
            <a:endParaRPr sz="1800"/>
          </a:p>
          <a:p>
            <a:pPr indent="-342900" lvl="1" marL="914400" rtl="0" algn="l">
              <a:spcBef>
                <a:spcPts val="0"/>
              </a:spcBef>
              <a:spcAft>
                <a:spcPts val="0"/>
              </a:spcAft>
              <a:buSzPts val="1800"/>
              <a:buChar char="○"/>
            </a:pPr>
            <a:r>
              <a:rPr lang="en" sz="1800"/>
              <a:t>Different language</a:t>
            </a:r>
            <a:endParaRPr sz="1800"/>
          </a:p>
          <a:p>
            <a:pPr indent="-342900" lvl="1" marL="914400" rtl="0" algn="l">
              <a:spcBef>
                <a:spcPts val="0"/>
              </a:spcBef>
              <a:spcAft>
                <a:spcPts val="0"/>
              </a:spcAft>
              <a:buSzPts val="1800"/>
              <a:buChar char="○"/>
            </a:pPr>
            <a:r>
              <a:rPr lang="en" sz="1800"/>
              <a:t>New characters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of Current SOTA Models </a:t>
            </a:r>
            <a:endParaRPr/>
          </a:p>
        </p:txBody>
      </p:sp>
      <p:sp>
        <p:nvSpPr>
          <p:cNvPr id="107" name="Google Shape;107;p21"/>
          <p:cNvSpPr txBox="1"/>
          <p:nvPr>
            <p:ph idx="1" type="body"/>
          </p:nvPr>
        </p:nvSpPr>
        <p:spPr>
          <a:xfrm>
            <a:off x="311700" y="1152475"/>
            <a:ext cx="8520600" cy="13455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O4-mini high </a:t>
            </a:r>
            <a:r>
              <a:rPr lang="en" sz="1500"/>
              <a:t>model</a:t>
            </a:r>
            <a:r>
              <a:rPr lang="en" sz="1500"/>
              <a:t> uses tool calls to solve this word problem and to keep track of used letters</a:t>
            </a:r>
            <a:endParaRPr sz="1500"/>
          </a:p>
          <a:p>
            <a:pPr indent="-323850" lvl="0" marL="457200" rtl="0" algn="l">
              <a:spcBef>
                <a:spcPts val="0"/>
              </a:spcBef>
              <a:spcAft>
                <a:spcPts val="0"/>
              </a:spcAft>
              <a:buSzPts val="1500"/>
              <a:buChar char="●"/>
            </a:pPr>
            <a:r>
              <a:rPr lang="en" sz="1500"/>
              <a:t>Programmatic</a:t>
            </a:r>
            <a:r>
              <a:rPr lang="en" sz="1500"/>
              <a:t> state of game </a:t>
            </a:r>
            <a:endParaRPr sz="1500"/>
          </a:p>
          <a:p>
            <a:pPr indent="-323850" lvl="0" marL="457200" rtl="0" algn="l">
              <a:spcBef>
                <a:spcPts val="0"/>
              </a:spcBef>
              <a:spcAft>
                <a:spcPts val="0"/>
              </a:spcAft>
              <a:buSzPts val="1500"/>
              <a:buChar char="●"/>
            </a:pPr>
            <a:r>
              <a:rPr lang="en" sz="1500"/>
              <a:t>Without an easy way to “memorize/track” which words have been used in the sequence, LLMs may struggle </a:t>
            </a:r>
            <a:endParaRPr sz="1500"/>
          </a:p>
        </p:txBody>
      </p:sp>
      <p:pic>
        <p:nvPicPr>
          <p:cNvPr id="108" name="Google Shape;108;p21"/>
          <p:cNvPicPr preferRelativeResize="0"/>
          <p:nvPr/>
        </p:nvPicPr>
        <p:blipFill>
          <a:blip r:embed="rId3">
            <a:alphaModFix/>
          </a:blip>
          <a:stretch>
            <a:fillRect/>
          </a:stretch>
        </p:blipFill>
        <p:spPr>
          <a:xfrm>
            <a:off x="5308775" y="2227550"/>
            <a:ext cx="3599800" cy="2863574"/>
          </a:xfrm>
          <a:prstGeom prst="rect">
            <a:avLst/>
          </a:prstGeom>
          <a:noFill/>
          <a:ln>
            <a:noFill/>
          </a:ln>
        </p:spPr>
      </p:pic>
      <p:pic>
        <p:nvPicPr>
          <p:cNvPr id="109" name="Google Shape;109;p21"/>
          <p:cNvPicPr preferRelativeResize="0"/>
          <p:nvPr/>
        </p:nvPicPr>
        <p:blipFill>
          <a:blip r:embed="rId4">
            <a:alphaModFix/>
          </a:blip>
          <a:stretch>
            <a:fillRect/>
          </a:stretch>
        </p:blipFill>
        <p:spPr>
          <a:xfrm>
            <a:off x="311699" y="2497875"/>
            <a:ext cx="2897850" cy="2645625"/>
          </a:xfrm>
          <a:prstGeom prst="rect">
            <a:avLst/>
          </a:prstGeom>
          <a:noFill/>
          <a:ln>
            <a:noFill/>
          </a:ln>
        </p:spPr>
      </p:pic>
      <p:cxnSp>
        <p:nvCxnSpPr>
          <p:cNvPr id="110" name="Google Shape;110;p21"/>
          <p:cNvCxnSpPr>
            <a:stCxn id="109" idx="3"/>
            <a:endCxn id="108" idx="1"/>
          </p:cNvCxnSpPr>
          <p:nvPr/>
        </p:nvCxnSpPr>
        <p:spPr>
          <a:xfrm flipH="1" rot="10800000">
            <a:off x="3209549" y="3659287"/>
            <a:ext cx="2099100" cy="1614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