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0668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4710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533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288351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10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406254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99257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202818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88224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B3EDB-F1CC-4D22-BE49-869CAD7CA42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0325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B3EDB-F1CC-4D22-BE49-869CAD7CA42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41370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B3EDB-F1CC-4D22-BE49-869CAD7CA425}"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33842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B3EDB-F1CC-4D22-BE49-869CAD7CA425}"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83978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B3EDB-F1CC-4D22-BE49-869CAD7CA425}"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2586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B3EDB-F1CC-4D22-BE49-869CAD7CA42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185804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B3EDB-F1CC-4D22-BE49-869CAD7CA42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2F680-9DC3-4EEB-B28A-0710056E35C7}" type="slidenum">
              <a:rPr lang="en-US" smtClean="0"/>
              <a:t>‹#›</a:t>
            </a:fld>
            <a:endParaRPr lang="en-US"/>
          </a:p>
        </p:txBody>
      </p:sp>
    </p:spTree>
    <p:extLst>
      <p:ext uri="{BB962C8B-B14F-4D97-AF65-F5344CB8AC3E}">
        <p14:creationId xmlns:p14="http://schemas.microsoft.com/office/powerpoint/2010/main" val="309212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B3EDB-F1CC-4D22-BE49-869CAD7CA425}" type="datetimeFigureOut">
              <a:rPr lang="en-US" smtClean="0"/>
              <a:t>1/20/2017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2F680-9DC3-4EEB-B28A-0710056E35C7}" type="slidenum">
              <a:rPr lang="en-US" smtClean="0"/>
              <a:t>‹#›</a:t>
            </a:fld>
            <a:endParaRPr lang="en-US"/>
          </a:p>
        </p:txBody>
      </p:sp>
    </p:spTree>
    <p:extLst>
      <p:ext uri="{BB962C8B-B14F-4D97-AF65-F5344CB8AC3E}">
        <p14:creationId xmlns:p14="http://schemas.microsoft.com/office/powerpoint/2010/main" val="12067727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8594" y="1410787"/>
            <a:ext cx="4379786" cy="907413"/>
          </a:xfrm>
        </p:spPr>
        <p:txBody>
          <a:bodyPr/>
          <a:lstStyle/>
          <a:p>
            <a:r>
              <a:rPr lang="he-IL" dirty="0" smtClean="0">
                <a:solidFill>
                  <a:schemeClr val="accent2">
                    <a:lumMod val="75000"/>
                  </a:schemeClr>
                </a:solidFill>
              </a:rPr>
              <a:t>בדיקות תוכנה</a:t>
            </a:r>
            <a:endParaRPr lang="en-US" dirty="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594" y="2972145"/>
            <a:ext cx="5863560" cy="3184815"/>
          </a:xfrm>
          <a:prstGeom prst="rect">
            <a:avLst/>
          </a:prstGeom>
        </p:spPr>
      </p:pic>
      <p:sp>
        <p:nvSpPr>
          <p:cNvPr id="3" name="Subtitle 2"/>
          <p:cNvSpPr>
            <a:spLocks noGrp="1"/>
          </p:cNvSpPr>
          <p:nvPr>
            <p:ph type="subTitle" idx="1"/>
          </p:nvPr>
        </p:nvSpPr>
        <p:spPr>
          <a:xfrm>
            <a:off x="0" y="4818436"/>
            <a:ext cx="3135086" cy="1914058"/>
          </a:xfrm>
        </p:spPr>
        <p:txBody>
          <a:bodyPr/>
          <a:lstStyle/>
          <a:p>
            <a:pPr algn="r"/>
            <a:r>
              <a:rPr lang="he-IL" dirty="0" smtClean="0">
                <a:solidFill>
                  <a:schemeClr val="bg1">
                    <a:lumMod val="75000"/>
                  </a:schemeClr>
                </a:solidFill>
              </a:rPr>
              <a:t>קבוצה 27</a:t>
            </a:r>
          </a:p>
          <a:p>
            <a:pPr algn="r"/>
            <a:r>
              <a:rPr lang="he-IL" dirty="0" smtClean="0">
                <a:solidFill>
                  <a:schemeClr val="bg1">
                    <a:lumMod val="75000"/>
                  </a:schemeClr>
                </a:solidFill>
              </a:rPr>
              <a:t>(אלי, חנה, אריה, רומא)</a:t>
            </a:r>
          </a:p>
          <a:p>
            <a:pPr algn="r"/>
            <a:r>
              <a:rPr lang="he-IL" dirty="0" smtClean="0">
                <a:solidFill>
                  <a:schemeClr val="bg1">
                    <a:lumMod val="75000"/>
                  </a:schemeClr>
                </a:solidFill>
              </a:rPr>
              <a:t>קורס יסודות הנדסת תוכנה</a:t>
            </a:r>
          </a:p>
          <a:p>
            <a:pPr algn="r"/>
            <a:r>
              <a:rPr lang="he-IL" dirty="0" smtClean="0">
                <a:solidFill>
                  <a:schemeClr val="bg1">
                    <a:lumMod val="75000"/>
                  </a:schemeClr>
                </a:solidFill>
              </a:rPr>
              <a:t>שם מרצה:  הדס חסידים</a:t>
            </a:r>
            <a:endParaRPr lang="en-US" dirty="0">
              <a:solidFill>
                <a:schemeClr val="bg1">
                  <a:lumMod val="75000"/>
                </a:schemeClr>
              </a:solidFill>
            </a:endParaRPr>
          </a:p>
        </p:txBody>
      </p:sp>
      <p:pic>
        <p:nvPicPr>
          <p:cNvPr id="4"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Tree>
    <p:extLst>
      <p:ext uri="{BB962C8B-B14F-4D97-AF65-F5344CB8AC3E}">
        <p14:creationId xmlns:p14="http://schemas.microsoft.com/office/powerpoint/2010/main" val="233259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232" y="1456766"/>
            <a:ext cx="8596667" cy="566738"/>
          </a:xfrm>
        </p:spPr>
        <p:txBody>
          <a:bodyPr>
            <a:noAutofit/>
          </a:bodyPr>
          <a:lstStyle/>
          <a:p>
            <a:pPr algn="ctr"/>
            <a:r>
              <a:rPr lang="he-IL" sz="3200" dirty="0" smtClean="0">
                <a:solidFill>
                  <a:schemeClr val="accent2">
                    <a:lumMod val="75000"/>
                  </a:schemeClr>
                </a:solidFill>
              </a:rPr>
              <a:t>מושגים הקשורים לבדיקות תוכנה</a:t>
            </a:r>
            <a:endParaRPr lang="en-US" sz="3200" dirty="0">
              <a:solidFill>
                <a:schemeClr val="accent2">
                  <a:lumMod val="75000"/>
                </a:schemeClr>
              </a:solidFill>
            </a:endParaRPr>
          </a:p>
        </p:txBody>
      </p:sp>
      <p:sp>
        <p:nvSpPr>
          <p:cNvPr id="5" name="Rectangle 4"/>
          <p:cNvSpPr/>
          <p:nvPr/>
        </p:nvSpPr>
        <p:spPr>
          <a:xfrm>
            <a:off x="1999384" y="2372942"/>
            <a:ext cx="6944573" cy="3447098"/>
          </a:xfrm>
          <a:prstGeom prst="rect">
            <a:avLst/>
          </a:prstGeom>
        </p:spPr>
        <p:txBody>
          <a:bodyPr wrap="square">
            <a:spAutoFit/>
          </a:bodyPr>
          <a:lstStyle/>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שתי הגישות הרווחות לגבי טעויות </a:t>
            </a:r>
            <a:r>
              <a:rPr lang="he-IL" sz="2000" b="1"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אנוש:</a:t>
            </a:r>
            <a:r>
              <a:rPr lang="he-IL" sz="2000"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א.</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גישת האדם</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שגיאות הן באחריות הפרט . גישה זו טוענת שהשגיאה היא באחריות המפעיל.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בשיטה זו מתבצעות פעולות כדי למנוע טעויות כגון: נהלים מחמירים, איומים בענישה  וכן הכשרה טובה ומקצועית.</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sz="2000" b="1"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גישת המערכת</a:t>
            </a:r>
            <a:r>
              <a:rPr lang="he-IL"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גישה זו מניחה כי המשתמשים עלולים לבצע טעיות והמערכת מיודעת לזהות טעויות אלה לפני הגעת המערכת לקריסה או כישלון , כאשר מתרחש שגיאה המטרה היא להבין מדוע המערכת לא עצרה את השגיאה. בגישה זו לא מאשימים את המשתמש אף מעודדים לשגיאות כאלו  ע"מ  לשפר יותר ויותר את המערכת .</a:t>
            </a:r>
            <a:endParaRPr lang="en-US" sz="2000"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rtl="1">
              <a:spcAft>
                <a:spcPts val="0"/>
              </a:spcAft>
            </a:pPr>
            <a:r>
              <a:rPr lang="he-IL" dirty="0">
                <a:solidFill>
                  <a:srgbClr val="212121"/>
                </a:solidFill>
                <a:latin typeface="Calibri" panose="020F050202020403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46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467" y="1633527"/>
            <a:ext cx="8596667" cy="3030581"/>
          </a:xfrm>
        </p:spPr>
        <p:txBody>
          <a:bodyPr>
            <a:noAutofit/>
          </a:bodyPr>
          <a:lstStyle/>
          <a:p>
            <a:pPr algn="r" rtl="1"/>
            <a:r>
              <a:rPr lang="he-IL" sz="1800" dirty="0">
                <a:solidFill>
                  <a:schemeClr val="bg2">
                    <a:lumMod val="50000"/>
                  </a:schemeClr>
                </a:solidFill>
              </a:rPr>
              <a:t>בדיקות קופסה לבנה </a:t>
            </a:r>
            <a:r>
              <a:rPr lang="en-US" sz="1800" dirty="0" smtClean="0">
                <a:solidFill>
                  <a:schemeClr val="bg2">
                    <a:lumMod val="50000"/>
                  </a:schemeClr>
                </a:solidFill>
              </a:rPr>
              <a:t>(White </a:t>
            </a:r>
            <a:r>
              <a:rPr lang="en-US" sz="1800" dirty="0">
                <a:solidFill>
                  <a:schemeClr val="bg2">
                    <a:lumMod val="50000"/>
                  </a:schemeClr>
                </a:solidFill>
              </a:rPr>
              <a:t>Box) - </a:t>
            </a:r>
            <a:r>
              <a:rPr lang="he-IL" sz="1800" dirty="0">
                <a:solidFill>
                  <a:schemeClr val="bg2">
                    <a:lumMod val="50000"/>
                  </a:schemeClr>
                </a:solidFill>
              </a:rPr>
              <a:t>בדיקות אלו מתבססות על הכרת קוד המקור של התוכנה ובניית תוכניות בדיקה המותאמות לנתיבי הזרימה האפשריים של הקוד. בדיקות יחידה עשויות להיות בדיקות מסוג קופסה לבנה. בסוג בדיקות זה, על הבודק להכיר את הלוגיקה של הקוד, וכן, עליו להיות בעל ידע בשפת התכנות בה כתובה התוכנה.</a:t>
            </a:r>
            <a:br>
              <a:rPr lang="he-IL" sz="1800" dirty="0">
                <a:solidFill>
                  <a:schemeClr val="bg2">
                    <a:lumMod val="50000"/>
                  </a:schemeClr>
                </a:solidFill>
              </a:rPr>
            </a:br>
            <a:r>
              <a:rPr lang="he-IL" sz="1800" dirty="0">
                <a:solidFill>
                  <a:schemeClr val="bg2">
                    <a:lumMod val="50000"/>
                  </a:schemeClr>
                </a:solidFill>
              </a:rPr>
              <a:t>בדיקות קופסה </a:t>
            </a:r>
            <a:r>
              <a:rPr lang="he-IL" sz="1800" dirty="0" smtClean="0">
                <a:solidFill>
                  <a:schemeClr val="bg2">
                    <a:lumMod val="50000"/>
                  </a:schemeClr>
                </a:solidFill>
              </a:rPr>
              <a:t>שחורה</a:t>
            </a:r>
            <a:r>
              <a:rPr lang="en-US" sz="1800" dirty="0" smtClean="0">
                <a:solidFill>
                  <a:schemeClr val="bg2">
                    <a:lumMod val="50000"/>
                  </a:schemeClr>
                </a:solidFill>
              </a:rPr>
              <a:t>- </a:t>
            </a:r>
            <a:r>
              <a:rPr lang="he-IL" sz="1800" dirty="0" smtClean="0">
                <a:solidFill>
                  <a:schemeClr val="bg2">
                    <a:lumMod val="50000"/>
                  </a:schemeClr>
                </a:solidFill>
              </a:rPr>
              <a:t> </a:t>
            </a:r>
            <a:r>
              <a:rPr lang="en-US" sz="1800" dirty="0" smtClean="0">
                <a:solidFill>
                  <a:schemeClr val="bg2">
                    <a:lumMod val="50000"/>
                  </a:schemeClr>
                </a:solidFill>
              </a:rPr>
              <a:t>(Black </a:t>
            </a:r>
            <a:r>
              <a:rPr lang="en-US" sz="1800" dirty="0">
                <a:solidFill>
                  <a:schemeClr val="bg2">
                    <a:lumMod val="50000"/>
                  </a:schemeClr>
                </a:solidFill>
              </a:rPr>
              <a:t>Box) </a:t>
            </a:r>
            <a:r>
              <a:rPr lang="he-IL" sz="1800" dirty="0" smtClean="0">
                <a:solidFill>
                  <a:schemeClr val="bg2">
                    <a:lumMod val="50000"/>
                  </a:schemeClr>
                </a:solidFill>
              </a:rPr>
              <a:t>בדיקות </a:t>
            </a:r>
            <a:r>
              <a:rPr lang="he-IL" sz="1800" dirty="0">
                <a:solidFill>
                  <a:schemeClr val="bg2">
                    <a:lumMod val="50000"/>
                  </a:schemeClr>
                </a:solidFill>
              </a:rPr>
              <a:t>אלו אינן מכירות את המבנה הפנימי של המערכת ומתבססות על בדיקת הפלט הצפוי לקלט מסוים בהתאם לתכנון מוקדם כלשהו. בדיקות קבלה מתבצעות בשיטה זו בדרך כלל. בסוג בדיקות זה, הבודק חייב לדעת את פירוט דרישות המערכת, וכן, עליו לדעת לאיזה פלט מהתוכנה עליו לצפות עבור קלט מסוים. עם זאת, הבודק אינו חייב להכיר את הלוגיקה של הבעיה או אפילו לדעת את שפת התכנות בה היא כתובה.</a:t>
            </a:r>
            <a:endParaRPr lang="en-US" sz="1800" dirty="0">
              <a:solidFill>
                <a:schemeClr val="bg2">
                  <a:lumMod val="50000"/>
                </a:schemeClr>
              </a:solidFill>
            </a:endParaRPr>
          </a:p>
        </p:txBody>
      </p:sp>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9429" y="1332431"/>
            <a:ext cx="6565890" cy="584775"/>
          </a:xfrm>
          <a:prstGeom prst="rect">
            <a:avLst/>
          </a:prstGeom>
        </p:spPr>
        <p:txBody>
          <a:bodyPr wrap="square">
            <a:spAutoFit/>
          </a:bodyPr>
          <a:lstStyle/>
          <a:p>
            <a:r>
              <a:rPr lang="he-IL" sz="3200" dirty="0">
                <a:solidFill>
                  <a:schemeClr val="accent2">
                    <a:lumMod val="75000"/>
                  </a:schemeClr>
                </a:solidFill>
              </a:rPr>
              <a:t>הצגת הנושא מתוך </a:t>
            </a:r>
            <a:r>
              <a:rPr lang="he-IL" sz="3200" dirty="0" smtClean="0">
                <a:solidFill>
                  <a:schemeClr val="accent2">
                    <a:lumMod val="75000"/>
                  </a:schemeClr>
                </a:solidFill>
              </a:rPr>
              <a:t>המאמר-זווית אחרת </a:t>
            </a:r>
            <a:r>
              <a:rPr lang="en-US" sz="3200" dirty="0" smtClean="0">
                <a:solidFill>
                  <a:schemeClr val="accent2">
                    <a:lumMod val="75000"/>
                  </a:schemeClr>
                </a:solidFill>
              </a:rPr>
              <a:t> </a:t>
            </a:r>
            <a:endParaRPr lang="en-US" sz="3200" dirty="0"/>
          </a:p>
        </p:txBody>
      </p:sp>
    </p:spTree>
    <p:extLst>
      <p:ext uri="{BB962C8B-B14F-4D97-AF65-F5344CB8AC3E}">
        <p14:creationId xmlns:p14="http://schemas.microsoft.com/office/powerpoint/2010/main" val="418658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9429" y="1332431"/>
            <a:ext cx="6565890" cy="584775"/>
          </a:xfrm>
          <a:prstGeom prst="rect">
            <a:avLst/>
          </a:prstGeom>
        </p:spPr>
        <p:txBody>
          <a:bodyPr wrap="square">
            <a:spAutoFit/>
          </a:bodyPr>
          <a:lstStyle/>
          <a:p>
            <a:r>
              <a:rPr lang="he-IL" sz="3200" dirty="0">
                <a:solidFill>
                  <a:schemeClr val="accent2">
                    <a:lumMod val="75000"/>
                  </a:schemeClr>
                </a:solidFill>
              </a:rPr>
              <a:t>הצגת הנושא מתוך </a:t>
            </a:r>
            <a:r>
              <a:rPr lang="he-IL" sz="3200" dirty="0" smtClean="0">
                <a:solidFill>
                  <a:schemeClr val="accent2">
                    <a:lumMod val="75000"/>
                  </a:schemeClr>
                </a:solidFill>
              </a:rPr>
              <a:t>המאמר-זווית אחרת </a:t>
            </a:r>
            <a:r>
              <a:rPr lang="en-US" sz="3200" dirty="0" smtClean="0">
                <a:solidFill>
                  <a:schemeClr val="accent2">
                    <a:lumMod val="75000"/>
                  </a:schemeClr>
                </a:solidFill>
              </a:rPr>
              <a:t> </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726" y="2215854"/>
            <a:ext cx="6365593" cy="4243729"/>
          </a:xfrm>
          <a:prstGeom prst="rect">
            <a:avLst/>
          </a:prstGeom>
        </p:spPr>
      </p:pic>
    </p:spTree>
    <p:extLst>
      <p:ext uri="{BB962C8B-B14F-4D97-AF65-F5344CB8AC3E}">
        <p14:creationId xmlns:p14="http://schemas.microsoft.com/office/powerpoint/2010/main" val="205679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8"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950720" y="1907196"/>
            <a:ext cx="6565890" cy="1077218"/>
          </a:xfrm>
          <a:prstGeom prst="rect">
            <a:avLst/>
          </a:prstGeom>
        </p:spPr>
        <p:txBody>
          <a:bodyPr wrap="square">
            <a:spAutoFit/>
          </a:bodyPr>
          <a:lstStyle/>
          <a:p>
            <a:pPr algn="ctr"/>
            <a:r>
              <a:rPr lang="he-IL" sz="3200" dirty="0" smtClean="0">
                <a:solidFill>
                  <a:schemeClr val="bg2">
                    <a:lumMod val="50000"/>
                  </a:schemeClr>
                </a:solidFill>
              </a:rPr>
              <a:t>תודה רבה! אנחנו היינו קבוצה 27!</a:t>
            </a:r>
          </a:p>
          <a:p>
            <a:pPr algn="ctr"/>
            <a:r>
              <a:rPr lang="en-US" sz="3200" dirty="0" smtClean="0">
                <a:solidFill>
                  <a:schemeClr val="bg2">
                    <a:lumMod val="50000"/>
                  </a:schemeClr>
                </a:solidFill>
              </a:rPr>
              <a:t>THANK YOU</a:t>
            </a:r>
            <a:r>
              <a:rPr lang="he-IL" sz="3200" dirty="0" smtClean="0">
                <a:solidFill>
                  <a:schemeClr val="bg2">
                    <a:lumMod val="50000"/>
                  </a:schemeClr>
                </a:solidFill>
              </a:rPr>
              <a:t> </a:t>
            </a:r>
            <a:r>
              <a:rPr lang="he-IL" sz="3200" dirty="0" smtClean="0">
                <a:solidFill>
                  <a:schemeClr val="bg2">
                    <a:lumMod val="50000"/>
                  </a:schemeClr>
                </a:solidFill>
                <a:sym typeface="Wingdings" panose="05000000000000000000" pitchFamily="2" charset="2"/>
              </a:rPr>
              <a:t></a:t>
            </a:r>
            <a:r>
              <a:rPr lang="he-IL" sz="3200" dirty="0" smtClean="0">
                <a:solidFill>
                  <a:schemeClr val="bg2">
                    <a:lumMod val="50000"/>
                  </a:schemeClr>
                </a:solidFill>
              </a:rPr>
              <a:t>!</a:t>
            </a:r>
            <a:endParaRPr lang="en-US" sz="3200" dirty="0">
              <a:solidFill>
                <a:schemeClr val="bg2">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342" y="2997862"/>
            <a:ext cx="3839845" cy="3328530"/>
          </a:xfrm>
          <a:prstGeom prst="rect">
            <a:avLst/>
          </a:prstGeom>
        </p:spPr>
      </p:pic>
    </p:spTree>
    <p:extLst>
      <p:ext uri="{BB962C8B-B14F-4D97-AF65-F5344CB8AC3E}">
        <p14:creationId xmlns:p14="http://schemas.microsoft.com/office/powerpoint/2010/main" val="123464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7" name="Title 6"/>
          <p:cNvSpPr>
            <a:spLocks noGrp="1"/>
          </p:cNvSpPr>
          <p:nvPr>
            <p:ph type="ctrTitle"/>
          </p:nvPr>
        </p:nvSpPr>
        <p:spPr>
          <a:xfrm>
            <a:off x="797859" y="2886635"/>
            <a:ext cx="8740588" cy="3523129"/>
          </a:xfrm>
        </p:spPr>
        <p:txBody>
          <a:bodyPr/>
          <a:lstStyle/>
          <a:p>
            <a:pPr rtl="1"/>
            <a:r>
              <a:rPr lang="he-IL" sz="1800" dirty="0">
                <a:solidFill>
                  <a:schemeClr val="tx1">
                    <a:lumMod val="50000"/>
                    <a:lumOff val="50000"/>
                  </a:schemeClr>
                </a:solidFill>
              </a:rPr>
              <a:t>תהליכי הבדיקות נועדו להראות כי התוכנה עושה מה שהיא נועדה לעשות ולגלות  שגיאות או פגמים לפני שהתוכנה השקתה לשימוש.</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a:solidFill>
                  <a:schemeClr val="tx1">
                    <a:lumMod val="50000"/>
                    <a:lumOff val="50000"/>
                  </a:schemeClr>
                </a:solidFill>
              </a:rPr>
              <a:t>לתהליך הבדיקה שתי מטרות עיקריות </a:t>
            </a:r>
            <a:r>
              <a:rPr lang="he-IL" sz="1800" dirty="0" smtClean="0">
                <a:solidFill>
                  <a:schemeClr val="tx1">
                    <a:lumMod val="50000"/>
                    <a:lumOff val="50000"/>
                  </a:schemeClr>
                </a:solidFill>
              </a:rPr>
              <a:t>:</a:t>
            </a:r>
            <a:br>
              <a:rPr lang="he-IL" sz="1800" dirty="0" smtClean="0">
                <a:solidFill>
                  <a:schemeClr val="tx1">
                    <a:lumMod val="50000"/>
                    <a:lumOff val="50000"/>
                  </a:schemeClr>
                </a:solidFill>
              </a:rPr>
            </a:b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smtClean="0">
                <a:solidFill>
                  <a:schemeClr val="tx1">
                    <a:lumMod val="50000"/>
                    <a:lumOff val="50000"/>
                  </a:schemeClr>
                </a:solidFill>
              </a:rPr>
              <a:t>הדגמה </a:t>
            </a:r>
            <a:r>
              <a:rPr lang="he-IL" sz="1800" dirty="0">
                <a:solidFill>
                  <a:schemeClr val="tx1">
                    <a:lumMod val="50000"/>
                    <a:lumOff val="50000"/>
                  </a:schemeClr>
                </a:solidFill>
              </a:rPr>
              <a:t>למפתח וללקוח שהתוכנה עונה על הדרישות  ותיעוד הטסט נשמר עם התוכנה. עבור תוכנה מותאמת אישית -יהיה לפחות בדיקה אחת לכל דרישה במסמך הדרישות. עבור מוצר תוכנה כללי -זה אומר שצריך להיות בדיקות עבור כל תוכנות המערכת. </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smtClean="0">
                <a:solidFill>
                  <a:schemeClr val="tx1">
                    <a:lumMod val="50000"/>
                    <a:lumOff val="50000"/>
                  </a:schemeClr>
                </a:solidFill>
              </a:rPr>
              <a:t/>
            </a:r>
            <a:br>
              <a:rPr lang="he-IL" sz="1800" dirty="0" smtClean="0">
                <a:solidFill>
                  <a:schemeClr val="tx1">
                    <a:lumMod val="50000"/>
                    <a:lumOff val="50000"/>
                  </a:schemeClr>
                </a:solidFill>
              </a:rPr>
            </a:br>
            <a:r>
              <a:rPr lang="he-IL" sz="1800" dirty="0" smtClean="0">
                <a:solidFill>
                  <a:schemeClr val="tx1">
                    <a:lumMod val="50000"/>
                    <a:lumOff val="50000"/>
                  </a:schemeClr>
                </a:solidFill>
              </a:rPr>
              <a:t>כדי </a:t>
            </a:r>
            <a:r>
              <a:rPr lang="he-IL" sz="1800" dirty="0">
                <a:solidFill>
                  <a:schemeClr val="tx1">
                    <a:lumMod val="50000"/>
                    <a:lumOff val="50000"/>
                  </a:schemeClr>
                </a:solidFill>
              </a:rPr>
              <a:t>לגלות מצבים בהם התנהגות של התוכנה שגוי, לא רצוי או אינו תואם למפרט שלו . המטרה למזער לאפס את השגיאות שגורמות לקריסה.</a:t>
            </a:r>
            <a:r>
              <a:rPr lang="en-US" sz="1800" dirty="0">
                <a:solidFill>
                  <a:schemeClr val="tx1">
                    <a:lumMod val="50000"/>
                    <a:lumOff val="50000"/>
                  </a:schemeClr>
                </a:solidFill>
              </a:rPr>
              <a:t/>
            </a:r>
            <a:br>
              <a:rPr lang="en-US" sz="1800" dirty="0">
                <a:solidFill>
                  <a:schemeClr val="tx1">
                    <a:lumMod val="50000"/>
                    <a:lumOff val="50000"/>
                  </a:schemeClr>
                </a:solidFill>
              </a:rPr>
            </a:br>
            <a:r>
              <a:rPr lang="he-IL" sz="1800" dirty="0">
                <a:solidFill>
                  <a:schemeClr val="tx1">
                    <a:lumMod val="50000"/>
                    <a:lumOff val="50000"/>
                  </a:schemeClr>
                </a:solidFill>
              </a:rPr>
              <a:t>בדיקות פגם עוסקות בהשתרשרות של התנהגות לא רצוי של המערכת כמו הריסות מערכת, חישובים שגויים ושחיתות נתונים.</a:t>
            </a:r>
            <a:r>
              <a:rPr lang="en-US" sz="1800" dirty="0"/>
              <a:t/>
            </a:r>
            <a:br>
              <a:rPr lang="en-US" sz="1800" dirty="0"/>
            </a:br>
            <a:r>
              <a:rPr lang="en-US" sz="1800" dirty="0"/>
              <a:t> </a:t>
            </a:r>
            <a:br>
              <a:rPr lang="en-US" sz="1800" dirty="0"/>
            </a:br>
            <a:endParaRPr lang="en-US" sz="1800" dirty="0"/>
          </a:p>
        </p:txBody>
      </p:sp>
      <p:sp>
        <p:nvSpPr>
          <p:cNvPr id="8" name="Title 1"/>
          <p:cNvSpPr txBox="1">
            <a:spLocks/>
          </p:cNvSpPr>
          <p:nvPr/>
        </p:nvSpPr>
        <p:spPr>
          <a:xfrm>
            <a:off x="305797" y="544956"/>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smtClean="0">
                <a:solidFill>
                  <a:schemeClr val="accent2">
                    <a:lumMod val="75000"/>
                  </a:schemeClr>
                </a:solidFill>
              </a:rPr>
              <a:t>מטרות בדיקת התוכנה</a:t>
            </a:r>
            <a:endParaRPr lang="en-US" sz="3200" dirty="0">
              <a:solidFill>
                <a:schemeClr val="accent2">
                  <a:lumMod val="75000"/>
                </a:schemeClr>
              </a:solidFill>
            </a:endParaRPr>
          </a:p>
        </p:txBody>
      </p:sp>
    </p:spTree>
    <p:extLst>
      <p:ext uri="{BB962C8B-B14F-4D97-AF65-F5344CB8AC3E}">
        <p14:creationId xmlns:p14="http://schemas.microsoft.com/office/powerpoint/2010/main" val="304549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44704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8" name="Title 1"/>
          <p:cNvSpPr txBox="1">
            <a:spLocks/>
          </p:cNvSpPr>
          <p:nvPr/>
        </p:nvSpPr>
        <p:spPr>
          <a:xfrm>
            <a:off x="3918857" y="982035"/>
            <a:ext cx="3970996" cy="66725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a:solidFill>
                  <a:schemeClr val="accent2">
                    <a:lumMod val="75000"/>
                  </a:schemeClr>
                </a:solidFill>
              </a:rPr>
              <a:t>תהליך בדיקת התוכנה</a:t>
            </a:r>
            <a:endParaRPr lang="en-US" sz="3200" dirty="0">
              <a:solidFill>
                <a:schemeClr val="accent2">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25" y="2452374"/>
            <a:ext cx="8892425" cy="2238462"/>
          </a:xfrm>
          <a:prstGeom prst="rect">
            <a:avLst/>
          </a:prstGeom>
        </p:spPr>
      </p:pic>
      <p:sp>
        <p:nvSpPr>
          <p:cNvPr id="9" name="Title 6"/>
          <p:cNvSpPr>
            <a:spLocks noGrp="1"/>
          </p:cNvSpPr>
          <p:nvPr>
            <p:ph type="ctrTitle"/>
          </p:nvPr>
        </p:nvSpPr>
        <p:spPr>
          <a:xfrm>
            <a:off x="797859" y="4690835"/>
            <a:ext cx="8740588" cy="1718929"/>
          </a:xfrm>
        </p:spPr>
        <p:txBody>
          <a:bodyPr/>
          <a:lstStyle/>
          <a:p>
            <a:pPr rtl="1"/>
            <a:r>
              <a:rPr lang="he-IL" sz="3200" dirty="0" smtClean="0">
                <a:solidFill>
                  <a:schemeClr val="bg2">
                    <a:lumMod val="50000"/>
                  </a:schemeClr>
                </a:solidFill>
              </a:rPr>
              <a:t>1. בדיקות פיתוח </a:t>
            </a:r>
            <a:br>
              <a:rPr lang="he-IL" sz="3200" dirty="0" smtClean="0">
                <a:solidFill>
                  <a:schemeClr val="bg2">
                    <a:lumMod val="50000"/>
                  </a:schemeClr>
                </a:solidFill>
              </a:rPr>
            </a:br>
            <a:r>
              <a:rPr lang="he-IL" sz="3200" dirty="0" smtClean="0">
                <a:solidFill>
                  <a:schemeClr val="bg2">
                    <a:lumMod val="50000"/>
                  </a:schemeClr>
                </a:solidFill>
              </a:rPr>
              <a:t>2. בדיקות שיחרור</a:t>
            </a:r>
            <a:endParaRPr lang="en-US" sz="3200" dirty="0">
              <a:solidFill>
                <a:schemeClr val="bg2">
                  <a:lumMod val="50000"/>
                </a:schemeClr>
              </a:solidFill>
            </a:endParaRPr>
          </a:p>
        </p:txBody>
      </p:sp>
    </p:spTree>
    <p:extLst>
      <p:ext uri="{BB962C8B-B14F-4D97-AF65-F5344CB8AC3E}">
        <p14:creationId xmlns:p14="http://schemas.microsoft.com/office/powerpoint/2010/main" val="2131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
        <p:nvSpPr>
          <p:cNvPr id="8" name="Title 1"/>
          <p:cNvSpPr txBox="1">
            <a:spLocks/>
          </p:cNvSpPr>
          <p:nvPr/>
        </p:nvSpPr>
        <p:spPr>
          <a:xfrm>
            <a:off x="3222171" y="1107328"/>
            <a:ext cx="3970996" cy="66725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e-IL" sz="3200" dirty="0">
                <a:solidFill>
                  <a:schemeClr val="accent2">
                    <a:lumMod val="75000"/>
                  </a:schemeClr>
                </a:solidFill>
              </a:rPr>
              <a:t>בדיקות הפיתוח</a:t>
            </a:r>
            <a:endParaRPr lang="en-US" sz="3200" dirty="0">
              <a:solidFill>
                <a:schemeClr val="accent2">
                  <a:lumMod val="75000"/>
                </a:schemeClr>
              </a:solidFill>
            </a:endParaRPr>
          </a:p>
        </p:txBody>
      </p:sp>
      <p:sp>
        <p:nvSpPr>
          <p:cNvPr id="9" name="Title 6"/>
          <p:cNvSpPr>
            <a:spLocks noGrp="1"/>
          </p:cNvSpPr>
          <p:nvPr>
            <p:ph type="ctrTitle"/>
          </p:nvPr>
        </p:nvSpPr>
        <p:spPr>
          <a:xfrm>
            <a:off x="775063" y="2208205"/>
            <a:ext cx="8728549" cy="3016938"/>
          </a:xfrm>
        </p:spPr>
        <p:txBody>
          <a:bodyPr/>
          <a:lstStyle/>
          <a:p>
            <a:pPr rtl="1"/>
            <a:r>
              <a:rPr lang="he-IL" sz="1800" dirty="0" smtClean="0">
                <a:solidFill>
                  <a:schemeClr val="bg2">
                    <a:lumMod val="50000"/>
                  </a:schemeClr>
                </a:solidFill>
              </a:rPr>
              <a:t>בדיקות הפיתוח </a:t>
            </a:r>
            <a:r>
              <a:rPr lang="he-IL" sz="1800" dirty="0">
                <a:solidFill>
                  <a:schemeClr val="bg2">
                    <a:lumMod val="50000"/>
                  </a:schemeClr>
                </a:solidFill>
              </a:rPr>
              <a:t>מתבצעות במערכת בתהליך פיתוח ע"י צוות פיתוח המערכת ,כדי לגלות באגים ופגמים הן:                                      </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יחידות: </a:t>
            </a:r>
            <a:r>
              <a:rPr lang="he-IL" sz="1800" dirty="0">
                <a:solidFill>
                  <a:schemeClr val="bg2">
                    <a:lumMod val="50000"/>
                  </a:schemeClr>
                </a:solidFill>
              </a:rPr>
              <a:t>שבו יחידות ייחודיות או אובייקטים של מחלקה נבדקת ת בדיקת כל תתי היחידות הפועלות במערכת בצורה עצמאית ,בדיקות יחידה צריכות להתמקד בבדיקת הפונקציונאליות של האובייקטים או השיטות (מתודות ופונקציות) .</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רכיבים:</a:t>
            </a:r>
            <a:r>
              <a:rPr lang="he-IL" sz="1800" dirty="0">
                <a:solidFill>
                  <a:schemeClr val="bg2">
                    <a:lumMod val="50000"/>
                  </a:schemeClr>
                </a:solidFill>
              </a:rPr>
              <a:t> בהם מספר יחידות ייחודיות משולבות כדי ליצור רכיבים מורכבים, בדיקות רכיב צריכות להתמקד בבדיקות ממשקי הרכיב.</a:t>
            </a:r>
            <a:r>
              <a:rPr lang="en-US" sz="1800" dirty="0">
                <a:solidFill>
                  <a:schemeClr val="bg2">
                    <a:lumMod val="50000"/>
                  </a:schemeClr>
                </a:solidFill>
              </a:rPr>
              <a:t/>
            </a:r>
            <a:br>
              <a:rPr lang="en-US" sz="1800" dirty="0">
                <a:solidFill>
                  <a:schemeClr val="bg2">
                    <a:lumMod val="50000"/>
                  </a:schemeClr>
                </a:solidFill>
              </a:rPr>
            </a:br>
            <a:r>
              <a:rPr lang="he-IL" sz="1800" b="1" dirty="0">
                <a:solidFill>
                  <a:schemeClr val="bg2">
                    <a:lumMod val="50000"/>
                  </a:schemeClr>
                </a:solidFill>
              </a:rPr>
              <a:t>בדיקות מערכת:  </a:t>
            </a:r>
            <a:r>
              <a:rPr lang="he-IL" sz="1800" dirty="0">
                <a:solidFill>
                  <a:schemeClr val="bg2">
                    <a:lumMod val="50000"/>
                  </a:schemeClr>
                </a:solidFill>
              </a:rPr>
              <a:t>שבו כל חלק או כל הרכיבים במערכת משולבים  והמערכת נבחנת בכללותה(כיחידה אחת) בדיקת המערכת צריכה להתמקד בבדיקת , אינטגרציה בין יחידות עצמאיות (בין הרכיבים) ,יצירת רצף כולל ,בדיקת התאמה וסנכרון.</a:t>
            </a:r>
            <a:endParaRPr lang="en-US" sz="1800" dirty="0">
              <a:solidFill>
                <a:schemeClr val="bg2">
                  <a:lumMod val="50000"/>
                </a:schemeClr>
              </a:solidFill>
            </a:endParaRPr>
          </a:p>
        </p:txBody>
      </p:sp>
    </p:spTree>
    <p:extLst>
      <p:ext uri="{BB962C8B-B14F-4D97-AF65-F5344CB8AC3E}">
        <p14:creationId xmlns:p14="http://schemas.microsoft.com/office/powerpoint/2010/main" val="66707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519" y="1522150"/>
            <a:ext cx="8596668" cy="1320800"/>
          </a:xfrm>
        </p:spPr>
        <p:txBody>
          <a:bodyPr/>
          <a:lstStyle/>
          <a:p>
            <a:pPr algn="ctr"/>
            <a:r>
              <a:rPr lang="he-IL" dirty="0" smtClean="0">
                <a:solidFill>
                  <a:schemeClr val="accent2">
                    <a:lumMod val="75000"/>
                  </a:schemeClr>
                </a:solidFill>
              </a:rPr>
              <a:t>בדיקות יחידה</a:t>
            </a:r>
            <a:r>
              <a:rPr lang="en-US" dirty="0" smtClean="0"/>
              <a:t/>
            </a:r>
            <a:br>
              <a:rPr lang="en-US" dirty="0" smtClean="0"/>
            </a:br>
            <a:endParaRPr lang="en-US" dirty="0"/>
          </a:p>
        </p:txBody>
      </p:sp>
      <p:pic>
        <p:nvPicPr>
          <p:cNvPr id="4" name="Picture Placeholder 4" descr="code - Microsoft Visual Studi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87388" y="901516"/>
            <a:ext cx="3700127" cy="2336160"/>
          </a:xfrm>
          <a:prstGeom prst="rect">
            <a:avLst/>
          </a:prstGeom>
        </p:spPr>
      </p:pic>
      <p:sp>
        <p:nvSpPr>
          <p:cNvPr id="5"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6"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4" descr="code - Microsoft Visual Studio"/>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68239" y="3391523"/>
            <a:ext cx="8489269" cy="3044750"/>
          </a:xfrm>
          <a:prstGeom prst="rect">
            <a:avLst/>
          </a:prstGeom>
        </p:spPr>
      </p:pic>
    </p:spTree>
    <p:extLst>
      <p:ext uri="{BB962C8B-B14F-4D97-AF65-F5344CB8AC3E}">
        <p14:creationId xmlns:p14="http://schemas.microsoft.com/office/powerpoint/2010/main" val="32184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441" y="1194417"/>
            <a:ext cx="8596667" cy="566738"/>
          </a:xfrm>
        </p:spPr>
        <p:txBody>
          <a:bodyPr>
            <a:noAutofit/>
          </a:bodyPr>
          <a:lstStyle/>
          <a:p>
            <a:pPr algn="ctr"/>
            <a:r>
              <a:rPr lang="he-IL" sz="3200" dirty="0" smtClean="0">
                <a:solidFill>
                  <a:schemeClr val="accent2">
                    <a:lumMod val="75000"/>
                  </a:schemeClr>
                </a:solidFill>
              </a:rPr>
              <a:t>בדיקות רכיב</a:t>
            </a:r>
            <a:endParaRPr lang="en-US" sz="3200" dirty="0">
              <a:solidFill>
                <a:schemeClr val="accent2">
                  <a:lumMod val="75000"/>
                </a:schemeClr>
              </a:solidFill>
            </a:endParaRPr>
          </a:p>
        </p:txBody>
      </p:sp>
      <p:pic>
        <p:nvPicPr>
          <p:cNvPr id="7" name="Picture Placeholder 4" descr="code - Microsoft Visual Studio"/>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6565844" y="2447107"/>
            <a:ext cx="3257425" cy="2821577"/>
          </a:xfrm>
        </p:spPr>
      </p:pic>
      <p:sp>
        <p:nvSpPr>
          <p:cNvPr id="8"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9"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Placeholder 4" descr="code - Microsoft Visual Studio"/>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54434" y="1848244"/>
            <a:ext cx="6016035" cy="4623100"/>
          </a:xfrm>
          <a:prstGeom prst="rect">
            <a:avLst/>
          </a:prstGeom>
        </p:spPr>
      </p:pic>
    </p:spTree>
    <p:extLst>
      <p:ext uri="{BB962C8B-B14F-4D97-AF65-F5344CB8AC3E}">
        <p14:creationId xmlns:p14="http://schemas.microsoft.com/office/powerpoint/2010/main" val="16133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88" y="1071338"/>
            <a:ext cx="8596667" cy="566738"/>
          </a:xfrm>
        </p:spPr>
        <p:txBody>
          <a:bodyPr>
            <a:noAutofit/>
          </a:bodyPr>
          <a:lstStyle/>
          <a:p>
            <a:pPr algn="ctr"/>
            <a:r>
              <a:rPr lang="he-IL" sz="3200" dirty="0" smtClean="0">
                <a:solidFill>
                  <a:schemeClr val="accent2">
                    <a:lumMod val="75000"/>
                  </a:schemeClr>
                </a:solidFill>
              </a:rPr>
              <a:t>בדיקות מערכת</a:t>
            </a:r>
            <a:endParaRPr lang="en-US" sz="3200" dirty="0">
              <a:solidFill>
                <a:schemeClr val="accent2">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6095" y="1807157"/>
            <a:ext cx="3411583" cy="3411583"/>
          </a:xfrm>
          <a:prstGeom prst="rect">
            <a:avLst/>
          </a:prstGeom>
        </p:spPr>
      </p:pic>
      <p:sp>
        <p:nvSpPr>
          <p:cNvPr id="8" name="Title 1"/>
          <p:cNvSpPr txBox="1">
            <a:spLocks/>
          </p:cNvSpPr>
          <p:nvPr/>
        </p:nvSpPr>
        <p:spPr>
          <a:xfrm>
            <a:off x="690397" y="535311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9" name="Title 1"/>
          <p:cNvSpPr txBox="1">
            <a:spLocks/>
          </p:cNvSpPr>
          <p:nvPr/>
        </p:nvSpPr>
        <p:spPr>
          <a:xfrm>
            <a:off x="690397" y="5384777"/>
            <a:ext cx="8596667" cy="566738"/>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smtClean="0">
                <a:solidFill>
                  <a:schemeClr val="bg2">
                    <a:lumMod val="50000"/>
                  </a:schemeClr>
                </a:solidFill>
              </a:rPr>
              <a:t>בדיקת כל הרכיבים ברצף כאשר מסיימים את תהליך כתיבת הקוד.</a:t>
            </a:r>
          </a:p>
          <a:p>
            <a:pPr algn="ctr"/>
            <a:r>
              <a:rPr lang="he-IL" dirty="0" smtClean="0">
                <a:solidFill>
                  <a:schemeClr val="bg2">
                    <a:lumMod val="50000"/>
                  </a:schemeClr>
                </a:solidFill>
              </a:rPr>
              <a:t>לצערינו, עד כה לא סיימנו את כתיבת הקוד כולו ולכן אין לנו דוגמה מתוך הפרויקט </a:t>
            </a:r>
            <a:r>
              <a:rPr lang="he-IL" dirty="0" smtClean="0">
                <a:solidFill>
                  <a:schemeClr val="bg2">
                    <a:lumMod val="50000"/>
                  </a:schemeClr>
                </a:solidFill>
                <a:sym typeface="Wingdings" panose="05000000000000000000" pitchFamily="2" charset="2"/>
              </a:rPr>
              <a:t></a:t>
            </a:r>
            <a:endParaRPr lang="he-IL" dirty="0" smtClean="0">
              <a:solidFill>
                <a:schemeClr val="bg2">
                  <a:lumMod val="50000"/>
                </a:schemeClr>
              </a:solidFill>
            </a:endParaRPr>
          </a:p>
        </p:txBody>
      </p:sp>
      <p:sp>
        <p:nvSpPr>
          <p:cNvPr id="10"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11"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16"/>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46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14" y="1012371"/>
            <a:ext cx="8596667" cy="566738"/>
          </a:xfrm>
        </p:spPr>
        <p:txBody>
          <a:bodyPr>
            <a:noAutofit/>
          </a:bodyPr>
          <a:lstStyle/>
          <a:p>
            <a:pPr algn="ctr"/>
            <a:r>
              <a:rPr lang="he-IL" sz="3200" dirty="0" smtClean="0">
                <a:solidFill>
                  <a:schemeClr val="accent2">
                    <a:lumMod val="75000"/>
                  </a:schemeClr>
                </a:solidFill>
              </a:rPr>
              <a:t>חקירת תוכנה</a:t>
            </a:r>
            <a:endParaRPr lang="en-US" sz="3200" dirty="0">
              <a:solidFill>
                <a:schemeClr val="accent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76968667"/>
              </p:ext>
            </p:extLst>
          </p:nvPr>
        </p:nvGraphicFramePr>
        <p:xfrm>
          <a:off x="1179081" y="1723866"/>
          <a:ext cx="7959634" cy="4532650"/>
        </p:xfrm>
        <a:graphic>
          <a:graphicData uri="http://schemas.openxmlformats.org/drawingml/2006/table">
            <a:tbl>
              <a:tblPr rtl="1" firstRow="1" firstCol="1" bandRow="1">
                <a:tableStyleId>{5C22544A-7EE6-4342-B048-85BDC9FD1C3A}</a:tableStyleId>
              </a:tblPr>
              <a:tblGrid>
                <a:gridCol w="3891419">
                  <a:extLst>
                    <a:ext uri="{9D8B030D-6E8A-4147-A177-3AD203B41FA5}">
                      <a16:colId xmlns:a16="http://schemas.microsoft.com/office/drawing/2014/main" val="601502721"/>
                    </a:ext>
                  </a:extLst>
                </a:gridCol>
                <a:gridCol w="4068215">
                  <a:extLst>
                    <a:ext uri="{9D8B030D-6E8A-4147-A177-3AD203B41FA5}">
                      <a16:colId xmlns:a16="http://schemas.microsoft.com/office/drawing/2014/main" val="695467324"/>
                    </a:ext>
                  </a:extLst>
                </a:gridCol>
              </a:tblGrid>
              <a:tr h="399842">
                <a:tc>
                  <a:txBody>
                    <a:bodyPr/>
                    <a:lstStyle/>
                    <a:p>
                      <a:pPr algn="ctr" rtl="1">
                        <a:spcAft>
                          <a:spcPts val="0"/>
                        </a:spcAft>
                      </a:pPr>
                      <a:r>
                        <a:rPr lang="he-IL" sz="1400">
                          <a:solidFill>
                            <a:schemeClr val="bg2">
                              <a:lumMod val="25000"/>
                            </a:schemeClr>
                          </a:solidFill>
                          <a:effectLst/>
                        </a:rPr>
                        <a:t>חקירת -תוכנה</a:t>
                      </a:r>
                      <a:r>
                        <a:rPr lang="en-US" sz="1400">
                          <a:solidFill>
                            <a:schemeClr val="bg2">
                              <a:lumMod val="25000"/>
                            </a:schemeClr>
                          </a:solidFill>
                          <a:effectLst/>
                        </a:rPr>
                        <a:t>inspection program,</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ctr" rtl="1">
                        <a:spcAft>
                          <a:spcPts val="0"/>
                        </a:spcAft>
                      </a:pPr>
                      <a:r>
                        <a:rPr lang="he-IL" sz="1400">
                          <a:solidFill>
                            <a:schemeClr val="bg2">
                              <a:lumMod val="25000"/>
                            </a:schemeClr>
                          </a:solidFill>
                          <a:effectLst/>
                        </a:rPr>
                        <a:t>בדיקת תוכנה</a:t>
                      </a:r>
                      <a:r>
                        <a:rPr lang="en-US" sz="1400">
                          <a:solidFill>
                            <a:schemeClr val="bg2">
                              <a:lumMod val="25000"/>
                            </a:schemeClr>
                          </a:solidFill>
                          <a:effectLst/>
                        </a:rPr>
                        <a:t>testing program-</a:t>
                      </a: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804068252"/>
                  </a:ext>
                </a:extLst>
              </a:tr>
              <a:tr h="799683">
                <a:tc>
                  <a:txBody>
                    <a:bodyPr/>
                    <a:lstStyle/>
                    <a:p>
                      <a:pPr algn="r" rtl="1">
                        <a:spcAft>
                          <a:spcPts val="0"/>
                        </a:spcAft>
                      </a:pPr>
                      <a:r>
                        <a:rPr lang="he-IL" sz="1400" dirty="0">
                          <a:solidFill>
                            <a:schemeClr val="bg2">
                              <a:lumMod val="25000"/>
                            </a:schemeClr>
                          </a:solidFill>
                          <a:effectLst/>
                        </a:rPr>
                        <a:t>מתבצע אימות סטטי , לא צריך להוציא לפועל את התוכנה כדי לבצע אימות ,ולכן ניתן לבצע בדיקה זו לפני יישום התוכנה</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dirty="0">
                          <a:solidFill>
                            <a:schemeClr val="bg2">
                              <a:lumMod val="25000"/>
                            </a:schemeClr>
                          </a:solidFill>
                          <a:effectLst/>
                        </a:rPr>
                        <a:t>מתבצע אימות דינאמי ,בדיקה המתבצעת על הקוד עצמו בזמן ריצה  </a:t>
                      </a:r>
                      <a:endParaRPr lang="en-US" sz="1400" dirty="0">
                        <a:solidFill>
                          <a:schemeClr val="bg2">
                            <a:lumMod val="25000"/>
                          </a:schemeClr>
                        </a:solidFill>
                        <a:effectLst/>
                      </a:endParaRPr>
                    </a:p>
                    <a:p>
                      <a:pPr algn="just"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036311131"/>
                  </a:ext>
                </a:extLst>
              </a:tr>
              <a:tr h="1199525">
                <a:tc>
                  <a:txBody>
                    <a:bodyPr/>
                    <a:lstStyle/>
                    <a:p>
                      <a:pPr algn="r" rtl="1">
                        <a:spcAft>
                          <a:spcPts val="0"/>
                        </a:spcAft>
                      </a:pPr>
                      <a:r>
                        <a:rPr lang="he-IL" sz="1400" dirty="0">
                          <a:solidFill>
                            <a:schemeClr val="bg2">
                              <a:lumMod val="25000"/>
                            </a:schemeClr>
                          </a:solidFill>
                          <a:effectLst/>
                        </a:rPr>
                        <a:t>ב-</a:t>
                      </a:r>
                      <a:r>
                        <a:rPr lang="en-US" sz="1400" dirty="0">
                          <a:solidFill>
                            <a:schemeClr val="bg2">
                              <a:lumMod val="25000"/>
                            </a:schemeClr>
                          </a:solidFill>
                          <a:effectLst/>
                        </a:rPr>
                        <a:t>test</a:t>
                      </a:r>
                      <a:r>
                        <a:rPr lang="he-IL" sz="1400" dirty="0">
                          <a:solidFill>
                            <a:schemeClr val="bg2">
                              <a:lumMod val="25000"/>
                            </a:schemeClr>
                          </a:solidFill>
                          <a:effectLst/>
                        </a:rPr>
                        <a:t> שגיאות יכולות להיות להסוות שגיאות אחרות , לעומת זאת ב-</a:t>
                      </a:r>
                      <a:r>
                        <a:rPr lang="en-US" sz="1400" dirty="0">
                          <a:solidFill>
                            <a:schemeClr val="bg2">
                              <a:lumMod val="25000"/>
                            </a:schemeClr>
                          </a:solidFill>
                          <a:effectLst/>
                        </a:rPr>
                        <a:t>inspection</a:t>
                      </a:r>
                      <a:r>
                        <a:rPr lang="he-IL" sz="1400" dirty="0">
                          <a:solidFill>
                            <a:schemeClr val="bg2">
                              <a:lumMod val="25000"/>
                            </a:schemeClr>
                          </a:solidFill>
                          <a:effectLst/>
                        </a:rPr>
                        <a:t>  עבור כל שגיאה מתבצעת בדיקה (חקירה ) ב סאשן אחד ניתן לגלות מספר רב מאוד של שגיאות במקביל.</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dirty="0">
                          <a:solidFill>
                            <a:schemeClr val="bg2">
                              <a:lumMod val="25000"/>
                            </a:schemeClr>
                          </a:solidFill>
                          <a:effectLst/>
                        </a:rPr>
                        <a:t>מתבצע ע"י  שליחת נתונים מלאכותיים ע"י הדגמה וצפייה בהתנהגות ,התוכנה בודקת מאפיינים לא פונקציונליים ,ביצועים ,שימושיות ,תקינות וכו'</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580485069"/>
                  </a:ext>
                </a:extLst>
              </a:tr>
              <a:tr h="1199525">
                <a:tc>
                  <a:txBody>
                    <a:bodyPr/>
                    <a:lstStyle/>
                    <a:p>
                      <a:pPr algn="r" rtl="1">
                        <a:spcAft>
                          <a:spcPts val="0"/>
                        </a:spcAft>
                      </a:pPr>
                      <a:r>
                        <a:rPr lang="he-IL" sz="1400" dirty="0">
                          <a:solidFill>
                            <a:schemeClr val="bg2">
                              <a:lumMod val="25000"/>
                            </a:schemeClr>
                          </a:solidFill>
                          <a:effectLst/>
                        </a:rPr>
                        <a:t>חיפוש פגמי תכנות ,  יכולה גם לשקול תוכנות איכות רחבות של תכנית כגון : בדיקת עמידה בסטנדרטים מוגדרים, עמידה בתחזוקה , נוחות שימוש , זיהויי  אי יעילות תכנות לקוי או "חלש"  </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just" rtl="1">
                        <a:spcAft>
                          <a:spcPts val="0"/>
                        </a:spcAft>
                      </a:pPr>
                      <a:r>
                        <a:rPr lang="he-IL" sz="1400">
                          <a:solidFill>
                            <a:schemeClr val="bg2">
                              <a:lumMod val="25000"/>
                            </a:schemeClr>
                          </a:solidFill>
                          <a:effectLst/>
                        </a:rPr>
                        <a:t>יעיל יותר בגילויי פגמים שעולים בעקבות אינטראקציה לא רצויה בין חלקים שונים בתוכנה ,שגיאות בצוע בזמן אמת וכו'</a:t>
                      </a:r>
                      <a:endParaRPr lang="en-US" sz="1400">
                        <a:solidFill>
                          <a:schemeClr val="bg2">
                            <a:lumMod val="25000"/>
                          </a:schemeClr>
                        </a:solidFill>
                        <a:effectLst/>
                      </a:endParaRP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2162603776"/>
                  </a:ext>
                </a:extLst>
              </a:tr>
              <a:tr h="799683">
                <a:tc>
                  <a:txBody>
                    <a:bodyPr/>
                    <a:lstStyle/>
                    <a:p>
                      <a:pPr algn="r" rtl="1">
                        <a:spcAft>
                          <a:spcPts val="0"/>
                        </a:spcAft>
                      </a:pPr>
                      <a:r>
                        <a:rPr lang="he-IL" sz="1400">
                          <a:solidFill>
                            <a:schemeClr val="bg2">
                              <a:lumMod val="25000"/>
                            </a:schemeClr>
                          </a:solidFill>
                          <a:effectLst/>
                        </a:rPr>
                        <a:t>הוכח כיעיל ביותר לגילויי שגיאות תכנית </a:t>
                      </a:r>
                      <a:endParaRPr lang="en-US" sz="1400">
                        <a:solidFill>
                          <a:schemeClr val="bg2">
                            <a:lumMod val="25000"/>
                          </a:schemeClr>
                        </a:solidFill>
                        <a:effectLst/>
                      </a:endParaRPr>
                    </a:p>
                    <a:p>
                      <a:pPr algn="r" rtl="1">
                        <a:spcAft>
                          <a:spcPts val="0"/>
                        </a:spcAft>
                      </a:pPr>
                      <a:r>
                        <a:rPr lang="en-US" sz="1400">
                          <a:solidFill>
                            <a:schemeClr val="bg2">
                              <a:lumMod val="25000"/>
                            </a:schemeClr>
                          </a:solidFill>
                          <a:effectLst/>
                        </a:rPr>
                        <a:t> </a:t>
                      </a:r>
                      <a:endParaRPr lang="en-US" sz="140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tc>
                  <a:txBody>
                    <a:bodyPr/>
                    <a:lstStyle/>
                    <a:p>
                      <a:pPr algn="r" rtl="1">
                        <a:spcAft>
                          <a:spcPts val="0"/>
                        </a:spcAft>
                      </a:pPr>
                      <a:r>
                        <a:rPr lang="he-IL" sz="1400" dirty="0">
                          <a:solidFill>
                            <a:schemeClr val="bg2">
                              <a:lumMod val="25000"/>
                            </a:schemeClr>
                          </a:solidFill>
                          <a:effectLst/>
                        </a:rPr>
                        <a:t>עבור גרסאות  לא מוגמרות לחלק מסוים צריך לפתוח עבורו צוות בדיקה לביצוע בדיקה ספציפית , פיתוח בדיקה כזו גורם לעלויות נוספות </a:t>
                      </a:r>
                      <a:endParaRPr lang="en-US" sz="1400" dirty="0">
                        <a:solidFill>
                          <a:schemeClr val="bg2">
                            <a:lumMod val="25000"/>
                          </a:schemeClr>
                        </a:solidFill>
                        <a:effectLst/>
                      </a:endParaRPr>
                    </a:p>
                    <a:p>
                      <a:pPr algn="r" rtl="1">
                        <a:spcAft>
                          <a:spcPts val="0"/>
                        </a:spcAft>
                      </a:pPr>
                      <a:r>
                        <a:rPr lang="en-US" sz="1400" dirty="0">
                          <a:solidFill>
                            <a:schemeClr val="bg2">
                              <a:lumMod val="25000"/>
                            </a:schemeClr>
                          </a:solidFill>
                          <a:effectLst/>
                        </a:rPr>
                        <a:t> </a:t>
                      </a:r>
                      <a:endParaRPr lang="en-US" sz="14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lumMod val="95000"/>
                      </a:schemeClr>
                    </a:solidFill>
                  </a:tcPr>
                </a:tc>
                <a:extLst>
                  <a:ext uri="{0D108BD9-81ED-4DB2-BD59-A6C34878D82A}">
                    <a16:rowId xmlns:a16="http://schemas.microsoft.com/office/drawing/2014/main" val="1898226955"/>
                  </a:ext>
                </a:extLst>
              </a:tr>
            </a:tbl>
          </a:graphicData>
        </a:graphic>
      </p:graphicFrame>
      <p:pic>
        <p:nvPicPr>
          <p:cNvPr id="6" name="Picture 2" descr="89005_LetterHead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125"/>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spTree>
    <p:extLst>
      <p:ext uri="{BB962C8B-B14F-4D97-AF65-F5344CB8AC3E}">
        <p14:creationId xmlns:p14="http://schemas.microsoft.com/office/powerpoint/2010/main" val="361020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4" descr="ספר קורס.PDF - Adobe Acrobat Reader DC"/>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2662271" y="1557855"/>
            <a:ext cx="5244495" cy="2119499"/>
          </a:xfrm>
        </p:spPr>
      </p:pic>
      <p:sp>
        <p:nvSpPr>
          <p:cNvPr id="7" name="Rectangle 6"/>
          <p:cNvSpPr/>
          <p:nvPr/>
        </p:nvSpPr>
        <p:spPr>
          <a:xfrm>
            <a:off x="1113114" y="3596016"/>
            <a:ext cx="8342811" cy="3139321"/>
          </a:xfrm>
          <a:prstGeom prst="rect">
            <a:avLst/>
          </a:prstGeom>
        </p:spPr>
        <p:txBody>
          <a:bodyPr wrap="square">
            <a:spAutoFit/>
          </a:bodyPr>
          <a:lstStyle/>
          <a:p>
            <a:pPr algn="r" rtl="1">
              <a:spcAft>
                <a:spcPts val="0"/>
              </a:spcAft>
              <a:tabLst>
                <a:tab pos="3188335" algn="l"/>
              </a:tabLst>
            </a:pPr>
            <a:r>
              <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Inspection</a:t>
            </a: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מתמקד בהצגת ניתוח המערכת הסטאטית לצורך גילוי בעיות. הוא כולל את האנשים שבוחנים את המערכת במטרה לחשוף אי התאמות. פיקוח אינו מצריך הוצאה לפועל של התוכנית כולה ויכול להתבצע לפני שלב ההטמעה. נחשב לטכניקה מוצלחת לגילוי שגיאות בתוכנית. </a:t>
            </a: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במהלך בדיקה, שגיאות עלולות להסתיר שגיאות אחרות. בגלל שפיקוח הוא תהליך סטאטי, אין צורך לדאוג לתקשורת בין שגיאות. </a:t>
            </a: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גרסאות לא סופיות יכולות להיבדק ללא עלות נוספת. אם התוכנית לא שלמה, יש לפתח רתמות בדיקה מיוחדות על מנת לבדוק את החלקים הנגישים בתוכנית</a:t>
            </a: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a:t>
            </a:r>
          </a:p>
          <a:p>
            <a:pPr marL="342900" lvl="0" indent="-342900" algn="r" rtl="1">
              <a:spcAft>
                <a:spcPts val="0"/>
              </a:spcAft>
              <a:buFont typeface="Symbol" panose="05050102010706020507" pitchFamily="18" charset="2"/>
              <a:buChar char=""/>
              <a:tabLst>
                <a:tab pos="3188335" algn="l"/>
              </a:tabLst>
            </a:pPr>
            <a:r>
              <a:rPr lang="he-IL"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פיקוח יכול להוות גשר בקרת איכות התוכונות של התוכנית, כמו היענות לסטנדרטים.</a:t>
            </a:r>
            <a:endPar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0"/>
              </a:spcAft>
              <a:buFont typeface="Symbol" panose="05050102010706020507" pitchFamily="18" charset="2"/>
              <a:buChar char=""/>
              <a:tabLst>
                <a:tab pos="3188335" algn="l"/>
              </a:tabLst>
            </a:pPr>
            <a:endParaRPr lang="en-US" dirty="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endParaRPr>
          </a:p>
          <a:p>
            <a:pPr algn="r"/>
            <a:r>
              <a:rPr lang="he-IL" dirty="0" smtClean="0">
                <a:solidFill>
                  <a:schemeClr val="bg2">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en-US" dirty="0">
              <a:solidFill>
                <a:schemeClr val="bg2">
                  <a:lumMod val="50000"/>
                </a:schemeClr>
              </a:solidFill>
            </a:endParaRPr>
          </a:p>
        </p:txBody>
      </p:sp>
      <p:sp>
        <p:nvSpPr>
          <p:cNvPr id="11" name="Title 1"/>
          <p:cNvSpPr txBox="1">
            <a:spLocks/>
          </p:cNvSpPr>
          <p:nvPr/>
        </p:nvSpPr>
        <p:spPr>
          <a:xfrm>
            <a:off x="1667691" y="6339840"/>
            <a:ext cx="9144000" cy="518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e-IL" sz="1400" dirty="0" smtClean="0"/>
              <a:t>2017</a:t>
            </a:r>
            <a:endParaRPr lang="en-US" sz="1400" dirty="0"/>
          </a:p>
        </p:txBody>
      </p:sp>
      <p:pic>
        <p:nvPicPr>
          <p:cNvPr id="12" name="Picture 2" descr="89005_LetterHead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125"/>
            <a:ext cx="12192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1226326" y="1187400"/>
            <a:ext cx="8596667" cy="566738"/>
          </a:xfrm>
        </p:spPr>
        <p:txBody>
          <a:bodyPr>
            <a:noAutofit/>
          </a:bodyPr>
          <a:lstStyle/>
          <a:p>
            <a:pPr algn="ctr"/>
            <a:r>
              <a:rPr lang="en-US" sz="3200" dirty="0">
                <a:solidFill>
                  <a:schemeClr val="accent2">
                    <a:lumMod val="75000"/>
                  </a:schemeClr>
                </a:solidFill>
              </a:rPr>
              <a:t>Software Inspection</a:t>
            </a:r>
            <a:r>
              <a:rPr lang="he-IL" sz="3200" dirty="0">
                <a:solidFill>
                  <a:schemeClr val="accent2">
                    <a:lumMod val="75000"/>
                  </a:schemeClr>
                </a:solidFill>
              </a:rPr>
              <a:t> השלבים העיקריים של </a:t>
            </a:r>
            <a:endParaRPr lang="en-US" sz="3200" dirty="0">
              <a:solidFill>
                <a:schemeClr val="accent2">
                  <a:lumMod val="75000"/>
                </a:schemeClr>
              </a:solidFill>
            </a:endParaRPr>
          </a:p>
        </p:txBody>
      </p:sp>
    </p:spTree>
    <p:extLst>
      <p:ext uri="{BB962C8B-B14F-4D97-AF65-F5344CB8AC3E}">
        <p14:creationId xmlns:p14="http://schemas.microsoft.com/office/powerpoint/2010/main" val="594908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TotalTime>
  <Words>595</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Gisha</vt:lpstr>
      <vt:lpstr>Symbol</vt:lpstr>
      <vt:lpstr>Trebuchet MS</vt:lpstr>
      <vt:lpstr>Wingdings</vt:lpstr>
      <vt:lpstr>Wingdings 3</vt:lpstr>
      <vt:lpstr>Facet</vt:lpstr>
      <vt:lpstr>בדיקות תוכנה</vt:lpstr>
      <vt:lpstr>תהליכי הבדיקות נועדו להראות כי התוכנה עושה מה שהיא נועדה לעשות ולגלות  שגיאות או פגמים לפני שהתוכנה השקתה לשימוש. לתהליך הבדיקה שתי מטרות עיקריות :  הדגמה למפתח וללקוח שהתוכנה עונה על הדרישות  ותיעוד הטסט נשמר עם התוכנה. עבור תוכנה מותאמת אישית -יהיה לפחות בדיקה אחת לכל דרישה במסמך הדרישות. עבור מוצר תוכנה כללי -זה אומר שצריך להיות בדיקות עבור כל תוכנות המערכת.   כדי לגלות מצבים בהם התנהגות של התוכנה שגוי, לא רצוי או אינו תואם למפרט שלו . המטרה למזער לאפס את השגיאות שגורמות לקריסה. בדיקות פגם עוסקות בהשתרשרות של התנהגות לא רצוי של המערכת כמו הריסות מערכת, חישובים שגויים ושחיתות נתונים.   </vt:lpstr>
      <vt:lpstr>1. בדיקות פיתוח  2. בדיקות שיחרור</vt:lpstr>
      <vt:lpstr>בדיקות הפיתוח מתבצעות במערכת בתהליך פיתוח ע"י צוות פיתוח המערכת ,כדי לגלות באגים ופגמים הן:                                       בדיקות יחידות: שבו יחידות ייחודיות או אובייקטים של מחלקה נבדקת ת בדיקת כל תתי היחידות הפועלות במערכת בצורה עצמאית ,בדיקות יחידה צריכות להתמקד בבדיקת הפונקציונאליות של האובייקטים או השיטות (מתודות ופונקציות) . בדיקות רכיבים: בהם מספר יחידות ייחודיות משולבות כדי ליצור רכיבים מורכבים, בדיקות רכיב צריכות להתמקד בבדיקות ממשקי הרכיב. בדיקות מערכת:  שבו כל חלק או כל הרכיבים במערכת משולבים  והמערכת נבחנת בכללותה(כיחידה אחת) בדיקת המערכת צריכה להתמקד בבדיקת , אינטגרציה בין יחידות עצמאיות (בין הרכיבים) ,יצירת רצף כולל ,בדיקת התאמה וסנכרון.</vt:lpstr>
      <vt:lpstr>בדיקות יחידה </vt:lpstr>
      <vt:lpstr>בדיקות רכיב</vt:lpstr>
      <vt:lpstr>בדיקות מערכת</vt:lpstr>
      <vt:lpstr>חקירת תוכנה</vt:lpstr>
      <vt:lpstr>Software Inspection השלבים העיקריים של </vt:lpstr>
      <vt:lpstr>מושגים הקשורים לבדיקות תוכנה</vt:lpstr>
      <vt:lpstr>בדיקות קופסה לבנה (White Box) - בדיקות אלו מתבססות על הכרת קוד המקור של התוכנה ובניית תוכניות בדיקה המותאמות לנתיבי הזרימה האפשריים של הקוד. בדיקות יחידה עשויות להיות בדיקות מסוג קופסה לבנה. בסוג בדיקות זה, על הבודק להכיר את הלוגיקה של הקוד, וכן, עליו להיות בעל ידע בשפת התכנות בה כתובה התוכנה. בדיקות קופסה שחורה-  (Black Box) בדיקות אלו אינן מכירות את המבנה הפנימי של המערכת ומתבססות על בדיקת הפלט הצפוי לקלט מסוים בהתאם לתכנון מוקדם כלשהו. בדיקות קבלה מתבצעות בשיטה זו בדרך כלל. בסוג בדיקות זה, הבודק חייב לדעת את פירוט דרישות המערכת, וכן, עליו לדעת לאיזה פלט מהתוכנה עליו לצפות עבור קלט מסוים. עם זאת, הבודק אינו חייב להכיר את הלוגיקה של הבעיה או אפילו לדעת את שפת התכנות בה היא כתובה.</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dc:creator>
  <cp:lastModifiedBy>Eli</cp:lastModifiedBy>
  <cp:revision>23</cp:revision>
  <dcterms:created xsi:type="dcterms:W3CDTF">2017-01-20T08:09:06Z</dcterms:created>
  <dcterms:modified xsi:type="dcterms:W3CDTF">2017-01-20T10:54:50Z</dcterms:modified>
</cp:coreProperties>
</file>