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9" r:id="rId18"/>
    <p:sldId id="282" r:id="rId19"/>
    <p:sldId id="271" r:id="rId20"/>
    <p:sldId id="283" r:id="rId21"/>
    <p:sldId id="284" r:id="rId2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92B31-882A-B0DD-F178-4993AE16C47C}" v="56" dt="2022-09-26T17:25:4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4272"/>
  </p:normalViewPr>
  <p:slideViewPr>
    <p:cSldViewPr snapToGrid="0" snapToObjects="1">
      <p:cViewPr varScale="1">
        <p:scale>
          <a:sx n="51" d="100"/>
          <a:sy n="51" d="100"/>
        </p:scale>
        <p:origin x="20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4C98E-2B8F-274C-A18D-E1CFC0F75F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659E-276D-0C4B-A6D5-22631CFF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98434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0318"/>
              </p:ext>
            </p:extLst>
          </p:nvPr>
        </p:nvGraphicFramePr>
        <p:xfrm>
          <a:off x="151740" y="1643395"/>
          <a:ext cx="6523580" cy="7151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13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878" y="17496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069" y="1657338"/>
            <a:ext cx="1435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9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(how long is the timing)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3070" y="167198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</a:t>
            </a:r>
          </a:p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5255" y="1671980"/>
            <a:ext cx="85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Number Incorrect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434" y="1657400"/>
            <a:ext cx="95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Rate Per Minute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6" y="3490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0069" y="1352346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48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94825"/>
              </p:ext>
            </p:extLst>
          </p:nvPr>
        </p:nvGraphicFramePr>
        <p:xfrm>
          <a:off x="154339" y="815035"/>
          <a:ext cx="6496705" cy="7990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 Name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53466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Prompt Count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616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51015"/>
              </p:ext>
            </p:extLst>
          </p:nvPr>
        </p:nvGraphicFramePr>
        <p:xfrm>
          <a:off x="154339" y="815035"/>
          <a:ext cx="6483528" cy="814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1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What you did: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2577886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7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Anecdotal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1085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70954"/>
              </p:ext>
            </p:extLst>
          </p:nvPr>
        </p:nvGraphicFramePr>
        <p:xfrm>
          <a:off x="228662" y="2221193"/>
          <a:ext cx="6367898" cy="6673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 (circle one)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48657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Behavior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16" y="648608"/>
            <a:ext cx="63796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A = appropriate behavior during the entire trip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MA = mostly appropriate behavior (less than 2 instance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SI = some inappropriate behaviors (more than 2 instances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more than 5 instances of inappropriate behavior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72" y="1835538"/>
            <a:ext cx="636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Hebrew Scholar" charset="-79"/>
                <a:ea typeface="Arial Hebrew Scholar" charset="-79"/>
                <a:cs typeface="Arial Hebrew Scholar" charset="-79"/>
              </a:rPr>
              <a:t>inappropriate behavior: _________________________________________________</a:t>
            </a:r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16" y="616524"/>
            <a:ext cx="6464343" cy="9977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4169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41908"/>
              </p:ext>
            </p:extLst>
          </p:nvPr>
        </p:nvGraphicFramePr>
        <p:xfrm>
          <a:off x="145617" y="574816"/>
          <a:ext cx="6367898" cy="8384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(circle one)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12805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Collaboration 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 dirty="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673025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764" y="689012"/>
            <a:ext cx="6647362" cy="105406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290" y="717698"/>
            <a:ext cx="656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Prompt Key: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Independent [the student required NO prompting]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V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Verbal [you told the student to initiate, continue, or complete the step]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Partial Physical [you physically assisted the student in small way]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FP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Full Physical [the student could not do this step &amp; require full physical help]</a:t>
            </a:r>
          </a:p>
          <a:p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84211"/>
              </p:ext>
            </p:extLst>
          </p:nvPr>
        </p:nvGraphicFramePr>
        <p:xfrm>
          <a:off x="219290" y="1947488"/>
          <a:ext cx="640743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brush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teeth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 up 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move brush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spit and rinse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finish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brushing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close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17500"/>
              </p:ext>
            </p:extLst>
          </p:nvPr>
        </p:nvGraphicFramePr>
        <p:xfrm>
          <a:off x="219290" y="4195734"/>
          <a:ext cx="640743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deodorant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lift 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cap back 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8730"/>
              </p:ext>
            </p:extLst>
          </p:nvPr>
        </p:nvGraphicFramePr>
        <p:xfrm>
          <a:off x="219290" y="5468620"/>
          <a:ext cx="640743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wash </a:t>
                      </a:r>
                    </a:p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get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rub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soap on face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rinse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dry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off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water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Arial" charset="0"/>
                          <a:ea typeface="Arial" charset="0"/>
                          <a:cs typeface="Arial" charset="0"/>
                        </a:rPr>
                        <a:t>Total</a:t>
                      </a:r>
                      <a:r>
                        <a:rPr lang="en-US" sz="10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Time: </a:t>
                      </a:r>
                      <a:endParaRPr lang="en-US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" y="2312"/>
            <a:ext cx="207620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7658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Hygiene Data Sheet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764" y="7487397"/>
            <a:ext cx="6647362" cy="125842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9587" y="7463840"/>
            <a:ext cx="656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notes: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5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2350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2"/>
            <a:ext cx="3339375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41414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Interval Recording Data Sheet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81" y="641849"/>
            <a:ext cx="440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+ behavior has occurred at some point during the time interval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- behavior did not occur at all during the time interval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45150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6244"/>
              </p:ext>
            </p:extLst>
          </p:nvPr>
        </p:nvGraphicFramePr>
        <p:xfrm>
          <a:off x="110518" y="1634506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268" y="131478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81" y="598313"/>
            <a:ext cx="4516988" cy="5378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68" y="4676959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rot="10800000" flipH="1">
            <a:off x="-284359" y="5160597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21306"/>
              </p:ext>
            </p:extLst>
          </p:nvPr>
        </p:nvGraphicFramePr>
        <p:xfrm>
          <a:off x="181174" y="5646463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7924" y="533334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924" y="8666947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9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64897"/>
              </p:ext>
            </p:extLst>
          </p:nvPr>
        </p:nvGraphicFramePr>
        <p:xfrm>
          <a:off x="68349" y="1407357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354816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64121" y="2866"/>
            <a:ext cx="282161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26194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Picture Schedule Data Sheet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18925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rot="10800000" flipH="1">
            <a:off x="-305312" y="4777104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25280"/>
              </p:ext>
            </p:extLst>
          </p:nvPr>
        </p:nvGraphicFramePr>
        <p:xfrm>
          <a:off x="71455" y="5696313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06" y="8643772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5" y="5007881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</p:spTree>
    <p:extLst>
      <p:ext uri="{BB962C8B-B14F-4D97-AF65-F5344CB8AC3E}">
        <p14:creationId xmlns:p14="http://schemas.microsoft.com/office/powerpoint/2010/main" val="2445000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1287" y="47705"/>
            <a:ext cx="2348720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Arial" charset="0"/>
                <a:ea typeface="Arial" charset="0"/>
                <a:cs typeface="Arial" charset="0"/>
              </a:rPr>
              <a:t>  Week of: __________________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58716"/>
              </p:ext>
            </p:extLst>
          </p:nvPr>
        </p:nvGraphicFramePr>
        <p:xfrm>
          <a:off x="107156" y="446484"/>
          <a:ext cx="4286250" cy="1553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96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Dates:</a:t>
                      </a:r>
                      <a:r>
                        <a:rPr lang="en-US" sz="800" baseline="0" dirty="0">
                          <a:latin typeface="Arial"/>
                          <a:cs typeface="Arial"/>
                        </a:rPr>
                        <a:t> 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0969" y="-9538"/>
            <a:ext cx="2565110" cy="4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 Mastery Criteria: 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" y="2137251"/>
            <a:ext cx="926857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b="1" dirty="0">
                <a:latin typeface="Arial" charset="0"/>
                <a:ea typeface="Arial" charset="0"/>
                <a:cs typeface="Arial" charset="0"/>
              </a:rPr>
              <a:t>Fluency Data: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4313" y="5322094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7156" y="2643189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578" y="2351564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2391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8813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11203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57625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57" y="4848689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159" y="7655798"/>
            <a:ext cx="1220206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>
                <a:latin typeface="Arial" charset="0"/>
                <a:ea typeface="Arial" charset="0"/>
                <a:cs typeface="Arial" charset="0"/>
              </a:rPr>
              <a:t>Behavior Frequency: </a:t>
            </a:r>
            <a:endParaRPr lang="en-US" sz="844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66032"/>
              </p:ext>
            </p:extLst>
          </p:nvPr>
        </p:nvGraphicFramePr>
        <p:xfrm>
          <a:off x="160734" y="7947422"/>
          <a:ext cx="6429378" cy="104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dates: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yelling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aggression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crying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36156" y="5375672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00563" y="339328"/>
            <a:ext cx="2196703" cy="19288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937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0563" y="369174"/>
            <a:ext cx="60144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latin typeface="Arial" charset="0"/>
                <a:ea typeface="Arial" charset="0"/>
                <a:cs typeface="Arial" charset="0"/>
              </a:rPr>
              <a:t>Notes: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051" y="-124649"/>
            <a:ext cx="1857374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27587" y="-42610"/>
            <a:ext cx="19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Weekly Data Sheet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06078" y="4919650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36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8242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91862"/>
              </p:ext>
            </p:extLst>
          </p:nvPr>
        </p:nvGraphicFramePr>
        <p:xfrm>
          <a:off x="127586" y="777586"/>
          <a:ext cx="6573251" cy="7518400"/>
        </p:xfrm>
        <a:graphic>
          <a:graphicData uri="http://schemas.openxmlformats.org/drawingml/2006/table">
            <a:tbl>
              <a:tblPr/>
              <a:tblGrid>
                <a:gridCol w="131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654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Skill: 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incorrect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Percent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next steps: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050" y="-124649"/>
            <a:ext cx="361535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7587" y="-42610"/>
            <a:ext cx="375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Baseline Assessment Tracking Sheet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0445" y="47705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86" y="417037"/>
            <a:ext cx="385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 of assessment: ________________________</a:t>
            </a:r>
          </a:p>
        </p:txBody>
      </p:sp>
      <p:sp>
        <p:nvSpPr>
          <p:cNvPr id="10" name="Shape 163"/>
          <p:cNvSpPr/>
          <p:nvPr/>
        </p:nvSpPr>
        <p:spPr>
          <a:xfrm>
            <a:off x="5436619" y="8900195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85" y="8348758"/>
            <a:ext cx="68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notes: </a:t>
            </a:r>
          </a:p>
        </p:txBody>
      </p:sp>
    </p:spTree>
    <p:extLst>
      <p:ext uri="{BB962C8B-B14F-4D97-AF65-F5344CB8AC3E}">
        <p14:creationId xmlns:p14="http://schemas.microsoft.com/office/powerpoint/2010/main" val="9093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665761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3626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timings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7578"/>
              </p:ext>
            </p:extLst>
          </p:nvPr>
        </p:nvGraphicFramePr>
        <p:xfrm>
          <a:off x="84008" y="1715129"/>
          <a:ext cx="6591312" cy="715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71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Best Score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451" y="1381198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397" y="53037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-1"/>
            <a:ext cx="3789190" cy="41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6" y="3490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sets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56153"/>
              </p:ext>
            </p:extLst>
          </p:nvPr>
        </p:nvGraphicFramePr>
        <p:xfrm>
          <a:off x="148503" y="100704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1571" y="3358240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3137"/>
              </p:ext>
            </p:extLst>
          </p:nvPr>
        </p:nvGraphicFramePr>
        <p:xfrm>
          <a:off x="127677" y="3834914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397" y="627229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4646"/>
              </p:ext>
            </p:extLst>
          </p:nvPr>
        </p:nvGraphicFramePr>
        <p:xfrm>
          <a:off x="148503" y="671571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Line 104"/>
          <p:cNvSpPr>
            <a:spLocks noChangeShapeType="1"/>
          </p:cNvSpPr>
          <p:nvPr/>
        </p:nvSpPr>
        <p:spPr bwMode="auto">
          <a:xfrm rot="10800000" flipH="1">
            <a:off x="-203200" y="3318782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104"/>
          <p:cNvSpPr>
            <a:spLocks noChangeShapeType="1"/>
          </p:cNvSpPr>
          <p:nvPr/>
        </p:nvSpPr>
        <p:spPr bwMode="auto">
          <a:xfrm rot="10800000" flipH="1">
            <a:off x="-167388" y="6180410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99567" y="119575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student: _________________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Shape 163"/>
          <p:cNvSpPr/>
          <p:nvPr/>
        </p:nvSpPr>
        <p:spPr>
          <a:xfrm>
            <a:off x="5404235" y="895402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03519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2464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72822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87700"/>
              </p:ext>
            </p:extLst>
          </p:nvPr>
        </p:nvGraphicFramePr>
        <p:xfrm>
          <a:off x="195405" y="2238235"/>
          <a:ext cx="6470601" cy="6509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2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Max seconds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btwn phrase &amp; response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# Trials: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Correct: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Incorrect: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006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467487" cy="38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45681"/>
            <a:ext cx="346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 – 10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13030"/>
              </p:ext>
            </p:extLst>
          </p:nvPr>
        </p:nvGraphicFramePr>
        <p:xfrm>
          <a:off x="108494" y="2048081"/>
          <a:ext cx="6624814" cy="687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98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6539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281329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8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Vocabulary Data Sheet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018"/>
              </p:ext>
            </p:extLst>
          </p:nvPr>
        </p:nvGraphicFramePr>
        <p:xfrm>
          <a:off x="486515" y="1991276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644035" y="3113593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93732"/>
              </p:ext>
            </p:extLst>
          </p:nvPr>
        </p:nvGraphicFramePr>
        <p:xfrm>
          <a:off x="486515" y="5578688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644035" y="6701005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61" y="322023"/>
            <a:ext cx="6762218" cy="14653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 Total Trials for each word: 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Criteria: 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9138" y="1528092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(how </a:t>
            </a:r>
            <a:r>
              <a:rPr lang="en-US" sz="900" dirty="0">
                <a:latin typeface="Arial"/>
                <a:cs typeface="Arial"/>
              </a:rPr>
              <a:t>many correct for how </a:t>
            </a:r>
            <a:r>
              <a:rPr lang="en-US" sz="900">
                <a:latin typeface="Arial"/>
                <a:cs typeface="Arial"/>
              </a:rPr>
              <a:t>many days </a:t>
            </a:r>
            <a:r>
              <a:rPr lang="en-US" sz="900" dirty="0">
                <a:latin typeface="Arial"/>
                <a:cs typeface="Arial"/>
              </a:rPr>
              <a:t>until the student can move on)</a:t>
            </a:r>
          </a:p>
          <a:p>
            <a:endParaRPr lang="en-US" sz="900" dirty="0"/>
          </a:p>
        </p:txBody>
      </p:sp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523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4653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 or Behavior: 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Criteria: 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10114"/>
              </p:ext>
            </p:extLst>
          </p:nvPr>
        </p:nvGraphicFramePr>
        <p:xfrm>
          <a:off x="237068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9138" y="1499516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(how </a:t>
            </a:r>
            <a:r>
              <a:rPr lang="en-US" sz="900" dirty="0">
                <a:latin typeface="Arial"/>
                <a:cs typeface="Arial"/>
              </a:rPr>
              <a:t>many correct for how </a:t>
            </a:r>
            <a:r>
              <a:rPr lang="en-US" sz="900">
                <a:latin typeface="Arial"/>
                <a:cs typeface="Arial"/>
              </a:rPr>
              <a:t>many days </a:t>
            </a:r>
            <a:r>
              <a:rPr lang="en-US" sz="900" dirty="0">
                <a:latin typeface="Arial"/>
                <a:cs typeface="Arial"/>
              </a:rPr>
              <a:t>until the student can move on)</a:t>
            </a:r>
          </a:p>
          <a:p>
            <a:endParaRPr lang="en-US" sz="9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1254"/>
              </p:ext>
            </p:extLst>
          </p:nvPr>
        </p:nvGraphicFramePr>
        <p:xfrm>
          <a:off x="3606801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149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63" y="616524"/>
            <a:ext cx="5933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Y for YES and N for NO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Independent; no help from any adult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V = Verbal Prompt; adult verbally redirects student at some point during task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PP = Partial Physical Prompt; adult uses some gesturing, modeling, or helping 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 = Physical Prompt; adult uses hand over hand prompts for redirection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0634"/>
              </p:ext>
            </p:extLst>
          </p:nvPr>
        </p:nvGraphicFramePr>
        <p:xfrm>
          <a:off x="208895" y="1786076"/>
          <a:ext cx="6302954" cy="72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Class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Meets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Criterion?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/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3283913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33" y="96852"/>
            <a:ext cx="323100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ea typeface="Arial" charset="0"/>
                <a:cs typeface="Arial"/>
              </a:rPr>
              <a:t>Communication Data Sheet: Requests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45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Date: __________________________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61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3696334" cy="467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413"/>
            <a:ext cx="36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Independent Work Data Sheet -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281" y="6222535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95361"/>
              </p:ext>
            </p:extLst>
          </p:nvPr>
        </p:nvGraphicFramePr>
        <p:xfrm>
          <a:off x="208895" y="6545232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31735" y="135762"/>
            <a:ext cx="265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95" y="3391850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92970"/>
              </p:ext>
            </p:extLst>
          </p:nvPr>
        </p:nvGraphicFramePr>
        <p:xfrm>
          <a:off x="244509" y="3714547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667" y="499323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45293"/>
              </p:ext>
            </p:extLst>
          </p:nvPr>
        </p:nvGraphicFramePr>
        <p:xfrm>
          <a:off x="173281" y="822020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37669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D1C8FAE66874381E6FA17CBD52FD1" ma:contentTypeVersion="14" ma:contentTypeDescription="Create a new document." ma:contentTypeScope="" ma:versionID="2c25e85107af0ef5b574c732e366ebfb">
  <xsd:schema xmlns:xsd="http://www.w3.org/2001/XMLSchema" xmlns:xs="http://www.w3.org/2001/XMLSchema" xmlns:p="http://schemas.microsoft.com/office/2006/metadata/properties" xmlns:ns3="94f2dd5a-6376-4230-8fd9-100098d66c06" xmlns:ns4="3f8e9f1b-efdc-4b91-8984-399dd6fa0f0b" targetNamespace="http://schemas.microsoft.com/office/2006/metadata/properties" ma:root="true" ma:fieldsID="a8ec802c3afed14a056108cf0ee8baea" ns3:_="" ns4:_="">
    <xsd:import namespace="94f2dd5a-6376-4230-8fd9-100098d66c06"/>
    <xsd:import namespace="3f8e9f1b-efdc-4b91-8984-399dd6fa0f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2dd5a-6376-4230-8fd9-100098d66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e9f1b-efdc-4b91-8984-399dd6fa0f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4DB23C-D01E-499C-9096-EAC1A518D2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F04337-843D-467A-8624-62F652072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2dd5a-6376-4230-8fd9-100098d66c06"/>
    <ds:schemaRef ds:uri="3f8e9f1b-efdc-4b91-8984-399dd6fa0f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551F5-8CA8-4CC6-AB8F-BBCAC05FEC71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94f2dd5a-6376-4230-8fd9-100098d66c06"/>
    <ds:schemaRef ds:uri="http://schemas.microsoft.com/office/2006/metadata/properties"/>
    <ds:schemaRef ds:uri="http://schemas.openxmlformats.org/package/2006/metadata/core-properties"/>
    <ds:schemaRef ds:uri="3f8e9f1b-efdc-4b91-8984-399dd6fa0f0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2199</Words>
  <Application>Microsoft Office PowerPoint</Application>
  <PresentationFormat>On-screen Show (4:3)</PresentationFormat>
  <Paragraphs>577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Hebrew Scholar</vt:lpstr>
      <vt:lpstr>Calibri</vt:lpstr>
      <vt:lpstr>Comic Sans MS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and Matt</dc:creator>
  <cp:lastModifiedBy>Irene Yuska</cp:lastModifiedBy>
  <cp:revision>40</cp:revision>
  <dcterms:created xsi:type="dcterms:W3CDTF">2013-12-29T20:51:31Z</dcterms:created>
  <dcterms:modified xsi:type="dcterms:W3CDTF">2022-09-27T15:04:08Z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0x010100BF7D1C8FAE66874381E6FA17CBD52FD1</vt:lpwstr>
  </property>
</Properties>
</file>