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58" r:id="rId7"/>
    <p:sldId id="272" r:id="rId8"/>
    <p:sldId id="273" r:id="rId9"/>
    <p:sldId id="274" r:id="rId10"/>
    <p:sldId id="275" r:id="rId11"/>
    <p:sldId id="288" r:id="rId12"/>
    <p:sldId id="285" r:id="rId13"/>
    <p:sldId id="286" r:id="rId14"/>
    <p:sldId id="287" r:id="rId15"/>
    <p:sldId id="276" r:id="rId16"/>
    <p:sldId id="277" r:id="rId17"/>
    <p:sldId id="278" r:id="rId18"/>
    <p:sldId id="279" r:id="rId19"/>
    <p:sldId id="280" r:id="rId20"/>
    <p:sldId id="281" r:id="rId21"/>
    <p:sldId id="269" r:id="rId22"/>
    <p:sldId id="282" r:id="rId23"/>
    <p:sldId id="271" r:id="rId24"/>
    <p:sldId id="283" r:id="rId25"/>
    <p:sldId id="284" r:id="rId2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69"/>
    <p:restoredTop sz="94272"/>
  </p:normalViewPr>
  <p:slideViewPr>
    <p:cSldViewPr snapToGrid="0" snapToObjects="1">
      <p:cViewPr varScale="1">
        <p:scale>
          <a:sx n="51" d="100"/>
          <a:sy n="51" d="100"/>
        </p:scale>
        <p:origin x="209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4C98E-2B8F-274C-A18D-E1CFC0F75FB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6659E-276D-0C4B-A6D5-22631CFF9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61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9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6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81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6"/>
            <a:ext cx="154305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6"/>
            <a:ext cx="451485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5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3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20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0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2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29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34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3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1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4069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913469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2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1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2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1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2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32265-E6ED-D045-8BD7-045BC02C593D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6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6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71D54-0772-5547-9626-5058377B8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3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2298434" cy="436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40318"/>
              </p:ext>
            </p:extLst>
          </p:nvPr>
        </p:nvGraphicFramePr>
        <p:xfrm>
          <a:off x="151740" y="1643395"/>
          <a:ext cx="6523580" cy="7151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4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2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8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1131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05485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5878" y="1749670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Date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069" y="1657338"/>
            <a:ext cx="14350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charset="0"/>
                <a:ea typeface="Arial" charset="0"/>
                <a:cs typeface="Arial" charset="0"/>
              </a:rPr>
              <a:t>Time</a:t>
            </a:r>
            <a:r>
              <a:rPr lang="en-US" sz="90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ctr"/>
            <a:r>
              <a:rPr lang="en-US" sz="900" dirty="0">
                <a:latin typeface="Arial" charset="0"/>
                <a:ea typeface="Arial" charset="0"/>
                <a:cs typeface="Arial" charset="0"/>
              </a:rPr>
              <a:t>(how long is the timing)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53070" y="1671980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rial" charset="0"/>
                <a:ea typeface="Arial" charset="0"/>
                <a:cs typeface="Arial" charset="0"/>
              </a:rPr>
              <a:t>Number </a:t>
            </a:r>
          </a:p>
          <a:p>
            <a:pPr algn="ctr"/>
            <a:r>
              <a:rPr lang="en-US" sz="1200" dirty="0">
                <a:latin typeface="Arial" charset="0"/>
                <a:ea typeface="Arial" charset="0"/>
                <a:cs typeface="Arial" charset="0"/>
              </a:rPr>
              <a:t>Correct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5255" y="1671980"/>
            <a:ext cx="855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charset="0"/>
                <a:ea typeface="Arial" charset="0"/>
                <a:cs typeface="Arial" charset="0"/>
              </a:rPr>
              <a:t>Number Incorrect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69434" y="1657400"/>
            <a:ext cx="957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charset="0"/>
                <a:ea typeface="Arial" charset="0"/>
                <a:cs typeface="Arial" charset="0"/>
              </a:rPr>
              <a:t>Rate Per Minute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572" y="589464"/>
            <a:ext cx="33297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Name: _______________________</a:t>
            </a:r>
          </a:p>
          <a:p>
            <a:pPr>
              <a:lnSpc>
                <a:spcPct val="60000"/>
              </a:lnSpc>
            </a:pPr>
            <a:endParaRPr lang="en-US" sz="15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60000"/>
              </a:lnSpc>
            </a:pP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Skill :_________________________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446" y="3490"/>
            <a:ext cx="1984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Fluency Data Sheet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78576" y="628149"/>
            <a:ext cx="309674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School Year: ________________</a:t>
            </a:r>
          </a:p>
          <a:p>
            <a:pPr>
              <a:lnSpc>
                <a:spcPct val="60000"/>
              </a:lnSpc>
            </a:pPr>
            <a:endParaRPr lang="en-US" sz="15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60000"/>
              </a:lnSpc>
            </a:pP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Data Taken By:_______________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008" y="1126003"/>
            <a:ext cx="6770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Mastery Criterion: ______________________________________________ </a:t>
            </a:r>
          </a:p>
        </p:txBody>
      </p:sp>
      <p:sp>
        <p:nvSpPr>
          <p:cNvPr id="14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50069" y="1352346"/>
            <a:ext cx="2943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Arial" charset="0"/>
                <a:ea typeface="Arial" charset="0"/>
                <a:cs typeface="Arial" charset="0"/>
              </a:rPr>
              <a:t>(rate per minute for how many consecutive days)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24897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2544413" cy="403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2" y="33866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Frequency Data Sheet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861" y="322023"/>
            <a:ext cx="6762218" cy="1065194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Student: </a:t>
            </a:r>
            <a:r>
              <a:rPr lang="en-US" sz="1300" u="sng" dirty="0" err="1">
                <a:latin typeface="Arial"/>
                <a:cs typeface="Arial"/>
              </a:rPr>
              <a:t>Mit</a:t>
            </a:r>
            <a:r>
              <a:rPr lang="en-US" sz="1300" u="sng" dirty="0">
                <a:latin typeface="Arial"/>
                <a:cs typeface="Arial"/>
              </a:rPr>
              <a:t> Patel </a:t>
            </a:r>
            <a:r>
              <a:rPr lang="en-US" sz="1300" dirty="0">
                <a:latin typeface="Arial"/>
                <a:cs typeface="Arial"/>
              </a:rPr>
              <a:t> 	School Year: </a:t>
            </a:r>
            <a:r>
              <a:rPr lang="en-US" sz="1300" u="sng" dirty="0">
                <a:latin typeface="Arial"/>
                <a:cs typeface="Arial"/>
              </a:rPr>
              <a:t>2021-2022</a:t>
            </a:r>
            <a:endParaRPr lang="en-US" sz="1300" dirty="0">
              <a:latin typeface="Arial"/>
              <a:cs typeface="Arial"/>
            </a:endParaRP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r>
              <a:rPr lang="en-US" sz="1300" dirty="0">
                <a:latin typeface="Arial"/>
                <a:cs typeface="Arial"/>
              </a:rPr>
              <a:t>Skill or Behavior: </a:t>
            </a:r>
            <a:r>
              <a:rPr lang="en-US" sz="1300" u="sng" dirty="0">
                <a:latin typeface="Arial"/>
                <a:cs typeface="Arial"/>
              </a:rPr>
              <a:t>Match Upper and Lowercase Letters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21156"/>
              </p:ext>
            </p:extLst>
          </p:nvPr>
        </p:nvGraphicFramePr>
        <p:xfrm>
          <a:off x="108494" y="1511300"/>
          <a:ext cx="6624814" cy="7409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5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5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943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717">
                <a:tc>
                  <a:txBody>
                    <a:bodyPr/>
                    <a:lstStyle/>
                    <a:p>
                      <a:endParaRPr lang="en-US" sz="1300" dirty="0"/>
                    </a:p>
                    <a:p>
                      <a:r>
                        <a:rPr lang="en-US" sz="1300" dirty="0"/>
                        <a:t>L/l</a:t>
                      </a:r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717">
                <a:tc>
                  <a:txBody>
                    <a:bodyPr/>
                    <a:lstStyle/>
                    <a:p>
                      <a:endParaRPr lang="en-US" sz="1300" dirty="0"/>
                    </a:p>
                    <a:p>
                      <a:r>
                        <a:rPr lang="en-US" sz="1300" dirty="0"/>
                        <a:t>M/m</a:t>
                      </a:r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717">
                <a:tc>
                  <a:txBody>
                    <a:bodyPr/>
                    <a:lstStyle/>
                    <a:p>
                      <a:endParaRPr lang="en-US" sz="1300" dirty="0"/>
                    </a:p>
                    <a:p>
                      <a:r>
                        <a:rPr lang="en-US" sz="1300" dirty="0"/>
                        <a:t>N/n</a:t>
                      </a:r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717">
                <a:tc>
                  <a:txBody>
                    <a:bodyPr/>
                    <a:lstStyle/>
                    <a:p>
                      <a:endParaRPr lang="en-US" sz="1300" dirty="0"/>
                    </a:p>
                    <a:p>
                      <a:r>
                        <a:rPr lang="en-US" sz="1300" dirty="0"/>
                        <a:t>O/o</a:t>
                      </a:r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717">
                <a:tc>
                  <a:txBody>
                    <a:bodyPr/>
                    <a:lstStyle/>
                    <a:p>
                      <a:endParaRPr lang="en-US" sz="1300" dirty="0"/>
                    </a:p>
                    <a:p>
                      <a:r>
                        <a:rPr lang="en-US" sz="1300" dirty="0"/>
                        <a:t>P/p</a:t>
                      </a:r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717">
                <a:tc>
                  <a:txBody>
                    <a:bodyPr/>
                    <a:lstStyle/>
                    <a:p>
                      <a:endParaRPr lang="en-US" sz="1300" dirty="0"/>
                    </a:p>
                    <a:p>
                      <a:r>
                        <a:rPr lang="en-US" sz="1300" dirty="0"/>
                        <a:t>Q/q</a:t>
                      </a:r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2717">
                <a:tc>
                  <a:txBody>
                    <a:bodyPr/>
                    <a:lstStyle/>
                    <a:p>
                      <a:endParaRPr lang="en-US" sz="1300" dirty="0"/>
                    </a:p>
                    <a:p>
                      <a:r>
                        <a:rPr lang="en-US" sz="1300" dirty="0"/>
                        <a:t>R/r</a:t>
                      </a:r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2717">
                <a:tc>
                  <a:txBody>
                    <a:bodyPr/>
                    <a:lstStyle/>
                    <a:p>
                      <a:endParaRPr lang="en-US" sz="1300" dirty="0"/>
                    </a:p>
                    <a:p>
                      <a:r>
                        <a:rPr lang="en-US" sz="1300" dirty="0"/>
                        <a:t>S/s</a:t>
                      </a:r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2717">
                <a:tc>
                  <a:txBody>
                    <a:bodyPr/>
                    <a:lstStyle/>
                    <a:p>
                      <a:endParaRPr lang="en-US" sz="1300" dirty="0"/>
                    </a:p>
                    <a:p>
                      <a:r>
                        <a:rPr lang="en-US" sz="1300" dirty="0"/>
                        <a:t>T/t</a:t>
                      </a:r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2717">
                <a:tc>
                  <a:txBody>
                    <a:bodyPr/>
                    <a:lstStyle/>
                    <a:p>
                      <a:endParaRPr lang="en-US" sz="1300" dirty="0"/>
                    </a:p>
                    <a:p>
                      <a:r>
                        <a:rPr lang="en-US" sz="1300" dirty="0"/>
                        <a:t>U/u</a:t>
                      </a:r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6429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Total correct</a:t>
                      </a:r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   </a:t>
                      </a:r>
                      <a:r>
                        <a:rPr lang="en-US" sz="1800" dirty="0"/>
                        <a:t>/10</a:t>
                      </a: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   </a:t>
                      </a:r>
                      <a:r>
                        <a:rPr lang="en-US" sz="1800" dirty="0"/>
                        <a:t>/10</a:t>
                      </a: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   </a:t>
                      </a:r>
                      <a:r>
                        <a:rPr lang="en-US" sz="1800" dirty="0"/>
                        <a:t>/10</a:t>
                      </a: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   </a:t>
                      </a:r>
                      <a:r>
                        <a:rPr lang="en-US" sz="1800" dirty="0"/>
                        <a:t>/10</a:t>
                      </a: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   </a:t>
                      </a:r>
                      <a:r>
                        <a:rPr lang="en-US" sz="1800" dirty="0"/>
                        <a:t>/10</a:t>
                      </a:r>
                    </a:p>
                  </a:txBody>
                  <a:tcPr marL="64294" marR="64294" marT="32147" marB="32147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46429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Percent</a:t>
                      </a:r>
                      <a:r>
                        <a:rPr lang="en-US" sz="1300" baseline="0" dirty="0"/>
                        <a:t> Correct: </a:t>
                      </a:r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793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2544413" cy="403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2" y="33866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Frequency Data Sheet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861" y="322023"/>
            <a:ext cx="6762218" cy="1065194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Student: </a:t>
            </a:r>
            <a:r>
              <a:rPr lang="en-US" sz="1300" u="sng" dirty="0" err="1">
                <a:latin typeface="Arial"/>
                <a:cs typeface="Arial"/>
              </a:rPr>
              <a:t>Mit</a:t>
            </a:r>
            <a:r>
              <a:rPr lang="en-US" sz="1300" u="sng" dirty="0">
                <a:latin typeface="Arial"/>
                <a:cs typeface="Arial"/>
              </a:rPr>
              <a:t> Patel </a:t>
            </a:r>
            <a:r>
              <a:rPr lang="en-US" sz="1300" dirty="0">
                <a:latin typeface="Arial"/>
                <a:cs typeface="Arial"/>
              </a:rPr>
              <a:t> 	School Year: </a:t>
            </a:r>
            <a:r>
              <a:rPr lang="en-US" sz="1300" u="sng" dirty="0">
                <a:latin typeface="Arial"/>
                <a:cs typeface="Arial"/>
              </a:rPr>
              <a:t>2021-2022</a:t>
            </a:r>
            <a:endParaRPr lang="en-US" sz="1300" dirty="0">
              <a:latin typeface="Arial"/>
              <a:cs typeface="Arial"/>
            </a:endParaRP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r>
              <a:rPr lang="en-US" sz="1300" dirty="0">
                <a:latin typeface="Arial"/>
                <a:cs typeface="Arial"/>
              </a:rPr>
              <a:t>Skill or Behavior: </a:t>
            </a:r>
            <a:r>
              <a:rPr lang="en-US" sz="1300" u="sng" dirty="0">
                <a:latin typeface="Arial"/>
                <a:cs typeface="Arial"/>
              </a:rPr>
              <a:t>Match Upper and Lowercase Letters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863593"/>
              </p:ext>
            </p:extLst>
          </p:nvPr>
        </p:nvGraphicFramePr>
        <p:xfrm>
          <a:off x="108494" y="1511300"/>
          <a:ext cx="6624814" cy="7409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5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5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943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717">
                <a:tc>
                  <a:txBody>
                    <a:bodyPr/>
                    <a:lstStyle/>
                    <a:p>
                      <a:endParaRPr lang="en-US" sz="1300" dirty="0"/>
                    </a:p>
                    <a:p>
                      <a:r>
                        <a:rPr lang="en-US" sz="1300" dirty="0"/>
                        <a:t>V/v</a:t>
                      </a:r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717">
                <a:tc>
                  <a:txBody>
                    <a:bodyPr/>
                    <a:lstStyle/>
                    <a:p>
                      <a:endParaRPr lang="en-US" sz="1300" dirty="0"/>
                    </a:p>
                    <a:p>
                      <a:r>
                        <a:rPr lang="en-US" sz="1300" dirty="0"/>
                        <a:t>W/w</a:t>
                      </a:r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717">
                <a:tc>
                  <a:txBody>
                    <a:bodyPr/>
                    <a:lstStyle/>
                    <a:p>
                      <a:endParaRPr lang="en-US" sz="1300" dirty="0"/>
                    </a:p>
                    <a:p>
                      <a:r>
                        <a:rPr lang="en-US" sz="1300" dirty="0"/>
                        <a:t>X/x</a:t>
                      </a:r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717">
                <a:tc>
                  <a:txBody>
                    <a:bodyPr/>
                    <a:lstStyle/>
                    <a:p>
                      <a:endParaRPr lang="en-US" sz="1300" dirty="0"/>
                    </a:p>
                    <a:p>
                      <a:r>
                        <a:rPr lang="en-US" sz="1300" dirty="0"/>
                        <a:t>Y/y</a:t>
                      </a:r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717">
                <a:tc>
                  <a:txBody>
                    <a:bodyPr/>
                    <a:lstStyle/>
                    <a:p>
                      <a:endParaRPr lang="en-US" sz="1300" dirty="0"/>
                    </a:p>
                    <a:p>
                      <a:r>
                        <a:rPr lang="en-US" sz="1300" dirty="0"/>
                        <a:t>Z/z</a:t>
                      </a:r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717">
                <a:tc>
                  <a:txBody>
                    <a:bodyPr/>
                    <a:lstStyle/>
                    <a:p>
                      <a:endParaRPr lang="en-US" sz="1300" dirty="0"/>
                    </a:p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2717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2717">
                <a:tc>
                  <a:txBody>
                    <a:bodyPr/>
                    <a:lstStyle/>
                    <a:p>
                      <a:endParaRPr lang="en-US" sz="1300" dirty="0"/>
                    </a:p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2717">
                <a:tc>
                  <a:txBody>
                    <a:bodyPr/>
                    <a:lstStyle/>
                    <a:p>
                      <a:endParaRPr lang="en-US" sz="1300" dirty="0"/>
                    </a:p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2717">
                <a:tc>
                  <a:txBody>
                    <a:bodyPr/>
                    <a:lstStyle/>
                    <a:p>
                      <a:endParaRPr lang="en-US" sz="1300" dirty="0"/>
                    </a:p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6429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Total correct</a:t>
                      </a:r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   </a:t>
                      </a:r>
                      <a:endParaRPr lang="en-US" sz="1800" dirty="0"/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  </a:t>
                      </a:r>
                      <a:endParaRPr lang="en-US" sz="1800" dirty="0"/>
                    </a:p>
                  </a:txBody>
                  <a:tcPr marL="64294" marR="64294" marT="32147" marB="32147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46429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Percent</a:t>
                      </a:r>
                      <a:r>
                        <a:rPr lang="en-US" sz="1300" baseline="0" dirty="0"/>
                        <a:t> Correct: </a:t>
                      </a:r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232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63" y="616524"/>
            <a:ext cx="59336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Y for YES and N for NO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I = Independent; no help from any adult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V = Verbal Prompt; adult verbally redirects student at some point during task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PP = Partial Physical Prompt; adult uses some gesturing, modeling, or helping 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P = Physical Prompt; adult uses hand over hand prompts for redirection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720634"/>
              </p:ext>
            </p:extLst>
          </p:nvPr>
        </p:nvGraphicFramePr>
        <p:xfrm>
          <a:off x="208895" y="1786076"/>
          <a:ext cx="6302954" cy="722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91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Class Period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Reason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charset="0"/>
                          <a:ea typeface="Arial" charset="0"/>
                          <a:cs typeface="Arial" charset="0"/>
                        </a:rPr>
                        <a:t>Meets</a:t>
                      </a:r>
                      <a:r>
                        <a:rPr lang="en-US" sz="12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Criterion?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Prompt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/ 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Y/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0"/>
            <a:ext cx="3283913" cy="436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933" y="84010"/>
            <a:ext cx="3361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Social Worker Request Data Sheet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4293" y="93304"/>
            <a:ext cx="30458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Date: __________________________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3961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"/>
            <a:ext cx="3696334" cy="467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16413"/>
            <a:ext cx="3696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Independent Work Data Sheet - Group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281" y="6222535"/>
            <a:ext cx="3187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__________________________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95361"/>
              </p:ext>
            </p:extLst>
          </p:nvPr>
        </p:nvGraphicFramePr>
        <p:xfrm>
          <a:off x="208895" y="6545232"/>
          <a:ext cx="6302954" cy="2393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91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Task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Prompt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Task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Prompt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Task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Prompt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448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31735" y="135762"/>
            <a:ext cx="2650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School Year: 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8895" y="3391850"/>
            <a:ext cx="3187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__________________________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92970"/>
              </p:ext>
            </p:extLst>
          </p:nvPr>
        </p:nvGraphicFramePr>
        <p:xfrm>
          <a:off x="244509" y="3714547"/>
          <a:ext cx="6302954" cy="2393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91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Task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Prompt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Task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Prompt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Task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Prompt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448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7667" y="499323"/>
            <a:ext cx="3187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__________________________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845293"/>
              </p:ext>
            </p:extLst>
          </p:nvPr>
        </p:nvGraphicFramePr>
        <p:xfrm>
          <a:off x="173281" y="822020"/>
          <a:ext cx="6302954" cy="2393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04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917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Task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Prompt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Task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Prompt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Task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Prompt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448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530"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I V PP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1376690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594825"/>
              </p:ext>
            </p:extLst>
          </p:nvPr>
        </p:nvGraphicFramePr>
        <p:xfrm>
          <a:off x="154339" y="815035"/>
          <a:ext cx="6496705" cy="7990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9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9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93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93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9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023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Task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Name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Prompt Count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Task Name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Prompt Count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5937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5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0"/>
            <a:ext cx="2534669" cy="436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7658"/>
            <a:ext cx="25346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Prompt Count Data Sheet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4293" y="93304"/>
            <a:ext cx="30075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School Year: _____________________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8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46161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951015"/>
              </p:ext>
            </p:extLst>
          </p:nvPr>
        </p:nvGraphicFramePr>
        <p:xfrm>
          <a:off x="154339" y="815035"/>
          <a:ext cx="6483528" cy="8142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7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1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416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Behaviors 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What you did: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059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059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059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2059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2059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205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4205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4205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42059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0" y="0"/>
            <a:ext cx="2577886" cy="436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7658"/>
            <a:ext cx="2577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Bus Anecdotal Data Sheet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4293" y="93304"/>
            <a:ext cx="30075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School Year: _____________________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9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1108575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270954"/>
              </p:ext>
            </p:extLst>
          </p:nvPr>
        </p:nvGraphicFramePr>
        <p:xfrm>
          <a:off x="228662" y="2221193"/>
          <a:ext cx="6367898" cy="66734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5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26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3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Behaviors  (circle one)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Notes: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118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charset="0"/>
                          <a:ea typeface="Calibri" charset="0"/>
                          <a:cs typeface="Calibri" charset="0"/>
                        </a:rPr>
                        <a:t>A    MA    SI</a:t>
                      </a:r>
                      <a:r>
                        <a:rPr lang="en-US" sz="20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I 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118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charset="0"/>
                          <a:ea typeface="Calibri" charset="0"/>
                          <a:cs typeface="Calibri" charset="0"/>
                        </a:rPr>
                        <a:t>A    MA    SI</a:t>
                      </a:r>
                      <a:r>
                        <a:rPr lang="en-US" sz="20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I 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118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charset="0"/>
                          <a:ea typeface="Calibri" charset="0"/>
                          <a:cs typeface="Calibri" charset="0"/>
                        </a:rPr>
                        <a:t>A    MA    SI</a:t>
                      </a:r>
                      <a:r>
                        <a:rPr lang="en-US" sz="20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I 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118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charset="0"/>
                          <a:ea typeface="Calibri" charset="0"/>
                          <a:cs typeface="Calibri" charset="0"/>
                        </a:rPr>
                        <a:t>A    MA    SI</a:t>
                      </a:r>
                      <a:r>
                        <a:rPr lang="en-US" sz="20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I 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118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charset="0"/>
                          <a:ea typeface="Calibri" charset="0"/>
                          <a:cs typeface="Calibri" charset="0"/>
                        </a:rPr>
                        <a:t>A    MA    SI</a:t>
                      </a:r>
                      <a:r>
                        <a:rPr lang="en-US" sz="20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I 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0118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charset="0"/>
                          <a:ea typeface="Calibri" charset="0"/>
                          <a:cs typeface="Calibri" charset="0"/>
                        </a:rPr>
                        <a:t>A    MA    SI</a:t>
                      </a:r>
                      <a:r>
                        <a:rPr lang="en-US" sz="20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I 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0118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charset="0"/>
                          <a:ea typeface="Calibri" charset="0"/>
                          <a:cs typeface="Calibri" charset="0"/>
                        </a:rPr>
                        <a:t>A    MA    SI</a:t>
                      </a:r>
                      <a:r>
                        <a:rPr lang="en-US" sz="20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I 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0118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charset="0"/>
                          <a:ea typeface="Calibri" charset="0"/>
                          <a:cs typeface="Calibri" charset="0"/>
                        </a:rPr>
                        <a:t>A    MA    SI</a:t>
                      </a:r>
                      <a:r>
                        <a:rPr lang="en-US" sz="20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I 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90118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charset="0"/>
                          <a:ea typeface="Calibri" charset="0"/>
                          <a:cs typeface="Calibri" charset="0"/>
                        </a:rPr>
                        <a:t>A    MA    SI</a:t>
                      </a:r>
                      <a:r>
                        <a:rPr lang="en-US" sz="20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I </a:t>
                      </a:r>
                      <a:endParaRPr lang="en-US" sz="20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0"/>
            <a:ext cx="2486579" cy="436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7658"/>
            <a:ext cx="2486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Bus Behavior Data Sheet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4293" y="59438"/>
            <a:ext cx="30075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School Year: _____________________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216" y="648608"/>
            <a:ext cx="637963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A = appropriate behavior during the entire trip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MA = mostly appropriate behavior (less than 2 instance of inappropriate behavior)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SI = some inappropriate behaviors (more than 2 instances of inappropriate behavior)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I = more than 5 instances of inappropriate behavior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1872" y="1835538"/>
            <a:ext cx="6367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 Hebrew Scholar" charset="-79"/>
                <a:ea typeface="Arial Hebrew Scholar" charset="-79"/>
                <a:cs typeface="Arial Hebrew Scholar" charset="-79"/>
              </a:rPr>
              <a:t>inappropriate behavior: _________________________________________________</a:t>
            </a:r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2216" y="616524"/>
            <a:ext cx="6464343" cy="99770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1841699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541908"/>
              </p:ext>
            </p:extLst>
          </p:nvPr>
        </p:nvGraphicFramePr>
        <p:xfrm>
          <a:off x="145617" y="574816"/>
          <a:ext cx="6367898" cy="83846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8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94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Person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(circle one)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charset="0"/>
                          <a:ea typeface="Arial" charset="0"/>
                          <a:cs typeface="Arial" charset="0"/>
                        </a:rPr>
                        <a:t>Notes:</a:t>
                      </a:r>
                      <a:r>
                        <a:rPr lang="en-US" sz="14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1001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SLP                   OT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     PT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Social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Worker          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School </a:t>
                      </a:r>
                      <a:r>
                        <a:rPr lang="en-US" sz="1200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Pysch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Specials Teacher      Counselor 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Gen Ed Teacher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Other: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___________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1001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SLP                   OT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     PT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Social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Worker          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School </a:t>
                      </a:r>
                      <a:r>
                        <a:rPr lang="en-US" sz="1200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Pysch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Specials Teacher      Counselor 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Gen Ed Teacher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Other: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___________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1001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SLP                   OT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     PT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Social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Worker          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School </a:t>
                      </a:r>
                      <a:r>
                        <a:rPr lang="en-US" sz="1200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Pysch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Specials Teacher      Counselor 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Gen Ed Teacher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Other: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___________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1001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SLP                   OT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     PT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Social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Worker          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School </a:t>
                      </a:r>
                      <a:r>
                        <a:rPr lang="en-US" sz="1200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Pysch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Specials Teacher      Counselor 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Gen Ed Teacher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Other: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___________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1001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SLP                   OT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     PT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Social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Worker          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School </a:t>
                      </a:r>
                      <a:r>
                        <a:rPr lang="en-US" sz="1200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Pysch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Specials Teacher      Counselor 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Gen Ed Teacher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Other: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___________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1001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SLP                   OT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     PT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Social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Worker          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School </a:t>
                      </a:r>
                      <a:r>
                        <a:rPr lang="en-US" sz="1200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Pysch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Specials Teacher      Counselor 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Gen Ed Teacher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Other: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___________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1001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SLP                   OT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     PT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Social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Worker          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School </a:t>
                      </a:r>
                      <a:r>
                        <a:rPr lang="en-US" sz="1200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Pysch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Specials Teacher      Counselor 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Gen Ed Teacher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Other: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___________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01001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SLP                   OT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     PT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Social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Worker          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School </a:t>
                      </a:r>
                      <a:r>
                        <a:rPr lang="en-US" sz="1200" dirty="0" err="1">
                          <a:latin typeface="Calibri" charset="0"/>
                          <a:ea typeface="Calibri" charset="0"/>
                          <a:cs typeface="Calibri" charset="0"/>
                        </a:rPr>
                        <a:t>Pysch</a:t>
                      </a:r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          Specials Teacher      Counselor 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Gen Ed Teacher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Calibri" charset="0"/>
                          <a:ea typeface="Calibri" charset="0"/>
                          <a:cs typeface="Calibri" charset="0"/>
                        </a:rPr>
                        <a:t>Other:</a:t>
                      </a:r>
                      <a:r>
                        <a:rPr lang="en-US" sz="1200" baseline="0" dirty="0">
                          <a:latin typeface="Calibri" charset="0"/>
                          <a:ea typeface="Calibri" charset="0"/>
                          <a:cs typeface="Calibri" charset="0"/>
                        </a:rPr>
                        <a:t> ___________</a:t>
                      </a:r>
                      <a:endParaRPr lang="en-US" sz="12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1" y="0"/>
            <a:ext cx="2128059" cy="436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7658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Collaboration Log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4293" y="59438"/>
            <a:ext cx="3009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School Year: _____________________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10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 dirty="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67302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8764" y="689012"/>
            <a:ext cx="6647362" cy="1054064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9290" y="717698"/>
            <a:ext cx="6566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Prompt Key:</a:t>
            </a:r>
          </a:p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I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= Independent [the student required NO prompting]</a:t>
            </a:r>
          </a:p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V 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= Verbal [you told the student to initiate, continue, or complete the step]</a:t>
            </a:r>
          </a:p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PP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 = Partial Physical [you physically assisted the student in small way]</a:t>
            </a:r>
          </a:p>
          <a:p>
            <a:r>
              <a:rPr lang="en-US" sz="1200" b="1" dirty="0">
                <a:latin typeface="Arial" charset="0"/>
                <a:ea typeface="Arial" charset="0"/>
                <a:cs typeface="Arial" charset="0"/>
              </a:rPr>
              <a:t>FP </a:t>
            </a:r>
            <a:r>
              <a:rPr lang="en-US" sz="1200" dirty="0">
                <a:latin typeface="Arial" charset="0"/>
                <a:ea typeface="Arial" charset="0"/>
                <a:cs typeface="Arial" charset="0"/>
              </a:rPr>
              <a:t>= Full Physical [the student could not do this step &amp; require full physical help]</a:t>
            </a:r>
          </a:p>
          <a:p>
            <a:endParaRPr lang="en-US" sz="1200" dirty="0">
              <a:latin typeface="Comic Sans MS"/>
              <a:cs typeface="Comic Sans M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84211"/>
              </p:ext>
            </p:extLst>
          </p:nvPr>
        </p:nvGraphicFramePr>
        <p:xfrm>
          <a:off x="219290" y="1947488"/>
          <a:ext cx="6407430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4660">
                <a:tc rowSpan="8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charset="0"/>
                          <a:ea typeface="Arial" charset="0"/>
                          <a:cs typeface="Arial" charset="0"/>
                        </a:rPr>
                        <a:t>brush</a:t>
                      </a:r>
                      <a:r>
                        <a:rPr lang="en-US" sz="12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teeth</a:t>
                      </a:r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Date: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open toothpaste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put on toothpaste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pick up brush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move brush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spit and rinse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finish</a:t>
                      </a:r>
                      <a:r>
                        <a:rPr lang="en-US" sz="1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brushing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close toothpaste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217500"/>
              </p:ext>
            </p:extLst>
          </p:nvPr>
        </p:nvGraphicFramePr>
        <p:xfrm>
          <a:off x="219290" y="4195734"/>
          <a:ext cx="6407430" cy="97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4660">
                <a:tc rowSpan="4"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put on deodorant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open 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lift shirt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put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cap back 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68730"/>
              </p:ext>
            </p:extLst>
          </p:nvPr>
        </p:nvGraphicFramePr>
        <p:xfrm>
          <a:off x="219290" y="5468620"/>
          <a:ext cx="640743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8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7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7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79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4660">
                <a:tc rowSpan="6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charset="0"/>
                          <a:ea typeface="Arial" charset="0"/>
                          <a:cs typeface="Arial" charset="0"/>
                        </a:rPr>
                        <a:t>wash </a:t>
                      </a:r>
                    </a:p>
                    <a:p>
                      <a:pPr algn="ctr"/>
                      <a:r>
                        <a:rPr lang="en-US" sz="1200" dirty="0">
                          <a:latin typeface="Arial" charset="0"/>
                          <a:ea typeface="Arial" charset="0"/>
                          <a:cs typeface="Arial" charset="0"/>
                        </a:rPr>
                        <a:t>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turn on 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get soap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rub</a:t>
                      </a:r>
                      <a:r>
                        <a:rPr lang="en-US" sz="1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soap on face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rinse 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dry 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660">
                <a:tc vMerge="1">
                  <a:txBody>
                    <a:bodyPr/>
                    <a:lstStyle/>
                    <a:p>
                      <a:pPr algn="ctr"/>
                      <a:endParaRPr lang="en-US" sz="1200" dirty="0">
                        <a:latin typeface="Comic Sans MS"/>
                        <a:cs typeface="Comic Sans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turn off</a:t>
                      </a:r>
                      <a:r>
                        <a:rPr lang="en-US" sz="1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water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I V PP 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66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latin typeface="Arial" charset="0"/>
                          <a:ea typeface="Arial" charset="0"/>
                          <a:cs typeface="Arial" charset="0"/>
                        </a:rPr>
                        <a:t>Total</a:t>
                      </a:r>
                      <a:r>
                        <a:rPr lang="en-US" sz="1000" b="1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Time: </a:t>
                      </a:r>
                      <a:endParaRPr lang="en-US" sz="1000" b="1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" y="2312"/>
            <a:ext cx="2076208" cy="417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67658"/>
            <a:ext cx="2076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Hygiene Data Sheet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04293" y="59438"/>
            <a:ext cx="30075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School Year: _____________________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38764" y="7487397"/>
            <a:ext cx="6647362" cy="1258423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9587" y="7463840"/>
            <a:ext cx="6566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notes:</a:t>
            </a:r>
            <a:endParaRPr lang="en-US" sz="1200" dirty="0">
              <a:latin typeface="Comic Sans MS"/>
              <a:cs typeface="Comic Sans MS"/>
            </a:endParaRPr>
          </a:p>
        </p:txBody>
      </p:sp>
      <p:sp>
        <p:nvSpPr>
          <p:cNvPr id="15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323508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2"/>
            <a:ext cx="3339375" cy="417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1" y="41414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Interval Recording Data Sheet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981" y="641849"/>
            <a:ext cx="4405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+ behavior has occurred at some point during the time interval </a:t>
            </a:r>
          </a:p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- behavior did not occur at all during the time interval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4293" y="45150"/>
            <a:ext cx="30075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School Year: _____________________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136244"/>
              </p:ext>
            </p:extLst>
          </p:nvPr>
        </p:nvGraphicFramePr>
        <p:xfrm>
          <a:off x="110518" y="1634506"/>
          <a:ext cx="6539665" cy="30048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62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2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62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62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67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/>
                          <a:cs typeface="Arial"/>
                        </a:rPr>
                        <a:t>Location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/>
                          <a:cs typeface="Arial"/>
                        </a:rPr>
                        <a:t>Time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  <a:cs typeface="Arial"/>
                        </a:rPr>
                        <a:t>Interval 1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  <a:cs typeface="Arial"/>
                        </a:rPr>
                        <a:t>Interval 2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  <a:cs typeface="Arial"/>
                        </a:rPr>
                        <a:t>Interval 3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  <a:cs typeface="Arial"/>
                        </a:rPr>
                        <a:t>Interval 4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  <a:cs typeface="Arial"/>
                        </a:rPr>
                        <a:t>Interval 5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/>
                          <a:cs typeface="Arial"/>
                        </a:rPr>
                        <a:t>Total + Intervals</a:t>
                      </a:r>
                    </a:p>
                  </a:txBody>
                  <a:tcPr marL="64294" marR="64294" marT="32147" marB="32147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6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6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6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96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6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268" y="1314786"/>
            <a:ext cx="657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Date: __________ Timing Length: ___________ Interval Length: __________</a:t>
            </a:r>
          </a:p>
          <a:p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8981" y="598313"/>
            <a:ext cx="4516988" cy="537837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268" y="4676959"/>
            <a:ext cx="674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Total + Intervals: __________  Total Intervals: __________  Percentage: _____________ </a:t>
            </a:r>
          </a:p>
          <a:p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Line 104"/>
          <p:cNvSpPr>
            <a:spLocks noChangeShapeType="1"/>
          </p:cNvSpPr>
          <p:nvPr/>
        </p:nvSpPr>
        <p:spPr bwMode="auto">
          <a:xfrm rot="10800000" flipH="1">
            <a:off x="-284359" y="5160597"/>
            <a:ext cx="7247467" cy="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Shape 163"/>
          <p:cNvSpPr/>
          <p:nvPr/>
        </p:nvSpPr>
        <p:spPr>
          <a:xfrm>
            <a:off x="5465195" y="8957347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521306"/>
              </p:ext>
            </p:extLst>
          </p:nvPr>
        </p:nvGraphicFramePr>
        <p:xfrm>
          <a:off x="181174" y="5646463"/>
          <a:ext cx="6539665" cy="30048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62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62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62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62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678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/>
                          <a:cs typeface="Arial"/>
                        </a:rPr>
                        <a:t>Location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/>
                          <a:cs typeface="Arial"/>
                        </a:rPr>
                        <a:t>Time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  <a:cs typeface="Arial"/>
                        </a:rPr>
                        <a:t>Interval 1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  <a:cs typeface="Arial"/>
                        </a:rPr>
                        <a:t>Interval 2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  <a:cs typeface="Arial"/>
                        </a:rPr>
                        <a:t>Interval 3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  <a:cs typeface="Arial"/>
                        </a:rPr>
                        <a:t>Interval 4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/>
                          <a:cs typeface="Arial"/>
                        </a:rPr>
                        <a:t>Interval 5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/>
                          <a:cs typeface="Arial"/>
                        </a:rPr>
                        <a:t>Total + Intervals</a:t>
                      </a:r>
                    </a:p>
                  </a:txBody>
                  <a:tcPr marL="64294" marR="64294" marT="32147" marB="32147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6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6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96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96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96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47924" y="5333346"/>
            <a:ext cx="6572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Date: __________ Timing Length: ___________ Interval Length: __________</a:t>
            </a:r>
          </a:p>
          <a:p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47924" y="8666947"/>
            <a:ext cx="6747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Total + Intervals: __________  Total Intervals: __________  Percentage: _____________ </a:t>
            </a:r>
          </a:p>
          <a:p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99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665761" cy="3728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446" y="3490"/>
            <a:ext cx="36263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Fluency Data Sheet – multiple timings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572" y="589464"/>
            <a:ext cx="33297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Name: _______________________</a:t>
            </a:r>
          </a:p>
          <a:p>
            <a:pPr>
              <a:lnSpc>
                <a:spcPct val="60000"/>
              </a:lnSpc>
            </a:pPr>
            <a:endParaRPr lang="en-US" sz="15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60000"/>
              </a:lnSpc>
            </a:pP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Skill :_________________________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78576" y="628149"/>
            <a:ext cx="309674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School Year: ________________</a:t>
            </a:r>
          </a:p>
          <a:p>
            <a:pPr>
              <a:lnSpc>
                <a:spcPct val="60000"/>
              </a:lnSpc>
            </a:pPr>
            <a:endParaRPr lang="en-US" sz="15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60000"/>
              </a:lnSpc>
            </a:pP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Data Taken By:_______________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008" y="1126003"/>
            <a:ext cx="6770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500" dirty="0">
                <a:latin typeface="Arial" charset="0"/>
                <a:ea typeface="Arial" charset="0"/>
                <a:cs typeface="Arial" charset="0"/>
              </a:rPr>
              <a:t>Mastery Criterion: ______________________________________________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927578"/>
              </p:ext>
            </p:extLst>
          </p:nvPr>
        </p:nvGraphicFramePr>
        <p:xfrm>
          <a:off x="84008" y="1715129"/>
          <a:ext cx="6591312" cy="715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7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7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7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6719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timing 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timing #1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timing #2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timing #3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Best Score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551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2451" y="1381198"/>
            <a:ext cx="2943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Arial" charset="0"/>
                <a:ea typeface="Arial" charset="0"/>
                <a:cs typeface="Arial" charset="0"/>
              </a:rPr>
              <a:t>(rate per minute for how many consecutive days)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260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664897"/>
              </p:ext>
            </p:extLst>
          </p:nvPr>
        </p:nvGraphicFramePr>
        <p:xfrm>
          <a:off x="68349" y="1407357"/>
          <a:ext cx="6756401" cy="269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4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charset="0"/>
                          <a:ea typeface="Arial" charset="0"/>
                          <a:cs typeface="Arial" charset="0"/>
                        </a:rPr>
                        <a:t>Date: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pick</a:t>
                      </a:r>
                      <a:r>
                        <a:rPr lang="en-US" sz="1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up picture on schedule: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go to 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pick</a:t>
                      </a:r>
                      <a:r>
                        <a:rPr lang="en-US" sz="1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up picture at location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go to schedule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put</a:t>
                      </a:r>
                      <a:r>
                        <a:rPr lang="en-US" sz="1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picture in finished envelope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4354816"/>
            <a:ext cx="6686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Total independent: _______ Total tracked: _______ Percentage of independent steps: _______ </a:t>
            </a:r>
          </a:p>
        </p:txBody>
      </p:sp>
      <p:sp>
        <p:nvSpPr>
          <p:cNvPr id="10" name="Rectangle 9"/>
          <p:cNvSpPr/>
          <p:nvPr/>
        </p:nvSpPr>
        <p:spPr>
          <a:xfrm>
            <a:off x="-64121" y="2866"/>
            <a:ext cx="2821610" cy="417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-1" y="26194"/>
            <a:ext cx="2874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Picture Schedule Data Sheet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04293" y="59438"/>
            <a:ext cx="30075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School Year: _____________________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" y="718925"/>
            <a:ext cx="66368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Number of pictures in schedule: ____________   Week of: 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  <a:p>
            <a:r>
              <a:rPr lang="en-US" sz="1000" dirty="0">
                <a:latin typeface="Arial Hebrew Scholar" charset="-79"/>
                <a:ea typeface="Arial Hebrew Scholar" charset="-79"/>
                <a:cs typeface="Arial Hebrew Scholar" charset="-79"/>
              </a:rPr>
              <a:t>{put a tally under I for independent or P for prompted for each step}</a:t>
            </a:r>
          </a:p>
        </p:txBody>
      </p:sp>
      <p:sp>
        <p:nvSpPr>
          <p:cNvPr id="17" name="Line 104"/>
          <p:cNvSpPr>
            <a:spLocks noChangeShapeType="1"/>
          </p:cNvSpPr>
          <p:nvPr/>
        </p:nvSpPr>
        <p:spPr bwMode="auto">
          <a:xfrm rot="10800000" flipH="1">
            <a:off x="-305312" y="4777104"/>
            <a:ext cx="7247467" cy="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525280"/>
              </p:ext>
            </p:extLst>
          </p:nvPr>
        </p:nvGraphicFramePr>
        <p:xfrm>
          <a:off x="71455" y="5696313"/>
          <a:ext cx="6756401" cy="269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5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5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45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Arial" charset="0"/>
                          <a:ea typeface="Arial" charset="0"/>
                          <a:cs typeface="Arial" charset="0"/>
                        </a:rPr>
                        <a:t>Date: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pick</a:t>
                      </a:r>
                      <a:r>
                        <a:rPr lang="en-US" sz="1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up picture on schedule: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go to 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pick</a:t>
                      </a:r>
                      <a:r>
                        <a:rPr lang="en-US" sz="1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up picture at location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go to schedule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put</a:t>
                      </a:r>
                      <a:r>
                        <a:rPr lang="en-US" sz="10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picture in finished envelope</a:t>
                      </a:r>
                      <a:endParaRPr lang="en-US" sz="10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endParaRPr lang="en-US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charset="0"/>
                          <a:ea typeface="Arial" charset="0"/>
                          <a:cs typeface="Arial" charset="0"/>
                        </a:rPr>
                        <a:t>I:       P:</a:t>
                      </a:r>
                      <a:r>
                        <a:rPr lang="en-US" sz="160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        </a:t>
                      </a:r>
                      <a:endParaRPr lang="en-US" sz="16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106" y="8643772"/>
            <a:ext cx="6686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charset="0"/>
                <a:ea typeface="Arial" charset="0"/>
                <a:cs typeface="Arial" charset="0"/>
              </a:rPr>
              <a:t>Total independent: _______ Total tracked: _______ Percentage of independent steps: _______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05" y="5007881"/>
            <a:ext cx="66368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Number of pictures in schedule: ____________   Week of: 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  <a:p>
            <a:r>
              <a:rPr lang="en-US" sz="1000" dirty="0">
                <a:latin typeface="Arial Hebrew Scholar" charset="-79"/>
                <a:ea typeface="Arial Hebrew Scholar" charset="-79"/>
                <a:cs typeface="Arial Hebrew Scholar" charset="-79"/>
              </a:rPr>
              <a:t>{put a tally under I for independent or P for prompted for each step}</a:t>
            </a:r>
          </a:p>
        </p:txBody>
      </p:sp>
    </p:spTree>
    <p:extLst>
      <p:ext uri="{BB962C8B-B14F-4D97-AF65-F5344CB8AC3E}">
        <p14:creationId xmlns:p14="http://schemas.microsoft.com/office/powerpoint/2010/main" val="2445000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371287" y="47705"/>
            <a:ext cx="2348720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b="1" dirty="0">
                <a:latin typeface="Arial" charset="0"/>
                <a:ea typeface="Arial" charset="0"/>
                <a:cs typeface="Arial" charset="0"/>
              </a:rPr>
              <a:t>  Week of: __________________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458716"/>
              </p:ext>
            </p:extLst>
          </p:nvPr>
        </p:nvGraphicFramePr>
        <p:xfrm>
          <a:off x="107156" y="446484"/>
          <a:ext cx="4286250" cy="15537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8961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Dates:</a:t>
                      </a:r>
                      <a:r>
                        <a:rPr lang="en-US" sz="800" baseline="0" dirty="0">
                          <a:latin typeface="Arial"/>
                          <a:cs typeface="Arial"/>
                        </a:rPr>
                        <a:t> </a:t>
                      </a:r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961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961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961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961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961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50969" y="-9538"/>
            <a:ext cx="2565110" cy="456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844" dirty="0">
                <a:latin typeface="Arial" charset="0"/>
                <a:ea typeface="Arial" charset="0"/>
                <a:cs typeface="Arial" charset="0"/>
              </a:rPr>
              <a:t>Goal: _______________________________ Mastery Criteria: ____________________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859" y="2137251"/>
            <a:ext cx="926857" cy="274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844" b="1" dirty="0">
                <a:latin typeface="Arial" charset="0"/>
                <a:ea typeface="Arial" charset="0"/>
                <a:cs typeface="Arial" charset="0"/>
              </a:rPr>
              <a:t>Fluency Data: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14313" y="5322094"/>
          <a:ext cx="2625328" cy="22502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51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# correct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# incorrect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07156" y="2643189"/>
          <a:ext cx="1768077" cy="21967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34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Number Correct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Number Incorrect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4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3578" y="2351564"/>
            <a:ext cx="1837362" cy="274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844" dirty="0">
                <a:latin typeface="Arial" charset="0"/>
                <a:ea typeface="Arial" charset="0"/>
                <a:cs typeface="Arial" charset="0"/>
              </a:rPr>
              <a:t>Set: ____________ Time: ______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982391" y="2643188"/>
          <a:ext cx="1768077" cy="21967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34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Number Correct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Number Incorrect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4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928813" y="2351563"/>
            <a:ext cx="1837362" cy="274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844" dirty="0">
                <a:latin typeface="Arial" charset="0"/>
                <a:ea typeface="Arial" charset="0"/>
                <a:cs typeface="Arial" charset="0"/>
              </a:rPr>
              <a:t>Set: ____________ Time: ______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911203" y="2643188"/>
          <a:ext cx="1768077" cy="21967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343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Number Correct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Number Incorrect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4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40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857625" y="2351563"/>
            <a:ext cx="1837362" cy="274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844" dirty="0">
                <a:latin typeface="Arial" charset="0"/>
                <a:ea typeface="Arial" charset="0"/>
                <a:cs typeface="Arial" charset="0"/>
              </a:rPr>
              <a:t>Set: ____________ Time: ______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7157" y="4848689"/>
            <a:ext cx="2778325" cy="4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844" dirty="0">
                <a:latin typeface="Arial" charset="0"/>
                <a:ea typeface="Arial" charset="0"/>
                <a:cs typeface="Arial" charset="0"/>
              </a:rPr>
              <a:t>Goal: ______________________________________</a:t>
            </a:r>
          </a:p>
          <a:p>
            <a:pPr algn="l">
              <a:lnSpc>
                <a:spcPct val="140000"/>
              </a:lnSpc>
            </a:pPr>
            <a:r>
              <a:rPr lang="en-US" sz="844" dirty="0">
                <a:latin typeface="Arial" charset="0"/>
                <a:ea typeface="Arial" charset="0"/>
                <a:cs typeface="Arial" charset="0"/>
              </a:rPr>
              <a:t>Mastery Criteria: _____________________________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4159" y="7655798"/>
            <a:ext cx="1220206" cy="274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844">
                <a:latin typeface="Arial" charset="0"/>
                <a:ea typeface="Arial" charset="0"/>
                <a:cs typeface="Arial" charset="0"/>
              </a:rPr>
              <a:t>Behavior Frequency: </a:t>
            </a:r>
            <a:endParaRPr lang="en-US" sz="844" dirty="0"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566032"/>
              </p:ext>
            </p:extLst>
          </p:nvPr>
        </p:nvGraphicFramePr>
        <p:xfrm>
          <a:off x="160734" y="7947422"/>
          <a:ext cx="6429378" cy="1049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15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0747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dates: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74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yelling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74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aggression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74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" charset="0"/>
                          <a:ea typeface="Arial" charset="0"/>
                          <a:cs typeface="Arial" charset="0"/>
                        </a:rPr>
                        <a:t>crying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3536156" y="5375672"/>
          <a:ext cx="2625328" cy="22502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51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# correct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Arial"/>
                          <a:cs typeface="Arial"/>
                        </a:rPr>
                        <a:t># incorrect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53"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4500563" y="339328"/>
            <a:ext cx="2196703" cy="192881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4294" tIns="32147" rIns="64294" bIns="32147" numCol="1" rtlCol="0" anchor="t" anchorCtr="0" compatLnSpc="1">
            <a:prstTxWarp prst="textNoShape">
              <a:avLst/>
            </a:prstTxWarp>
          </a:bodyPr>
          <a:lstStyle/>
          <a:p>
            <a:pPr algn="ctr" defTabSz="642915" fontAlgn="base">
              <a:spcBef>
                <a:spcPct val="0"/>
              </a:spcBef>
              <a:spcAft>
                <a:spcPct val="0"/>
              </a:spcAft>
            </a:pPr>
            <a:endParaRPr lang="en-US" sz="3937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Gill Sans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00563" y="369174"/>
            <a:ext cx="601447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25" dirty="0">
                <a:latin typeface="Arial" charset="0"/>
                <a:ea typeface="Arial" charset="0"/>
                <a:cs typeface="Arial" charset="0"/>
              </a:rPr>
              <a:t>Notes: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0051" y="-124649"/>
            <a:ext cx="1857374" cy="417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-27587" y="-42610"/>
            <a:ext cx="194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Weekly Data Sheet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06078" y="4919650"/>
            <a:ext cx="2778325" cy="456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844" dirty="0">
                <a:latin typeface="Arial" charset="0"/>
                <a:ea typeface="Arial" charset="0"/>
                <a:cs typeface="Arial" charset="0"/>
              </a:rPr>
              <a:t>Goal: ______________________________________</a:t>
            </a:r>
          </a:p>
          <a:p>
            <a:pPr algn="l">
              <a:lnSpc>
                <a:spcPct val="140000"/>
              </a:lnSpc>
            </a:pPr>
            <a:r>
              <a:rPr lang="en-US" sz="844" dirty="0">
                <a:latin typeface="Arial" charset="0"/>
                <a:ea typeface="Arial" charset="0"/>
                <a:cs typeface="Arial" charset="0"/>
              </a:rPr>
              <a:t>Mastery Criteria: _____________________________</a:t>
            </a:r>
          </a:p>
        </p:txBody>
      </p:sp>
      <p:sp>
        <p:nvSpPr>
          <p:cNvPr id="36" name="Shape 163"/>
          <p:cNvSpPr/>
          <p:nvPr/>
        </p:nvSpPr>
        <p:spPr>
          <a:xfrm>
            <a:off x="5465195" y="8957347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482423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691862"/>
              </p:ext>
            </p:extLst>
          </p:nvPr>
        </p:nvGraphicFramePr>
        <p:xfrm>
          <a:off x="127586" y="777586"/>
          <a:ext cx="6573251" cy="7518400"/>
        </p:xfrm>
        <a:graphic>
          <a:graphicData uri="http://schemas.openxmlformats.org/drawingml/2006/table">
            <a:tbl>
              <a:tblPr/>
              <a:tblGrid>
                <a:gridCol w="131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654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Skill: 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# correct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# incorrect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Percent Correct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next steps: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200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mastered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use now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wait and use later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00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mastered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use now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wait and use later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200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mastered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use now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wait and use later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200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mastered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use now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wait and use later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1200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mastered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use now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wait and use later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1200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mastered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use now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wait and use later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1200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mastered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use now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wait and use later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1200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mastered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use now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wait and use later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11200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mastered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use now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wait and use later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11200"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71000"/>
                        <a:buFont typeface="Gill Sans" charset="0"/>
                        <a:buNone/>
                        <a:tabLst>
                          <a:tab pos="1219200" algn="l"/>
                        </a:tabLst>
                      </a:pPr>
                      <a:endParaRPr kumimoji="0" lang="en-US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" charset="0"/>
                        <a:ea typeface="ヒラギノ角ゴ ProN W3" charset="-128"/>
                        <a:sym typeface="Gill Sans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1pPr>
                      <a:lvl2pPr marL="742950" indent="-28575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2pPr>
                      <a:lvl3pPr marL="11430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3pPr>
                      <a:lvl4pPr marL="16002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4pPr>
                      <a:lvl5pPr marL="2057400" indent="-228600" algn="l" eaLnBrk="0" hangingPunct="0">
                        <a:spcBef>
                          <a:spcPts val="3200"/>
                        </a:spcBef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5pPr>
                      <a:lvl6pPr marL="25146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6pPr>
                      <a:lvl7pPr marL="29718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7pPr>
                      <a:lvl8pPr marL="34290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8pPr>
                      <a:lvl9pPr marL="3886200" indent="-228600" eaLnBrk="0" fontAlgn="base" hangingPunct="0">
                        <a:spcBef>
                          <a:spcPts val="3200"/>
                        </a:spcBef>
                        <a:spcAft>
                          <a:spcPct val="0"/>
                        </a:spcAft>
                        <a:buSzPct val="171000"/>
                        <a:buFont typeface="Gill Sans" charset="0"/>
                        <a:tabLst>
                          <a:tab pos="1219200" algn="l"/>
                        </a:tabLst>
                        <a:defRPr sz="5000">
                          <a:solidFill>
                            <a:schemeClr val="tx1"/>
                          </a:solidFill>
                          <a:latin typeface="Gill Sans" charset="0"/>
                          <a:ea typeface="ヒラギノ角ゴ ProN W3" charset="-128"/>
                          <a:sym typeface="Gill Sans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mastered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use now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55000"/>
                        <a:buFont typeface="Gill Sans" charset="0"/>
                        <a:buBlip>
                          <a:blip r:embed="rId2"/>
                        </a:buBlip>
                        <a:tabLst>
                          <a:tab pos="1219200" algn="l"/>
                        </a:tabLst>
                      </a:pPr>
                      <a:r>
                        <a:rPr kumimoji="0" lang="en-US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ヒラギノ角ゴ ProN W3" charset="-128"/>
                          <a:sym typeface="Gill Sans" charset="0"/>
                        </a:rPr>
                        <a:t> wait and use later</a:t>
                      </a:r>
                    </a:p>
                  </a:txBody>
                  <a:tcPr marL="50800" marR="50800" marT="50800" marB="50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0050" y="-124649"/>
            <a:ext cx="3615358" cy="417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27587" y="-42610"/>
            <a:ext cx="3758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Baseline Assessment Tracking Sheet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0445" y="47705"/>
            <a:ext cx="30075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Student: ________________________</a:t>
            </a:r>
          </a:p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School Year: _____________________</a:t>
            </a:r>
          </a:p>
          <a:p>
            <a:endParaRPr lang="en-US" sz="1400" dirty="0">
              <a:latin typeface="Arial Hebrew Scholar" charset="-79"/>
              <a:ea typeface="Arial Hebrew Scholar" charset="-79"/>
              <a:cs typeface="Arial Hebrew Scholar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7586" y="417037"/>
            <a:ext cx="3853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date of assessment: ________________________</a:t>
            </a:r>
          </a:p>
        </p:txBody>
      </p:sp>
      <p:sp>
        <p:nvSpPr>
          <p:cNvPr id="10" name="Shape 163"/>
          <p:cNvSpPr/>
          <p:nvPr/>
        </p:nvSpPr>
        <p:spPr>
          <a:xfrm>
            <a:off x="5436619" y="8900195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7585" y="8348758"/>
            <a:ext cx="686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Hebrew Scholar" charset="-79"/>
                <a:ea typeface="Arial Hebrew Scholar" charset="-79"/>
                <a:cs typeface="Arial Hebrew Scholar" charset="-79"/>
              </a:rPr>
              <a:t>notes: </a:t>
            </a:r>
          </a:p>
        </p:txBody>
      </p:sp>
    </p:spTree>
    <p:extLst>
      <p:ext uri="{BB962C8B-B14F-4D97-AF65-F5344CB8AC3E}">
        <p14:creationId xmlns:p14="http://schemas.microsoft.com/office/powerpoint/2010/main" val="90931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2397" y="530372"/>
            <a:ext cx="6607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skill: _________________________   baseline: __________ goal: ____________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-1"/>
            <a:ext cx="3789190" cy="4122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446" y="3490"/>
            <a:ext cx="3353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Fluency Data Sheet – multiple sets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56153"/>
              </p:ext>
            </p:extLst>
          </p:nvPr>
        </p:nvGraphicFramePr>
        <p:xfrm>
          <a:off x="148503" y="1007046"/>
          <a:ext cx="6590967" cy="223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59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timing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number 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number incorrect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rate per minute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31571" y="3358240"/>
            <a:ext cx="6607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skill: _________________________   baseline: __________ goal: ____________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43137"/>
              </p:ext>
            </p:extLst>
          </p:nvPr>
        </p:nvGraphicFramePr>
        <p:xfrm>
          <a:off x="127677" y="3834914"/>
          <a:ext cx="6590967" cy="223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59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timing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number 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number incorrect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rate per minute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52397" y="6272292"/>
            <a:ext cx="6607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charset="0"/>
                <a:ea typeface="Arial" charset="0"/>
                <a:cs typeface="Arial" charset="0"/>
              </a:rPr>
              <a:t>skill: _________________________   baseline: __________ goal: ____________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04646"/>
              </p:ext>
            </p:extLst>
          </p:nvPr>
        </p:nvGraphicFramePr>
        <p:xfrm>
          <a:off x="148503" y="6715716"/>
          <a:ext cx="6590967" cy="2237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6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597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timing 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number 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number incorrect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rate per minute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5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Line 104"/>
          <p:cNvSpPr>
            <a:spLocks noChangeShapeType="1"/>
          </p:cNvSpPr>
          <p:nvPr/>
        </p:nvSpPr>
        <p:spPr bwMode="auto">
          <a:xfrm rot="10800000" flipH="1">
            <a:off x="-203200" y="3318782"/>
            <a:ext cx="7247467" cy="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Line 104"/>
          <p:cNvSpPr>
            <a:spLocks noChangeShapeType="1"/>
          </p:cNvSpPr>
          <p:nvPr/>
        </p:nvSpPr>
        <p:spPr bwMode="auto">
          <a:xfrm rot="10800000" flipH="1">
            <a:off x="-167388" y="6180410"/>
            <a:ext cx="7247467" cy="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099567" y="119575"/>
            <a:ext cx="2560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 charset="0"/>
                <a:ea typeface="Arial" charset="0"/>
                <a:cs typeface="Arial" charset="0"/>
              </a:rPr>
              <a:t>student: _________________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Shape 163"/>
          <p:cNvSpPr/>
          <p:nvPr/>
        </p:nvSpPr>
        <p:spPr>
          <a:xfrm>
            <a:off x="5404235" y="895402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41260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503519" cy="3728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446" y="3490"/>
            <a:ext cx="2464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Discrete Trial Data Sheet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561" y="372822"/>
            <a:ext cx="6762218" cy="1865413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Student: ____________________________ School Year: ___________________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Skill: _____________________________________________________________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Mastery Criteria (how many correct for how many days until the student can move on)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_____________________________________________________________________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987700"/>
              </p:ext>
            </p:extLst>
          </p:nvPr>
        </p:nvGraphicFramePr>
        <p:xfrm>
          <a:off x="195405" y="2238235"/>
          <a:ext cx="6470601" cy="6509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4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2278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Max seconds</a:t>
                      </a:r>
                      <a:r>
                        <a:rPr lang="en-US" sz="1300" baseline="0" dirty="0">
                          <a:latin typeface="Arial"/>
                          <a:cs typeface="Arial"/>
                        </a:rPr>
                        <a:t> btwn phrase &amp; response</a:t>
                      </a:r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Total # Trials:</a:t>
                      </a: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Total Correct:</a:t>
                      </a: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Total</a:t>
                      </a:r>
                      <a:r>
                        <a:rPr lang="en-US" sz="1300" baseline="0" dirty="0">
                          <a:latin typeface="Arial"/>
                          <a:cs typeface="Arial"/>
                        </a:rPr>
                        <a:t> Incorrect:</a:t>
                      </a:r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07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07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07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07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07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07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007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007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50079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100625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3467487" cy="3842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2" y="45681"/>
            <a:ext cx="3467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Discrete Trial Data Sheet – 10 Trials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561" y="322023"/>
            <a:ext cx="6762218" cy="1865413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Student: ____________________________ School Year: ___________________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Skill: _____________________________________________________________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Mastery Criteria (how many correct for how many days until the student can move on)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_____________________________________________________________________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013030"/>
              </p:ext>
            </p:extLst>
          </p:nvPr>
        </p:nvGraphicFramePr>
        <p:xfrm>
          <a:off x="108494" y="2048081"/>
          <a:ext cx="6624814" cy="68726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5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5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3982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50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50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50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50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50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50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50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50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050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0502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06842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Total correct</a:t>
                      </a:r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   </a:t>
                      </a:r>
                      <a:r>
                        <a:rPr lang="en-US" sz="1800" dirty="0"/>
                        <a:t>/10</a:t>
                      </a: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   </a:t>
                      </a:r>
                      <a:r>
                        <a:rPr lang="en-US" sz="1800" dirty="0"/>
                        <a:t>/10</a:t>
                      </a: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   </a:t>
                      </a:r>
                      <a:r>
                        <a:rPr lang="en-US" sz="1800" dirty="0"/>
                        <a:t>/10</a:t>
                      </a: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   </a:t>
                      </a:r>
                      <a:r>
                        <a:rPr lang="en-US" sz="1800" dirty="0"/>
                        <a:t>/10</a:t>
                      </a: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   </a:t>
                      </a:r>
                      <a:r>
                        <a:rPr lang="en-US" sz="1800" dirty="0"/>
                        <a:t>/10</a:t>
                      </a:r>
                    </a:p>
                  </a:txBody>
                  <a:tcPr marL="64294" marR="64294" marT="32147" marB="32147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06842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Percent</a:t>
                      </a:r>
                      <a:r>
                        <a:rPr lang="en-US" sz="1300" baseline="0" dirty="0"/>
                        <a:t> Correct: </a:t>
                      </a:r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0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1653923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281329" cy="403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2" y="33866"/>
            <a:ext cx="2281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Vocabulary Data Sheet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3018"/>
              </p:ext>
            </p:extLst>
          </p:nvPr>
        </p:nvGraphicFramePr>
        <p:xfrm>
          <a:off x="486515" y="1991276"/>
          <a:ext cx="6129869" cy="3197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8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8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986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 rot="16200000">
            <a:off x="-644035" y="3113593"/>
            <a:ext cx="2105554" cy="465029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1300">
                <a:latin typeface="Arial"/>
                <a:cs typeface="Arial"/>
              </a:rPr>
              <a:t>vocabulary words:</a:t>
            </a:r>
            <a:endParaRPr lang="en-US" sz="1300" dirty="0">
              <a:latin typeface="Arial"/>
              <a:cs typeface="Arial"/>
            </a:endParaRPr>
          </a:p>
          <a:p>
            <a:pPr algn="l"/>
            <a:endParaRPr lang="en-US" sz="1300" dirty="0">
              <a:latin typeface="Arial"/>
              <a:cs typeface="Arial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593732"/>
              </p:ext>
            </p:extLst>
          </p:nvPr>
        </p:nvGraphicFramePr>
        <p:xfrm>
          <a:off x="486515" y="5578688"/>
          <a:ext cx="6129869" cy="3197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1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81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81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986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 rot="16200000">
            <a:off x="-644035" y="6701005"/>
            <a:ext cx="2105554" cy="465029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r>
              <a:rPr lang="en-US" sz="1300">
                <a:latin typeface="Arial"/>
                <a:cs typeface="Arial"/>
              </a:rPr>
              <a:t>vocabulary words:</a:t>
            </a:r>
            <a:endParaRPr lang="en-US" sz="1300" dirty="0">
              <a:latin typeface="Arial"/>
              <a:cs typeface="Arial"/>
            </a:endParaRPr>
          </a:p>
          <a:p>
            <a:pPr algn="l"/>
            <a:endParaRPr lang="en-US" sz="1300" dirty="0">
              <a:latin typeface="Arial"/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561" y="322023"/>
            <a:ext cx="6762218" cy="1465303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Student: ____________________________ School Year: _____________________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Skill: _______________________________ Total Trials for each word: 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Mastery Criteria: ______________________________________________________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89138" y="1528092"/>
            <a:ext cx="668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latin typeface="Arial"/>
                <a:cs typeface="Arial"/>
              </a:rPr>
              <a:t>(how </a:t>
            </a:r>
            <a:r>
              <a:rPr lang="en-US" sz="900" dirty="0">
                <a:latin typeface="Arial"/>
                <a:cs typeface="Arial"/>
              </a:rPr>
              <a:t>many correct for how </a:t>
            </a:r>
            <a:r>
              <a:rPr lang="en-US" sz="900">
                <a:latin typeface="Arial"/>
                <a:cs typeface="Arial"/>
              </a:rPr>
              <a:t>many days </a:t>
            </a:r>
            <a:r>
              <a:rPr lang="en-US" sz="900" dirty="0">
                <a:latin typeface="Arial"/>
                <a:cs typeface="Arial"/>
              </a:rPr>
              <a:t>until the student can move on)</a:t>
            </a:r>
          </a:p>
          <a:p>
            <a:endParaRPr lang="en-US" sz="900" dirty="0"/>
          </a:p>
        </p:txBody>
      </p:sp>
      <p:sp>
        <p:nvSpPr>
          <p:cNvPr id="13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185236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0"/>
            <a:ext cx="2544413" cy="403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2" y="33866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Frequency Data Sheet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561" y="322023"/>
            <a:ext cx="6762218" cy="1065194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Student: </a:t>
            </a:r>
            <a:r>
              <a:rPr lang="en-US" sz="1300" u="sng" dirty="0" err="1">
                <a:latin typeface="Arial"/>
                <a:cs typeface="Arial"/>
              </a:rPr>
              <a:t>Mit</a:t>
            </a:r>
            <a:r>
              <a:rPr lang="en-US" sz="1300" u="sng" dirty="0">
                <a:latin typeface="Arial"/>
                <a:cs typeface="Arial"/>
              </a:rPr>
              <a:t> Patel </a:t>
            </a:r>
            <a:r>
              <a:rPr lang="en-US" sz="1300" dirty="0">
                <a:latin typeface="Arial"/>
                <a:cs typeface="Arial"/>
              </a:rPr>
              <a:t> 	School Year: </a:t>
            </a:r>
            <a:r>
              <a:rPr lang="en-US" sz="1300" u="sng" dirty="0">
                <a:latin typeface="Arial"/>
                <a:cs typeface="Arial"/>
              </a:rPr>
              <a:t>2021-2022</a:t>
            </a:r>
            <a:endParaRPr lang="en-US" sz="1300" dirty="0">
              <a:latin typeface="Arial"/>
              <a:cs typeface="Arial"/>
            </a:endParaRP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r>
              <a:rPr lang="en-US" sz="1300" dirty="0">
                <a:latin typeface="Arial"/>
                <a:cs typeface="Arial"/>
              </a:rPr>
              <a:t>Skill or Behavior: Remain on task for 45 seconds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710114"/>
              </p:ext>
            </p:extLst>
          </p:nvPr>
        </p:nvGraphicFramePr>
        <p:xfrm>
          <a:off x="237068" y="1885781"/>
          <a:ext cx="3100137" cy="70298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5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86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+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81254"/>
              </p:ext>
            </p:extLst>
          </p:nvPr>
        </p:nvGraphicFramePr>
        <p:xfrm>
          <a:off x="3606801" y="1885781"/>
          <a:ext cx="3100137" cy="70298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5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86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+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-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47501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Shape 163"/>
          <p:cNvSpPr/>
          <p:nvPr/>
        </p:nvSpPr>
        <p:spPr>
          <a:xfrm>
            <a:off x="5404235" y="8920771"/>
            <a:ext cx="1487587" cy="25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000"/>
              <a:t>@ theautismhelper.com </a:t>
            </a:r>
          </a:p>
        </p:txBody>
      </p:sp>
    </p:spTree>
    <p:extLst>
      <p:ext uri="{BB962C8B-B14F-4D97-AF65-F5344CB8AC3E}">
        <p14:creationId xmlns:p14="http://schemas.microsoft.com/office/powerpoint/2010/main" val="314915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2544413" cy="403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2" y="33866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Frequency Data Sheet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561" y="322023"/>
            <a:ext cx="6762218" cy="1065194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Student: </a:t>
            </a:r>
            <a:r>
              <a:rPr lang="en-US" sz="1300" u="sng" dirty="0" err="1">
                <a:latin typeface="Arial"/>
                <a:cs typeface="Arial"/>
              </a:rPr>
              <a:t>Mit</a:t>
            </a:r>
            <a:r>
              <a:rPr lang="en-US" sz="1300" u="sng" dirty="0">
                <a:latin typeface="Arial"/>
                <a:cs typeface="Arial"/>
              </a:rPr>
              <a:t> Patel </a:t>
            </a:r>
            <a:r>
              <a:rPr lang="en-US" sz="1300" dirty="0">
                <a:latin typeface="Arial"/>
                <a:cs typeface="Arial"/>
              </a:rPr>
              <a:t> 	School Year: </a:t>
            </a:r>
            <a:r>
              <a:rPr lang="en-US" sz="1300" u="sng" dirty="0">
                <a:latin typeface="Arial"/>
                <a:cs typeface="Arial"/>
              </a:rPr>
              <a:t>2021-2022</a:t>
            </a:r>
            <a:endParaRPr lang="en-US" sz="1300" dirty="0">
              <a:latin typeface="Arial"/>
              <a:cs typeface="Arial"/>
            </a:endParaRP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r>
              <a:rPr lang="en-US" sz="1300" dirty="0">
                <a:latin typeface="Arial"/>
                <a:cs typeface="Arial"/>
              </a:rPr>
              <a:t>Skill or Behavior: </a:t>
            </a:r>
            <a:r>
              <a:rPr lang="en-US" sz="1300" u="sng" dirty="0">
                <a:latin typeface="Arial"/>
                <a:cs typeface="Arial"/>
              </a:rPr>
              <a:t>Compare a set of items,  given two quantities between 1-10</a:t>
            </a:r>
            <a:r>
              <a:rPr lang="en-US" sz="1300" dirty="0">
                <a:latin typeface="Arial"/>
                <a:cs typeface="Arial"/>
              </a:rPr>
              <a:t> 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827331"/>
              </p:ext>
            </p:extLst>
          </p:nvPr>
        </p:nvGraphicFramePr>
        <p:xfrm>
          <a:off x="195405" y="1562105"/>
          <a:ext cx="6470601" cy="71854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7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4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706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60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760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60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60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60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760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760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760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17603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448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2544413" cy="4031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-2" y="33866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Frequency Data Sheet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861" y="322023"/>
            <a:ext cx="6762218" cy="1065194"/>
          </a:xfrm>
          <a:prstGeom prst="rect">
            <a:avLst/>
          </a:prstGeom>
          <a:noFill/>
        </p:spPr>
        <p:txBody>
          <a:bodyPr wrap="square" lIns="64291" tIns="32146" rIns="64291" bIns="32146" rtlCol="0">
            <a:spAutoFit/>
          </a:bodyPr>
          <a:lstStyle/>
          <a:p>
            <a:endParaRPr lang="en-US" sz="1300" dirty="0">
              <a:latin typeface="Arial"/>
              <a:cs typeface="Arial"/>
            </a:endParaRPr>
          </a:p>
          <a:p>
            <a:pPr algn="l"/>
            <a:r>
              <a:rPr lang="en-US" sz="1300" dirty="0">
                <a:latin typeface="Arial"/>
                <a:cs typeface="Arial"/>
              </a:rPr>
              <a:t>Student: </a:t>
            </a:r>
            <a:r>
              <a:rPr lang="en-US" sz="1300" u="sng" dirty="0" err="1">
                <a:latin typeface="Arial"/>
                <a:cs typeface="Arial"/>
              </a:rPr>
              <a:t>Mit</a:t>
            </a:r>
            <a:r>
              <a:rPr lang="en-US" sz="1300" u="sng" dirty="0">
                <a:latin typeface="Arial"/>
                <a:cs typeface="Arial"/>
              </a:rPr>
              <a:t> Patel </a:t>
            </a:r>
            <a:r>
              <a:rPr lang="en-US" sz="1300" dirty="0">
                <a:latin typeface="Arial"/>
                <a:cs typeface="Arial"/>
              </a:rPr>
              <a:t> 	School Year: </a:t>
            </a:r>
            <a:r>
              <a:rPr lang="en-US" sz="1300" u="sng" dirty="0">
                <a:latin typeface="Arial"/>
                <a:cs typeface="Arial"/>
              </a:rPr>
              <a:t>2021-2022</a:t>
            </a:r>
            <a:endParaRPr lang="en-US" sz="1300" dirty="0">
              <a:latin typeface="Arial"/>
              <a:cs typeface="Arial"/>
            </a:endParaRPr>
          </a:p>
          <a:p>
            <a:pPr algn="l"/>
            <a:endParaRPr lang="en-US" sz="1300" dirty="0">
              <a:latin typeface="Arial"/>
              <a:cs typeface="Arial"/>
            </a:endParaRPr>
          </a:p>
          <a:p>
            <a:r>
              <a:rPr lang="en-US" sz="1300" dirty="0">
                <a:latin typeface="Arial"/>
                <a:cs typeface="Arial"/>
              </a:rPr>
              <a:t>Skill or Behavior: </a:t>
            </a:r>
            <a:r>
              <a:rPr lang="en-US" sz="1300" u="sng" dirty="0">
                <a:latin typeface="Arial"/>
                <a:cs typeface="Arial"/>
              </a:rPr>
              <a:t>Match Upper and Lowercase Letters</a:t>
            </a:r>
          </a:p>
          <a:p>
            <a:pPr algn="l"/>
            <a:endParaRPr lang="en-US" sz="1300" dirty="0">
              <a:latin typeface="Arial"/>
              <a:cs typeface="Arial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961882"/>
              </p:ext>
            </p:extLst>
          </p:nvPr>
        </p:nvGraphicFramePr>
        <p:xfrm>
          <a:off x="108494" y="1511300"/>
          <a:ext cx="6624814" cy="74094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5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5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5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9439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Arial"/>
                          <a:cs typeface="Arial"/>
                        </a:rPr>
                        <a:t>Date:</a:t>
                      </a: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Arial"/>
                        <a:cs typeface="Arial"/>
                      </a:endParaRPr>
                    </a:p>
                  </a:txBody>
                  <a:tcPr marL="64294" marR="64294" marT="32147" marB="3214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717">
                <a:tc>
                  <a:txBody>
                    <a:bodyPr/>
                    <a:lstStyle/>
                    <a:p>
                      <a:endParaRPr lang="en-US" sz="1300" dirty="0"/>
                    </a:p>
                    <a:p>
                      <a:r>
                        <a:rPr lang="en-US" sz="1300" dirty="0"/>
                        <a:t>A/a</a:t>
                      </a:r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717">
                <a:tc>
                  <a:txBody>
                    <a:bodyPr/>
                    <a:lstStyle/>
                    <a:p>
                      <a:endParaRPr lang="en-US" sz="1300" dirty="0"/>
                    </a:p>
                    <a:p>
                      <a:r>
                        <a:rPr lang="en-US" sz="1300" dirty="0"/>
                        <a:t>B/b</a:t>
                      </a:r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717">
                <a:tc>
                  <a:txBody>
                    <a:bodyPr/>
                    <a:lstStyle/>
                    <a:p>
                      <a:endParaRPr lang="en-US" sz="1300" dirty="0"/>
                    </a:p>
                    <a:p>
                      <a:r>
                        <a:rPr lang="en-US" sz="1300" dirty="0"/>
                        <a:t>C/c</a:t>
                      </a:r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717">
                <a:tc>
                  <a:txBody>
                    <a:bodyPr/>
                    <a:lstStyle/>
                    <a:p>
                      <a:endParaRPr lang="en-US" sz="1300" dirty="0"/>
                    </a:p>
                    <a:p>
                      <a:r>
                        <a:rPr lang="en-US" sz="1300" dirty="0"/>
                        <a:t>D/d</a:t>
                      </a:r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717">
                <a:tc>
                  <a:txBody>
                    <a:bodyPr/>
                    <a:lstStyle/>
                    <a:p>
                      <a:endParaRPr lang="en-US" sz="1300" dirty="0"/>
                    </a:p>
                    <a:p>
                      <a:r>
                        <a:rPr lang="en-US" sz="1300" dirty="0"/>
                        <a:t>E/e</a:t>
                      </a:r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717">
                <a:tc>
                  <a:txBody>
                    <a:bodyPr/>
                    <a:lstStyle/>
                    <a:p>
                      <a:endParaRPr lang="en-US" sz="1300" dirty="0"/>
                    </a:p>
                    <a:p>
                      <a:r>
                        <a:rPr lang="en-US" sz="1300" dirty="0"/>
                        <a:t>F/f</a:t>
                      </a:r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2717">
                <a:tc>
                  <a:txBody>
                    <a:bodyPr/>
                    <a:lstStyle/>
                    <a:p>
                      <a:endParaRPr lang="en-US" sz="1300" dirty="0"/>
                    </a:p>
                    <a:p>
                      <a:r>
                        <a:rPr lang="en-US" sz="1300" dirty="0"/>
                        <a:t>H/h</a:t>
                      </a:r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2717">
                <a:tc>
                  <a:txBody>
                    <a:bodyPr/>
                    <a:lstStyle/>
                    <a:p>
                      <a:endParaRPr lang="en-US" sz="1300" dirty="0"/>
                    </a:p>
                    <a:p>
                      <a:r>
                        <a:rPr lang="en-US" sz="1300" dirty="0"/>
                        <a:t>I/</a:t>
                      </a:r>
                      <a:r>
                        <a:rPr lang="en-US" sz="1300" dirty="0" err="1"/>
                        <a:t>i</a:t>
                      </a:r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2717">
                <a:tc>
                  <a:txBody>
                    <a:bodyPr/>
                    <a:lstStyle/>
                    <a:p>
                      <a:endParaRPr lang="en-US" sz="1300" dirty="0"/>
                    </a:p>
                    <a:p>
                      <a:r>
                        <a:rPr lang="en-US" sz="1300" dirty="0"/>
                        <a:t>J/j</a:t>
                      </a:r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2717">
                <a:tc>
                  <a:txBody>
                    <a:bodyPr/>
                    <a:lstStyle/>
                    <a:p>
                      <a:endParaRPr lang="en-US" sz="1300" dirty="0"/>
                    </a:p>
                    <a:p>
                      <a:r>
                        <a:rPr lang="en-US" sz="1300" dirty="0"/>
                        <a:t>K/k</a:t>
                      </a:r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6429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Total correct</a:t>
                      </a:r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   </a:t>
                      </a:r>
                      <a:r>
                        <a:rPr lang="en-US" sz="1800" dirty="0"/>
                        <a:t>/10</a:t>
                      </a: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   </a:t>
                      </a:r>
                      <a:r>
                        <a:rPr lang="en-US" sz="1800" dirty="0"/>
                        <a:t>/10</a:t>
                      </a: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   </a:t>
                      </a:r>
                      <a:r>
                        <a:rPr lang="en-US" sz="1800" dirty="0"/>
                        <a:t>/10</a:t>
                      </a: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   </a:t>
                      </a:r>
                      <a:r>
                        <a:rPr lang="en-US" sz="1800" dirty="0"/>
                        <a:t>/10</a:t>
                      </a:r>
                    </a:p>
                  </a:txBody>
                  <a:tcPr marL="64294" marR="64294" marT="32147" marB="321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   </a:t>
                      </a:r>
                      <a:r>
                        <a:rPr lang="en-US" sz="1800" dirty="0"/>
                        <a:t>/10</a:t>
                      </a:r>
                    </a:p>
                  </a:txBody>
                  <a:tcPr marL="64294" marR="64294" marT="32147" marB="32147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46429">
                <a:tc>
                  <a:txBody>
                    <a:bodyPr/>
                    <a:lstStyle/>
                    <a:p>
                      <a:pPr algn="r"/>
                      <a:r>
                        <a:rPr lang="en-US" sz="1300" dirty="0"/>
                        <a:t>Percent</a:t>
                      </a:r>
                      <a:r>
                        <a:rPr lang="en-US" sz="1300" baseline="0" dirty="0"/>
                        <a:t> Correct: </a:t>
                      </a:r>
                      <a:endParaRPr lang="en-US" sz="1300" dirty="0"/>
                    </a:p>
                  </a:txBody>
                  <a:tcPr marL="64294" marR="64294" marT="32147" marB="32147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60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7D1C8FAE66874381E6FA17CBD52FD1" ma:contentTypeVersion="14" ma:contentTypeDescription="Create a new document." ma:contentTypeScope="" ma:versionID="2c25e85107af0ef5b574c732e366ebfb">
  <xsd:schema xmlns:xsd="http://www.w3.org/2001/XMLSchema" xmlns:xs="http://www.w3.org/2001/XMLSchema" xmlns:p="http://schemas.microsoft.com/office/2006/metadata/properties" xmlns:ns3="94f2dd5a-6376-4230-8fd9-100098d66c06" xmlns:ns4="3f8e9f1b-efdc-4b91-8984-399dd6fa0f0b" targetNamespace="http://schemas.microsoft.com/office/2006/metadata/properties" ma:root="true" ma:fieldsID="a8ec802c3afed14a056108cf0ee8baea" ns3:_="" ns4:_="">
    <xsd:import namespace="94f2dd5a-6376-4230-8fd9-100098d66c06"/>
    <xsd:import namespace="3f8e9f1b-efdc-4b91-8984-399dd6fa0f0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f2dd5a-6376-4230-8fd9-100098d66c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8e9f1b-efdc-4b91-8984-399dd6fa0f0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4DB23C-D01E-499C-9096-EAC1A518D2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9551F5-8CA8-4CC6-AB8F-BBCAC05FEC71}">
  <ds:schemaRefs>
    <ds:schemaRef ds:uri="http://schemas.microsoft.com/office/2006/metadata/properties"/>
    <ds:schemaRef ds:uri="http://purl.org/dc/elements/1.1/"/>
    <ds:schemaRef ds:uri="94f2dd5a-6376-4230-8fd9-100098d66c06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3f8e9f1b-efdc-4b91-8984-399dd6fa0f0b"/>
  </ds:schemaRefs>
</ds:datastoreItem>
</file>

<file path=customXml/itemProps3.xml><?xml version="1.0" encoding="utf-8"?>
<ds:datastoreItem xmlns:ds="http://schemas.openxmlformats.org/officeDocument/2006/customXml" ds:itemID="{FDF04337-843D-467A-8624-62F652072D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f2dd5a-6376-4230-8fd9-100098d66c06"/>
    <ds:schemaRef ds:uri="3f8e9f1b-efdc-4b91-8984-399dd6fa0f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2407</Words>
  <Application>Microsoft Office PowerPoint</Application>
  <PresentationFormat>On-screen Show (4:3)</PresentationFormat>
  <Paragraphs>666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Hebrew Scholar</vt:lpstr>
      <vt:lpstr>Calibri</vt:lpstr>
      <vt:lpstr>Comic Sans MS</vt:lpstr>
      <vt:lpstr>Gill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Sasha and Matt</dc:creator>
  <cp:lastModifiedBy>Irene Yuska</cp:lastModifiedBy>
  <cp:revision>37</cp:revision>
  <cp:lastPrinted>2022-04-28T16:09:51Z</cp:lastPrinted>
  <dcterms:created xsi:type="dcterms:W3CDTF">2013-12-29T20:51:31Z</dcterms:created>
  <dcterms:modified xsi:type="dcterms:W3CDTF">2022-09-27T15:06:27Z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0x010100BF7D1C8FAE66874381E6FA17CBD52FD1</vt:lpwstr>
  </property>
</Properties>
</file>