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Mon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Mono-bold.fntdata"/><Relationship Id="rId14" Type="http://schemas.openxmlformats.org/officeDocument/2006/relationships/font" Target="fonts/RobotoMono-regular.fntdata"/><Relationship Id="rId17" Type="http://schemas.openxmlformats.org/officeDocument/2006/relationships/font" Target="fonts/RobotoMono-boldItalic.fntdata"/><Relationship Id="rId16" Type="http://schemas.openxmlformats.org/officeDocument/2006/relationships/font" Target="fonts/RobotoMon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We're trying to organise code - the paradigm itself doesn't really model the real world, but we can do that with our code if we want to.</a:t>
            </a:r>
            <a:br>
              <a:rPr lang="en"/>
            </a:b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This paradigm models the world as objects that know things and do things. In the world, the interactions of these objects causes them to change state, create other objects, destroy other objects and so on. In our code, we solve problems using these same mechanisms. This is intuitive because it is similar to the western reductionist mental model of the world which most of us grew up with.</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But is the world really about objects and things? Alan Watts liked to say: *"the universe doesn't come __thinged__"*, rather - we thing the universe. Objects only really exist in our mental model and not only is that not an accurate representation of the world, it is not always the best way to model it. Instead of focusing on things, Functional programming models the world as a process - a continuous stream of transformation. In our code, we try to avoid state changes and mutable data.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499"/>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2F2F2F"/>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1545450"/>
            <a:ext cx="8520600" cy="2052600"/>
          </a:xfrm>
          <a:prstGeom prst="rect">
            <a:avLst/>
          </a:prstGeom>
        </p:spPr>
        <p:txBody>
          <a:bodyPr anchorCtr="0" anchor="ctr" bIns="91425" lIns="91425" rIns="91425" tIns="91425">
            <a:noAutofit/>
          </a:bodyPr>
          <a:lstStyle/>
          <a:p>
            <a:pPr lvl="0" rtl="0">
              <a:spcBef>
                <a:spcPts val="0"/>
              </a:spcBef>
              <a:buNone/>
            </a:pPr>
            <a:r>
              <a:rPr b="1" lang="en" sz="4800"/>
              <a:t>Functional Programming </a:t>
            </a:r>
            <a:br>
              <a:rPr b="1" lang="en" sz="4800"/>
            </a:br>
            <a:r>
              <a:rPr b="1" lang="en" sz="4800"/>
              <a:t>in Elixir</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2F2F2F"/>
        </a:solidFill>
      </p:bgPr>
    </p:bg>
    <p:spTree>
      <p:nvGrpSpPr>
        <p:cNvPr id="58" name="Shape 58"/>
        <p:cNvGrpSpPr/>
        <p:nvPr/>
      </p:nvGrpSpPr>
      <p:grpSpPr>
        <a:xfrm>
          <a:off x="0" y="0"/>
          <a:ext cx="0" cy="0"/>
          <a:chOff x="0" y="0"/>
          <a:chExt cx="0" cy="0"/>
        </a:xfrm>
      </p:grpSpPr>
      <p:sp>
        <p:nvSpPr>
          <p:cNvPr id="59" name="Shape 59"/>
          <p:cNvSpPr txBox="1"/>
          <p:nvPr>
            <p:ph idx="1" type="body"/>
          </p:nvPr>
        </p:nvSpPr>
        <p:spPr>
          <a:xfrm>
            <a:off x="311700" y="1152475"/>
            <a:ext cx="8520600" cy="3416400"/>
          </a:xfrm>
          <a:prstGeom prst="rect">
            <a:avLst/>
          </a:prstGeom>
        </p:spPr>
        <p:txBody>
          <a:bodyPr anchorCtr="0" anchor="ctr" bIns="91425" lIns="91425" rIns="91425" tIns="91425">
            <a:noAutofit/>
          </a:bodyPr>
          <a:lstStyle/>
          <a:p>
            <a:pPr lvl="0" rtl="0">
              <a:spcBef>
                <a:spcPts val="0"/>
              </a:spcBef>
              <a:buNone/>
            </a:pPr>
            <a:r>
              <a:rPr b="1" lang="en" sz="1400">
                <a:solidFill>
                  <a:srgbClr val="FFFFFF"/>
                </a:solidFill>
                <a:latin typeface="Roboto Mono"/>
                <a:ea typeface="Roboto Mono"/>
                <a:cs typeface="Roboto Mono"/>
                <a:sym typeface="Roboto Mono"/>
              </a:rPr>
              <a:t>5  LET S = 0</a:t>
            </a: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10 MAT INPUT V</a:t>
            </a: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20 LET N = NUM</a:t>
            </a: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30 IF N = 0 THEN 99</a:t>
            </a: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40 FOR I = 1 TO N</a:t>
            </a: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45 LET S = S + V(I)</a:t>
            </a: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50 NEXT I</a:t>
            </a: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60 PRINT S/N</a:t>
            </a: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70 GO TO 5</a:t>
            </a: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99 END</a:t>
            </a:r>
          </a:p>
        </p:txBody>
      </p:sp>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b="1" lang="en" sz="3600">
                <a:solidFill>
                  <a:srgbClr val="FFFFFF"/>
                </a:solidFill>
              </a:rPr>
              <a:t>Programming</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2F2F2F"/>
        </a:solidFill>
      </p:bgPr>
    </p:bg>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b="1" lang="en" sz="3600">
                <a:solidFill>
                  <a:srgbClr val="FFFFFF"/>
                </a:solidFill>
              </a:rPr>
              <a:t>Structured Programming</a:t>
            </a:r>
          </a:p>
        </p:txBody>
      </p:sp>
      <p:sp>
        <p:nvSpPr>
          <p:cNvPr id="66" name="Shape 66"/>
          <p:cNvSpPr txBox="1"/>
          <p:nvPr>
            <p:ph idx="1" type="body"/>
          </p:nvPr>
        </p:nvSpPr>
        <p:spPr>
          <a:xfrm>
            <a:off x="311700" y="1152475"/>
            <a:ext cx="8520600" cy="3416400"/>
          </a:xfrm>
          <a:prstGeom prst="rect">
            <a:avLst/>
          </a:prstGeom>
        </p:spPr>
        <p:txBody>
          <a:bodyPr anchorCtr="0" anchor="ctr" bIns="91425" lIns="91425" rIns="91425" tIns="91425">
            <a:noAutofit/>
          </a:bodyPr>
          <a:lstStyle/>
          <a:p>
            <a:pPr lvl="0" rtl="0">
              <a:spcBef>
                <a:spcPts val="0"/>
              </a:spcBef>
              <a:buNone/>
            </a:pPr>
            <a:r>
              <a:rPr b="1" lang="en" sz="1400">
                <a:solidFill>
                  <a:srgbClr val="000000"/>
                </a:solidFill>
                <a:highlight>
                  <a:srgbClr val="FFFFFF"/>
                </a:highlight>
                <a:latin typeface="Roboto Mono"/>
                <a:ea typeface="Roboto Mono"/>
                <a:cs typeface="Roboto Mono"/>
                <a:sym typeface="Roboto Mono"/>
              </a:rPr>
              <a:t>...</a:t>
            </a: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procedure damageHero(damageAmount : Integer);</a:t>
            </a: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begin</a:t>
            </a: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  heroHealth := heroHealth - damageAmount;</a:t>
            </a: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  if heroHealth &lt;= 0</a:t>
            </a: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    writeln(heroName + “ is dead!”)</a:t>
            </a: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end;</a:t>
            </a:r>
            <a:br>
              <a:rPr b="1" lang="en" sz="1400">
                <a:solidFill>
                  <a:srgbClr val="FFFFFF"/>
                </a:solidFill>
                <a:latin typeface="Roboto Mono"/>
                <a:ea typeface="Roboto Mono"/>
                <a:cs typeface="Roboto Mono"/>
                <a:sym typeface="Roboto Mono"/>
              </a:rPr>
            </a:b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damageHero(50)</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2F2F2F"/>
        </a:solidFill>
      </p:bgPr>
    </p:bg>
    <p:spTree>
      <p:nvGrpSpPr>
        <p:cNvPr id="70" name="Shape 70"/>
        <p:cNvGrpSpPr/>
        <p:nvPr/>
      </p:nvGrpSpPr>
      <p:grpSpPr>
        <a:xfrm>
          <a:off x="0" y="0"/>
          <a:ext cx="0" cy="0"/>
          <a:chOff x="0" y="0"/>
          <a:chExt cx="0" cy="0"/>
        </a:xfrm>
      </p:grpSpPr>
      <p:sp>
        <p:nvSpPr>
          <p:cNvPr id="71" name="Shape 71"/>
          <p:cNvSpPr txBox="1"/>
          <p:nvPr>
            <p:ph idx="1" type="body"/>
          </p:nvPr>
        </p:nvSpPr>
        <p:spPr>
          <a:xfrm>
            <a:off x="311700" y="1152475"/>
            <a:ext cx="8520600" cy="3416400"/>
          </a:xfrm>
          <a:prstGeom prst="rect">
            <a:avLst/>
          </a:prstGeom>
        </p:spPr>
        <p:txBody>
          <a:bodyPr anchorCtr="0" anchor="ctr" bIns="91425" lIns="91425" rIns="91425" tIns="91425">
            <a:noAutofit/>
          </a:bodyPr>
          <a:lstStyle/>
          <a:p>
            <a:pPr lvl="0" rtl="0" algn="ctr">
              <a:spcBef>
                <a:spcPts val="0"/>
              </a:spcBef>
              <a:buNone/>
            </a:pPr>
            <a:r>
              <a:rPr b="1" lang="en" sz="2400">
                <a:solidFill>
                  <a:srgbClr val="FFFFFF"/>
                </a:solidFill>
                <a:highlight>
                  <a:srgbClr val="2B2B2B"/>
                </a:highlight>
              </a:rPr>
              <a:t>Organising code</a:t>
            </a:r>
          </a:p>
          <a:p>
            <a:pPr lvl="0" rtl="0" algn="ctr">
              <a:spcBef>
                <a:spcPts val="0"/>
              </a:spcBef>
              <a:buNone/>
            </a:pPr>
            <a:r>
              <a:rPr b="1" lang="en" sz="2400">
                <a:solidFill>
                  <a:srgbClr val="FFFFFF"/>
                </a:solidFill>
                <a:highlight>
                  <a:srgbClr val="2B2B2B"/>
                </a:highlight>
              </a:rPr>
              <a:t>Paradigm </a:t>
            </a:r>
            <a:r>
              <a:rPr b="1" lang="en" sz="2400">
                <a:solidFill>
                  <a:srgbClr val="FF8787"/>
                </a:solidFill>
                <a:highlight>
                  <a:srgbClr val="2B2B2B"/>
                </a:highlight>
              </a:rPr>
              <a:t>doesn’t model the world</a:t>
            </a:r>
          </a:p>
        </p:txBody>
      </p:sp>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b="1" lang="en" sz="3600"/>
              <a:t>Structured Programming</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2F2F2F"/>
        </a:solidFill>
      </p:bgPr>
    </p:bg>
    <p:spTree>
      <p:nvGrpSpPr>
        <p:cNvPr id="76" name="Shape 76"/>
        <p:cNvGrpSpPr/>
        <p:nvPr/>
      </p:nvGrpSpPr>
      <p:grpSpPr>
        <a:xfrm>
          <a:off x="0" y="0"/>
          <a:ext cx="0" cy="0"/>
          <a:chOff x="0" y="0"/>
          <a:chExt cx="0" cy="0"/>
        </a:xfrm>
      </p:grpSpPr>
      <p:sp>
        <p:nvSpPr>
          <p:cNvPr id="77" name="Shape 77"/>
          <p:cNvSpPr txBox="1"/>
          <p:nvPr>
            <p:ph idx="1" type="body"/>
          </p:nvPr>
        </p:nvSpPr>
        <p:spPr>
          <a:xfrm>
            <a:off x="311700" y="1152475"/>
            <a:ext cx="8520600" cy="3416400"/>
          </a:xfrm>
          <a:prstGeom prst="rect">
            <a:avLst/>
          </a:prstGeom>
        </p:spPr>
        <p:txBody>
          <a:bodyPr anchorCtr="0" anchor="ctr" bIns="91425" lIns="91425" rIns="91425" tIns="91425">
            <a:noAutofit/>
          </a:bodyPr>
          <a:lstStyle/>
          <a:p>
            <a:pPr lvl="0" rtl="0">
              <a:spcBef>
                <a:spcPts val="0"/>
              </a:spcBef>
              <a:buNone/>
            </a:pPr>
            <a:r>
              <a:rPr b="1" lang="en" sz="1400">
                <a:solidFill>
                  <a:srgbClr val="FFFFFF"/>
                </a:solidFill>
                <a:latin typeface="Roboto Mono"/>
                <a:ea typeface="Roboto Mono"/>
                <a:cs typeface="Roboto Mono"/>
                <a:sym typeface="Roboto Mono"/>
              </a:rPr>
              <a:t>public class Person() {</a:t>
            </a: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    </a:t>
            </a:r>
            <a:r>
              <a:rPr b="1" lang="en" sz="1400">
                <a:solidFill>
                  <a:srgbClr val="000000"/>
                </a:solidFill>
                <a:highlight>
                  <a:srgbClr val="FFFFFF"/>
                </a:highlight>
                <a:latin typeface="Roboto Mono"/>
                <a:ea typeface="Roboto Mono"/>
                <a:cs typeface="Roboto Mono"/>
                <a:sym typeface="Roboto Mono"/>
              </a:rPr>
              <a:t>...</a:t>
            </a: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    public void takeDamage(damageAmount) {</a:t>
            </a: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        this.health = this.health - damageAmount;</a:t>
            </a: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        if (this.health &lt;= 0) {</a:t>
            </a: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            print(this.name + “ is dead!”);</a:t>
            </a: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        }</a:t>
            </a: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    }</a:t>
            </a: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a:t>
            </a:r>
            <a:br>
              <a:rPr b="1" lang="en" sz="1400">
                <a:solidFill>
                  <a:srgbClr val="FFFFFF"/>
                </a:solidFill>
                <a:latin typeface="Roboto Mono"/>
                <a:ea typeface="Roboto Mono"/>
                <a:cs typeface="Roboto Mono"/>
                <a:sym typeface="Roboto Mono"/>
              </a:rPr>
            </a:b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hero = Person(“Elsa”, 50)</a:t>
            </a: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hero.takeDamage(50)</a:t>
            </a:r>
          </a:p>
        </p:txBody>
      </p:sp>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b="1" lang="en" sz="3600">
                <a:solidFill>
                  <a:srgbClr val="FFFFFF"/>
                </a:solidFill>
              </a:rPr>
              <a:t>Object Oriented Programming</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2F2F2F"/>
        </a:solidFill>
      </p:bgPr>
    </p:bg>
    <p:spTree>
      <p:nvGrpSpPr>
        <p:cNvPr id="82" name="Shape 82"/>
        <p:cNvGrpSpPr/>
        <p:nvPr/>
      </p:nvGrpSpPr>
      <p:grpSpPr>
        <a:xfrm>
          <a:off x="0" y="0"/>
          <a:ext cx="0" cy="0"/>
          <a:chOff x="0" y="0"/>
          <a:chExt cx="0" cy="0"/>
        </a:xfrm>
      </p:grpSpPr>
      <p:sp>
        <p:nvSpPr>
          <p:cNvPr id="83" name="Shape 83"/>
          <p:cNvSpPr txBox="1"/>
          <p:nvPr>
            <p:ph idx="1" type="body"/>
          </p:nvPr>
        </p:nvSpPr>
        <p:spPr>
          <a:xfrm>
            <a:off x="311700" y="1152475"/>
            <a:ext cx="8520600" cy="3416400"/>
          </a:xfrm>
          <a:prstGeom prst="rect">
            <a:avLst/>
          </a:prstGeom>
        </p:spPr>
        <p:txBody>
          <a:bodyPr anchorCtr="0" anchor="ctr" bIns="91425" lIns="91425" rIns="91425" tIns="91425">
            <a:noAutofit/>
          </a:bodyPr>
          <a:lstStyle/>
          <a:p>
            <a:pPr lvl="0" rtl="0" algn="ctr">
              <a:spcBef>
                <a:spcPts val="0"/>
              </a:spcBef>
              <a:buNone/>
            </a:pPr>
            <a:r>
              <a:rPr b="1" lang="en" sz="2400">
                <a:solidFill>
                  <a:srgbClr val="FFFFFF"/>
                </a:solidFill>
                <a:highlight>
                  <a:srgbClr val="2B2B2B"/>
                </a:highlight>
              </a:rPr>
              <a:t>Objects know things</a:t>
            </a:r>
          </a:p>
          <a:p>
            <a:pPr lvl="0" rtl="0" algn="ctr">
              <a:spcBef>
                <a:spcPts val="0"/>
              </a:spcBef>
              <a:buNone/>
            </a:pPr>
            <a:r>
              <a:rPr b="1" lang="en" sz="2400">
                <a:solidFill>
                  <a:srgbClr val="FFFFFF"/>
                </a:solidFill>
                <a:highlight>
                  <a:srgbClr val="2B2B2B"/>
                </a:highlight>
              </a:rPr>
              <a:t>Objects do things</a:t>
            </a:r>
          </a:p>
          <a:p>
            <a:pPr lvl="0" rtl="0" algn="ctr">
              <a:spcBef>
                <a:spcPts val="0"/>
              </a:spcBef>
              <a:buNone/>
            </a:pPr>
            <a:r>
              <a:rPr b="1" lang="en" sz="2400">
                <a:solidFill>
                  <a:srgbClr val="FFFFFF"/>
                </a:solidFill>
                <a:highlight>
                  <a:srgbClr val="2B2B2B"/>
                </a:highlight>
              </a:rPr>
              <a:t>Objects interact</a:t>
            </a:r>
          </a:p>
          <a:p>
            <a:pPr lvl="0" rtl="0" algn="ctr">
              <a:spcBef>
                <a:spcPts val="0"/>
              </a:spcBef>
              <a:buNone/>
            </a:pPr>
            <a:r>
              <a:rPr b="1" lang="en" sz="2400">
                <a:solidFill>
                  <a:srgbClr val="FF8787"/>
                </a:solidFill>
                <a:highlight>
                  <a:srgbClr val="2B2B2B"/>
                </a:highlight>
              </a:rPr>
              <a:t>Familiar?</a:t>
            </a:r>
          </a:p>
        </p:txBody>
      </p:sp>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b="1" lang="en" sz="3600"/>
              <a:t>Object Oriented Programming</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2F2F2F"/>
        </a:solidFill>
      </p:bgPr>
    </p:bg>
    <p:spTree>
      <p:nvGrpSpPr>
        <p:cNvPr id="88" name="Shape 88"/>
        <p:cNvGrpSpPr/>
        <p:nvPr/>
      </p:nvGrpSpPr>
      <p:grpSpPr>
        <a:xfrm>
          <a:off x="0" y="0"/>
          <a:ext cx="0" cy="0"/>
          <a:chOff x="0" y="0"/>
          <a:chExt cx="0" cy="0"/>
        </a:xfrm>
      </p:grpSpPr>
      <p:sp>
        <p:nvSpPr>
          <p:cNvPr id="89" name="Shape 89"/>
          <p:cNvSpPr txBox="1"/>
          <p:nvPr>
            <p:ph idx="1" type="body"/>
          </p:nvPr>
        </p:nvSpPr>
        <p:spPr>
          <a:xfrm>
            <a:off x="311700" y="1152475"/>
            <a:ext cx="8520600" cy="3416400"/>
          </a:xfrm>
          <a:prstGeom prst="rect">
            <a:avLst/>
          </a:prstGeom>
        </p:spPr>
        <p:txBody>
          <a:bodyPr anchorCtr="0" anchor="ctr" bIns="91425" lIns="91425" rIns="91425" tIns="91425">
            <a:noAutofit/>
          </a:bodyPr>
          <a:lstStyle/>
          <a:p>
            <a:pPr lvl="0" rtl="0">
              <a:spcBef>
                <a:spcPts val="0"/>
              </a:spcBef>
              <a:buNone/>
            </a:pPr>
            <a:r>
              <a:rPr b="1" lang="en" sz="1400">
                <a:solidFill>
                  <a:srgbClr val="FFFFFF"/>
                </a:solidFill>
                <a:latin typeface="Roboto Mono"/>
                <a:ea typeface="Roboto Mono"/>
                <a:cs typeface="Roboto Mono"/>
                <a:sym typeface="Roboto Mono"/>
              </a:rPr>
              <a:t>defmodule Actions do </a:t>
            </a: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    def damage(person, damage) do</a:t>
            </a: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        Map.merge(person, %{:health =&gt; person[:health] - damage})</a:t>
            </a: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    end</a:t>
            </a: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end</a:t>
            </a:r>
            <a:br>
              <a:rPr b="1" lang="en" sz="1400">
                <a:solidFill>
                  <a:srgbClr val="FFFFFF"/>
                </a:solidFill>
                <a:latin typeface="Roboto Mono"/>
                <a:ea typeface="Roboto Mono"/>
                <a:cs typeface="Roboto Mono"/>
                <a:sym typeface="Roboto Mono"/>
              </a:rPr>
            </a:br>
            <a:br>
              <a:rPr b="1" lang="en" sz="1400">
                <a:solidFill>
                  <a:srgbClr val="FFFFFF"/>
                </a:solidFill>
                <a:latin typeface="Roboto Mono"/>
                <a:ea typeface="Roboto Mono"/>
                <a:cs typeface="Roboto Mono"/>
                <a:sym typeface="Roboto Mono"/>
              </a:rPr>
            </a:br>
            <a:r>
              <a:rPr b="1" lang="en" sz="1400">
                <a:solidFill>
                  <a:srgbClr val="000000"/>
                </a:solidFill>
                <a:highlight>
                  <a:srgbClr val="FFFFFF"/>
                </a:highlight>
                <a:latin typeface="Roboto Mono"/>
                <a:ea typeface="Roboto Mono"/>
                <a:cs typeface="Roboto Mono"/>
                <a:sym typeface="Roboto Mono"/>
              </a:rPr>
              <a:t>...</a:t>
            </a: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if damage(person, 50)[:health] &lt;== 0</a:t>
            </a: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    IO.puts(person[:name] &lt;&gt; “ is dead!”)</a:t>
            </a:r>
            <a:br>
              <a:rPr b="1" lang="en" sz="1400">
                <a:solidFill>
                  <a:srgbClr val="FFFFFF"/>
                </a:solidFill>
                <a:latin typeface="Roboto Mono"/>
                <a:ea typeface="Roboto Mono"/>
                <a:cs typeface="Roboto Mono"/>
                <a:sym typeface="Roboto Mono"/>
              </a:rPr>
            </a:br>
            <a:r>
              <a:rPr b="1" lang="en" sz="1400">
                <a:solidFill>
                  <a:srgbClr val="FFFFFF"/>
                </a:solidFill>
                <a:latin typeface="Roboto Mono"/>
                <a:ea typeface="Roboto Mono"/>
                <a:cs typeface="Roboto Mono"/>
                <a:sym typeface="Roboto Mono"/>
              </a:rPr>
              <a:t>end</a:t>
            </a:r>
          </a:p>
        </p:txBody>
      </p:sp>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b="1" lang="en" sz="3600">
                <a:solidFill>
                  <a:srgbClr val="FFFFFF"/>
                </a:solidFill>
              </a:rPr>
              <a:t>Functional Programming</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2F2F2F"/>
        </a:solidFill>
      </p:bgPr>
    </p:bg>
    <p:spTree>
      <p:nvGrpSpPr>
        <p:cNvPr id="94" name="Shape 94"/>
        <p:cNvGrpSpPr/>
        <p:nvPr/>
      </p:nvGrpSpPr>
      <p:grpSpPr>
        <a:xfrm>
          <a:off x="0" y="0"/>
          <a:ext cx="0" cy="0"/>
          <a:chOff x="0" y="0"/>
          <a:chExt cx="0" cy="0"/>
        </a:xfrm>
      </p:grpSpPr>
      <p:sp>
        <p:nvSpPr>
          <p:cNvPr id="95" name="Shape 95"/>
          <p:cNvSpPr txBox="1"/>
          <p:nvPr>
            <p:ph idx="1" type="body"/>
          </p:nvPr>
        </p:nvSpPr>
        <p:spPr>
          <a:xfrm>
            <a:off x="311700" y="1152475"/>
            <a:ext cx="8520600" cy="3416400"/>
          </a:xfrm>
          <a:prstGeom prst="rect">
            <a:avLst/>
          </a:prstGeom>
        </p:spPr>
        <p:txBody>
          <a:bodyPr anchorCtr="0" anchor="ctr" bIns="91425" lIns="91425" rIns="91425" tIns="91425">
            <a:noAutofit/>
          </a:bodyPr>
          <a:lstStyle/>
          <a:p>
            <a:pPr lvl="0" rtl="0" algn="ctr">
              <a:spcBef>
                <a:spcPts val="0"/>
              </a:spcBef>
              <a:buNone/>
            </a:pPr>
            <a:r>
              <a:rPr b="1" i="1" lang="en" sz="2400">
                <a:solidFill>
                  <a:srgbClr val="FFFFFF"/>
                </a:solidFill>
                <a:highlight>
                  <a:srgbClr val="2B2B2B"/>
                </a:highlight>
              </a:rPr>
              <a:t>“The universe doesn’t come </a:t>
            </a:r>
            <a:r>
              <a:rPr b="1" i="1" lang="en" sz="2400" u="sng">
                <a:solidFill>
                  <a:srgbClr val="FFFFFF"/>
                </a:solidFill>
                <a:highlight>
                  <a:srgbClr val="2B2B2B"/>
                </a:highlight>
              </a:rPr>
              <a:t>thinged</a:t>
            </a:r>
            <a:r>
              <a:rPr b="1" i="1" lang="en" sz="2400">
                <a:solidFill>
                  <a:srgbClr val="FFFFFF"/>
                </a:solidFill>
                <a:highlight>
                  <a:srgbClr val="2B2B2B"/>
                </a:highlight>
              </a:rPr>
              <a:t>.”</a:t>
            </a:r>
          </a:p>
        </p:txBody>
      </p:sp>
      <p:sp>
        <p:nvSpPr>
          <p:cNvPr id="96" name="Shape 9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b="1" lang="en" sz="3600"/>
              <a:t>Functional Programming</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2F2F2F"/>
        </a:solidFill>
      </p:bgPr>
    </p:bg>
    <p:spTree>
      <p:nvGrpSpPr>
        <p:cNvPr id="100" name="Shape 100"/>
        <p:cNvGrpSpPr/>
        <p:nvPr/>
      </p:nvGrpSpPr>
      <p:grpSpPr>
        <a:xfrm>
          <a:off x="0" y="0"/>
          <a:ext cx="0" cy="0"/>
          <a:chOff x="0" y="0"/>
          <a:chExt cx="0" cy="0"/>
        </a:xfrm>
      </p:grpSpPr>
      <p:sp>
        <p:nvSpPr>
          <p:cNvPr id="101" name="Shape 101"/>
          <p:cNvSpPr txBox="1"/>
          <p:nvPr>
            <p:ph idx="1" type="body"/>
          </p:nvPr>
        </p:nvSpPr>
        <p:spPr>
          <a:xfrm>
            <a:off x="311700" y="1152475"/>
            <a:ext cx="8520600" cy="3416400"/>
          </a:xfrm>
          <a:prstGeom prst="rect">
            <a:avLst/>
          </a:prstGeom>
        </p:spPr>
        <p:txBody>
          <a:bodyPr anchorCtr="0" anchor="ctr" bIns="91425" lIns="91425" rIns="91425" tIns="91425">
            <a:noAutofit/>
          </a:bodyPr>
          <a:lstStyle/>
          <a:p>
            <a:pPr lvl="0" rtl="0" algn="ctr">
              <a:spcBef>
                <a:spcPts val="0"/>
              </a:spcBef>
              <a:buNone/>
            </a:pPr>
            <a:r>
              <a:rPr b="1" lang="en" sz="2400">
                <a:solidFill>
                  <a:srgbClr val="FFFFFF"/>
                </a:solidFill>
                <a:highlight>
                  <a:srgbClr val="2B2B2B"/>
                </a:highlight>
              </a:rPr>
              <a:t>http://elixir-lang.org/getting-started</a:t>
            </a:r>
          </a:p>
          <a:p>
            <a:pPr lvl="0" rtl="0" algn="ctr">
              <a:spcBef>
                <a:spcPts val="0"/>
              </a:spcBef>
              <a:buNone/>
            </a:pPr>
            <a:r>
              <a:rPr b="1" lang="en" sz="2400">
                <a:solidFill>
                  <a:srgbClr val="FFFFFF"/>
                </a:solidFill>
                <a:highlight>
                  <a:srgbClr val="2B2B2B"/>
                </a:highlight>
              </a:rPr>
              <a:t>http://exercism.io/languages/elixir</a:t>
            </a:r>
          </a:p>
          <a:p>
            <a:pPr lvl="0" rtl="0" algn="ctr">
              <a:spcBef>
                <a:spcPts val="0"/>
              </a:spcBef>
              <a:buNone/>
            </a:pPr>
            <a:r>
              <a:rPr b="1" lang="en" sz="2400">
                <a:solidFill>
                  <a:srgbClr val="FFFFFF"/>
                </a:solidFill>
                <a:highlight>
                  <a:srgbClr val="2B2B2B"/>
                </a:highlight>
              </a:rPr>
              <a:t>https://github.com/elimydlarz/elixir-demo</a:t>
            </a:r>
          </a:p>
        </p:txBody>
      </p:sp>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lnSpc>
                <a:spcPct val="115000"/>
              </a:lnSpc>
              <a:spcBef>
                <a:spcPts val="0"/>
              </a:spcBef>
              <a:spcAft>
                <a:spcPts val="1600"/>
              </a:spcAft>
              <a:buNone/>
            </a:pPr>
            <a:r>
              <a:rPr b="1" lang="en" sz="3600">
                <a:solidFill>
                  <a:srgbClr val="FFFFFF"/>
                </a:solidFill>
                <a:highlight>
                  <a:srgbClr val="2B2B2B"/>
                </a:highlight>
              </a:rPr>
              <a:t>Talk is cheap and programming is fun</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