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Josefi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E3A3CA-BC1F-4C39-8A3F-3C0B0824AF72}">
  <a:tblStyle styleId="{2AE3A3CA-BC1F-4C39-8A3F-3C0B0824AF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436DCB7-5E1D-4C2C-9672-2219C322061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JosefinSans-bold.fntdata"/><Relationship Id="rId23" Type="http://schemas.openxmlformats.org/officeDocument/2006/relationships/font" Target="fonts/Josefi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JosefinSans-boldItalic.fntdata"/><Relationship Id="rId25" Type="http://schemas.openxmlformats.org/officeDocument/2006/relationships/font" Target="fonts/Josefi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a5c4e2f8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a5c4e2f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7ebb84d1ac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7ebb84d1a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8a5c4e2f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8a5c4e2f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8a5c4e2f8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8a5c4e2f8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8a67d847c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8a67d847c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8a5c4e2f8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8a5c4e2f8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800e41e6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800e41e6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7ebb84d1a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7ebb84d1a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7ebb84d1a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7ebb84d1a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800e41e6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800e41e6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7ebb84d1a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7ebb84d1a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ebb84d1ac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ebb84d1a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7ebb84d1a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7ebb84d1a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7ebb84d1a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7ebb84d1a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ebb84d1ac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ebb84d1ac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11.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5.xml"/><Relationship Id="rId4" Type="http://schemas.openxmlformats.org/officeDocument/2006/relationships/slide" Target="/ppt/slides/slide5.xml"/><Relationship Id="rId5" Type="http://schemas.openxmlformats.org/officeDocument/2006/relationships/slide" Target="/ppt/slides/slide9.xml"/><Relationship Id="rId6" Type="http://schemas.openxmlformats.org/officeDocument/2006/relationships/slide" Target="/ppt/slides/slide9.xml"/><Relationship Id="rId7" Type="http://schemas.openxmlformats.org/officeDocument/2006/relationships/slide" Target="/ppt/slid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u/0/d/15mYMJJGqm1PZuUy2dw_VGErOqZqhlLhF/edit" TargetMode="External"/><Relationship Id="rId4" Type="http://schemas.openxmlformats.org/officeDocument/2006/relationships/hyperlink" Target="https://drive.google.com/file/d/1PKXKBXhKGw1giJvHwRBlSmC9wU3hATwh/view?usp=driv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61700" y="1477650"/>
            <a:ext cx="4866300" cy="127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id" sz="3559">
                <a:solidFill>
                  <a:srgbClr val="B83D68"/>
                </a:solidFill>
                <a:latin typeface="Calibri"/>
                <a:ea typeface="Calibri"/>
                <a:cs typeface="Calibri"/>
                <a:sym typeface="Calibri"/>
              </a:rPr>
              <a:t>Retail </a:t>
            </a:r>
            <a:r>
              <a:rPr b="1" lang="id" sz="3559">
                <a:solidFill>
                  <a:srgbClr val="B83D68"/>
                </a:solidFill>
                <a:latin typeface="Calibri"/>
                <a:ea typeface="Calibri"/>
                <a:cs typeface="Calibri"/>
                <a:sym typeface="Calibri"/>
              </a:rPr>
              <a:t>Fashion Boutique Sales Data Analysis </a:t>
            </a:r>
            <a:endParaRPr b="1" sz="6080">
              <a:solidFill>
                <a:srgbClr val="B83D68"/>
              </a:solidFill>
            </a:endParaRPr>
          </a:p>
        </p:txBody>
      </p:sp>
      <p:sp>
        <p:nvSpPr>
          <p:cNvPr id="55" name="Google Shape;55;p13"/>
          <p:cNvSpPr txBox="1"/>
          <p:nvPr>
            <p:ph idx="1" type="subTitle"/>
          </p:nvPr>
        </p:nvSpPr>
        <p:spPr>
          <a:xfrm>
            <a:off x="3786850" y="2754450"/>
            <a:ext cx="34761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sz="1400">
                <a:solidFill>
                  <a:schemeClr val="dk1"/>
                </a:solidFill>
                <a:latin typeface="Calibri"/>
                <a:ea typeface="Calibri"/>
                <a:cs typeface="Calibri"/>
                <a:sym typeface="Calibri"/>
              </a:rPr>
              <a:t>(Sales Performance, Inventory Metric, Customer Behaviour)</a:t>
            </a:r>
            <a:endParaRPr sz="3300"/>
          </a:p>
        </p:txBody>
      </p:sp>
      <p:pic>
        <p:nvPicPr>
          <p:cNvPr id="56" name="Google Shape;56;p13" title="Rosa.jfif"/>
          <p:cNvPicPr preferRelativeResize="0"/>
          <p:nvPr/>
        </p:nvPicPr>
        <p:blipFill rotWithShape="1">
          <a:blip r:embed="rId3">
            <a:alphaModFix amt="90000"/>
          </a:blip>
          <a:srcRect b="8850" l="-5469" r="26548" t="0"/>
          <a:stretch/>
        </p:blipFill>
        <p:spPr>
          <a:xfrm>
            <a:off x="-257450" y="0"/>
            <a:ext cx="3359500" cy="5143501"/>
          </a:xfrm>
          <a:prstGeom prst="rect">
            <a:avLst/>
          </a:prstGeom>
          <a:noFill/>
          <a:ln>
            <a:noFill/>
          </a:ln>
          <a:effectLst>
            <a:outerShdw blurRad="514608" rotWithShape="0" algn="bl" dir="5400000" dist="322891">
              <a:srgbClr val="000000"/>
            </a:outerShdw>
          </a:effectLst>
        </p:spPr>
      </p:pic>
      <p:sp>
        <p:nvSpPr>
          <p:cNvPr id="57" name="Google Shape;57;p13"/>
          <p:cNvSpPr/>
          <p:nvPr/>
        </p:nvSpPr>
        <p:spPr>
          <a:xfrm rot="-1791640">
            <a:off x="4169288" y="3628493"/>
            <a:ext cx="5626872" cy="1208584"/>
          </a:xfrm>
          <a:prstGeom prst="flowChartPunchedTape">
            <a:avLst/>
          </a:prstGeom>
          <a:solidFill>
            <a:srgbClr val="E36A9C"/>
          </a:solidFill>
          <a:ln cap="flat" cmpd="sng" w="9525">
            <a:solidFill>
              <a:schemeClr val="dk2"/>
            </a:solidFill>
            <a:prstDash val="solid"/>
            <a:round/>
            <a:headEnd len="sm" w="sm" type="none"/>
            <a:tailEnd len="sm" w="sm" type="none"/>
          </a:ln>
          <a:effectLst>
            <a:outerShdw blurRad="342900" rotWithShape="0" algn="bl" dir="15000000" dist="114300">
              <a:srgbClr val="000000">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nvSpPr>
        <p:spPr>
          <a:xfrm>
            <a:off x="6896750" y="484600"/>
            <a:ext cx="208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300">
                <a:solidFill>
                  <a:srgbClr val="B83D68"/>
                </a:solidFill>
                <a:latin typeface="Josefin Sans"/>
                <a:ea typeface="Josefin Sans"/>
                <a:cs typeface="Josefin Sans"/>
                <a:sym typeface="Josefin Sans"/>
              </a:rPr>
              <a:t>Portofolio Data Analyst</a:t>
            </a:r>
            <a:endParaRPr b="1" sz="1300">
              <a:solidFill>
                <a:srgbClr val="B83D68"/>
              </a:solidFill>
              <a:latin typeface="Josefin Sans"/>
              <a:ea typeface="Josefin Sans"/>
              <a:cs typeface="Josefin Sans"/>
              <a:sym typeface="Josefin Sans"/>
            </a:endParaRPr>
          </a:p>
        </p:txBody>
      </p:sp>
      <p:sp>
        <p:nvSpPr>
          <p:cNvPr id="59" name="Google Shape;59;p13"/>
          <p:cNvSpPr txBox="1"/>
          <p:nvPr>
            <p:ph idx="1" type="subTitle"/>
          </p:nvPr>
        </p:nvSpPr>
        <p:spPr>
          <a:xfrm>
            <a:off x="7295000" y="647200"/>
            <a:ext cx="1284600" cy="3849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id" sz="1200">
                <a:solidFill>
                  <a:schemeClr val="dk1"/>
                </a:solidFill>
                <a:latin typeface="Calibri"/>
                <a:ea typeface="Calibri"/>
                <a:cs typeface="Calibri"/>
                <a:sym typeface="Calibri"/>
              </a:rPr>
              <a:t>By. Elin Nurulita</a:t>
            </a:r>
            <a:endParaRPr sz="1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3D68"/>
        </a:solidFill>
      </p:bgPr>
    </p:bg>
    <p:spTree>
      <p:nvGrpSpPr>
        <p:cNvPr id="151" name="Shape 151"/>
        <p:cNvGrpSpPr/>
        <p:nvPr/>
      </p:nvGrpSpPr>
      <p:grpSpPr>
        <a:xfrm>
          <a:off x="0" y="0"/>
          <a:ext cx="0" cy="0"/>
          <a:chOff x="0" y="0"/>
          <a:chExt cx="0" cy="0"/>
        </a:xfrm>
      </p:grpSpPr>
      <p:sp>
        <p:nvSpPr>
          <p:cNvPr id="152" name="Google Shape;152;p22"/>
          <p:cNvSpPr txBox="1"/>
          <p:nvPr>
            <p:ph type="title"/>
          </p:nvPr>
        </p:nvSpPr>
        <p:spPr>
          <a:xfrm>
            <a:off x="94675" y="61300"/>
            <a:ext cx="2618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d" sz="2120" u="sng">
                <a:solidFill>
                  <a:schemeClr val="lt1"/>
                </a:solidFill>
                <a:latin typeface="Josefin Sans"/>
                <a:ea typeface="Josefin Sans"/>
                <a:cs typeface="Josefin Sans"/>
                <a:sym typeface="Josefin Sans"/>
              </a:rPr>
              <a:t>Inventory Metrics </a:t>
            </a:r>
            <a:endParaRPr b="1" sz="2120" u="sng">
              <a:solidFill>
                <a:schemeClr val="lt1"/>
              </a:solidFill>
              <a:latin typeface="Josefin Sans"/>
              <a:ea typeface="Josefin Sans"/>
              <a:cs typeface="Josefin Sans"/>
              <a:sym typeface="Josefin Sans"/>
            </a:endParaRPr>
          </a:p>
        </p:txBody>
      </p:sp>
      <p:sp>
        <p:nvSpPr>
          <p:cNvPr id="153" name="Google Shape;153;p22"/>
          <p:cNvSpPr txBox="1"/>
          <p:nvPr>
            <p:ph idx="1" type="body"/>
          </p:nvPr>
        </p:nvSpPr>
        <p:spPr>
          <a:xfrm>
            <a:off x="4288900" y="1786025"/>
            <a:ext cx="4702800" cy="2520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id" sz="1000">
                <a:solidFill>
                  <a:schemeClr val="lt1"/>
                </a:solidFill>
                <a:latin typeface="Josefin Sans"/>
                <a:ea typeface="Josefin Sans"/>
                <a:cs typeface="Josefin Sans"/>
                <a:sym typeface="Josefin Sans"/>
              </a:rPr>
              <a:t>Barang dengan</a:t>
            </a:r>
            <a:r>
              <a:rPr b="1" lang="id" sz="1000">
                <a:solidFill>
                  <a:schemeClr val="lt1"/>
                </a:solidFill>
                <a:latin typeface="Josefin Sans"/>
                <a:ea typeface="Josefin Sans"/>
                <a:cs typeface="Josefin Sans"/>
                <a:sym typeface="Josefin Sans"/>
              </a:rPr>
              <a:t> stok yang masih banyak</a:t>
            </a:r>
            <a:r>
              <a:rPr lang="id" sz="1000">
                <a:solidFill>
                  <a:schemeClr val="lt1"/>
                </a:solidFill>
                <a:latin typeface="Josefin Sans"/>
                <a:ea typeface="Josefin Sans"/>
                <a:cs typeface="Josefin Sans"/>
                <a:sym typeface="Josefin Sans"/>
              </a:rPr>
              <a:t> dan </a:t>
            </a:r>
            <a:r>
              <a:rPr b="1" lang="id" sz="1000">
                <a:solidFill>
                  <a:schemeClr val="lt1"/>
                </a:solidFill>
                <a:latin typeface="Josefin Sans"/>
                <a:ea typeface="Josefin Sans"/>
                <a:cs typeface="Josefin Sans"/>
                <a:sym typeface="Josefin Sans"/>
              </a:rPr>
              <a:t>inventory age yang sudah lama</a:t>
            </a:r>
            <a:r>
              <a:rPr lang="id" sz="1000">
                <a:solidFill>
                  <a:schemeClr val="lt1"/>
                </a:solidFill>
                <a:latin typeface="Josefin Sans"/>
                <a:ea typeface="Josefin Sans"/>
                <a:cs typeface="Josefin Sans"/>
                <a:sym typeface="Josefin Sans"/>
              </a:rPr>
              <a:t> menandakan jika barang tersebut</a:t>
            </a:r>
            <a:r>
              <a:rPr b="1" lang="id" sz="1000">
                <a:solidFill>
                  <a:schemeClr val="lt1"/>
                </a:solidFill>
                <a:latin typeface="Josefin Sans"/>
                <a:ea typeface="Josefin Sans"/>
                <a:cs typeface="Josefin Sans"/>
                <a:sym typeface="Josefin Sans"/>
              </a:rPr>
              <a:t> kurang laku</a:t>
            </a:r>
            <a:r>
              <a:rPr lang="id" sz="1000">
                <a:solidFill>
                  <a:schemeClr val="lt1"/>
                </a:solidFill>
                <a:latin typeface="Josefin Sans"/>
                <a:ea typeface="Josefin Sans"/>
                <a:cs typeface="Josefin Sans"/>
                <a:sym typeface="Josefin Sans"/>
              </a:rPr>
              <a:t>, dari grafik di samping menunjukan barang secara spesifik yang memiliki age inventory paling lama dalam kategorinya.</a:t>
            </a:r>
            <a:endParaRPr sz="1000">
              <a:solidFill>
                <a:schemeClr val="lt1"/>
              </a:solidFill>
              <a:latin typeface="Josefin Sans"/>
              <a:ea typeface="Josefin Sans"/>
              <a:cs typeface="Josefin Sans"/>
              <a:sym typeface="Josefin Sans"/>
            </a:endParaRPr>
          </a:p>
          <a:p>
            <a:pPr indent="0" lvl="0" marL="0" rtl="0" algn="l">
              <a:lnSpc>
                <a:spcPct val="95000"/>
              </a:lnSpc>
              <a:spcBef>
                <a:spcPts val="1200"/>
              </a:spcBef>
              <a:spcAft>
                <a:spcPts val="0"/>
              </a:spcAft>
              <a:buNone/>
            </a:pPr>
            <a:r>
              <a:rPr lang="id" sz="1000">
                <a:solidFill>
                  <a:schemeClr val="lt1"/>
                </a:solidFill>
                <a:latin typeface="Josefin Sans"/>
                <a:ea typeface="Josefin Sans"/>
                <a:cs typeface="Josefin Sans"/>
                <a:sym typeface="Josefin Sans"/>
              </a:rPr>
              <a:t>Semua jenis barang yang ada dalam grafik yaitu : </a:t>
            </a:r>
            <a:endParaRPr sz="1000">
              <a:solidFill>
                <a:schemeClr val="lt1"/>
              </a:solidFill>
              <a:latin typeface="Josefin Sans"/>
              <a:ea typeface="Josefin Sans"/>
              <a:cs typeface="Josefin Sans"/>
              <a:sym typeface="Josefin Sans"/>
            </a:endParaRPr>
          </a:p>
          <a:p>
            <a:pPr indent="-292100" lvl="0" marL="457200" rtl="0" algn="l">
              <a:lnSpc>
                <a:spcPct val="95000"/>
              </a:lnSpc>
              <a:spcBef>
                <a:spcPts val="1200"/>
              </a:spcBef>
              <a:spcAft>
                <a:spcPts val="0"/>
              </a:spcAft>
              <a:buClr>
                <a:schemeClr val="lt1"/>
              </a:buClr>
              <a:buSzPts val="1000"/>
              <a:buFont typeface="Josefin Sans"/>
              <a:buAutoNum type="arabicPeriod"/>
            </a:pPr>
            <a:r>
              <a:rPr lang="id" sz="1000">
                <a:solidFill>
                  <a:schemeClr val="lt1"/>
                </a:solidFill>
                <a:latin typeface="Josefin Sans"/>
                <a:ea typeface="Josefin Sans"/>
                <a:cs typeface="Josefin Sans"/>
                <a:sym typeface="Josefin Sans"/>
              </a:rPr>
              <a:t>Accessories dari Forever21 koleksi Spring berwarna brown</a:t>
            </a:r>
            <a:endParaRPr sz="1000">
              <a:solidFill>
                <a:schemeClr val="lt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lt1"/>
              </a:buClr>
              <a:buSzPts val="1000"/>
              <a:buFont typeface="Josefin Sans"/>
              <a:buAutoNum type="arabicPeriod"/>
            </a:pPr>
            <a:r>
              <a:rPr lang="id" sz="1000">
                <a:solidFill>
                  <a:schemeClr val="lt1"/>
                </a:solidFill>
                <a:latin typeface="Josefin Sans"/>
                <a:ea typeface="Josefin Sans"/>
                <a:cs typeface="Josefin Sans"/>
                <a:sym typeface="Josefin Sans"/>
              </a:rPr>
              <a:t>Shoes dari Mango ukuran XS koleksi Spring berwarna pink</a:t>
            </a:r>
            <a:endParaRPr sz="1000">
              <a:solidFill>
                <a:schemeClr val="lt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lt1"/>
              </a:buClr>
              <a:buSzPts val="1000"/>
              <a:buFont typeface="Josefin Sans"/>
              <a:buAutoNum type="arabicPeriod"/>
            </a:pPr>
            <a:r>
              <a:rPr lang="id" sz="1000">
                <a:solidFill>
                  <a:schemeClr val="lt1"/>
                </a:solidFill>
                <a:latin typeface="Josefin Sans"/>
                <a:ea typeface="Josefin Sans"/>
                <a:cs typeface="Josefin Sans"/>
                <a:sym typeface="Josefin Sans"/>
              </a:rPr>
              <a:t>Tops dari Uniqlo ukuran XS koleksi Spring berwarna merah</a:t>
            </a:r>
            <a:endParaRPr sz="1000">
              <a:solidFill>
                <a:schemeClr val="lt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lt1"/>
              </a:buClr>
              <a:buSzPts val="1000"/>
              <a:buFont typeface="Josefin Sans"/>
              <a:buAutoNum type="arabicPeriod"/>
            </a:pPr>
            <a:r>
              <a:rPr lang="id" sz="1000">
                <a:solidFill>
                  <a:schemeClr val="lt1"/>
                </a:solidFill>
                <a:latin typeface="Josefin Sans"/>
                <a:ea typeface="Josefin Sans"/>
                <a:cs typeface="Josefin Sans"/>
                <a:sym typeface="Josefin Sans"/>
              </a:rPr>
              <a:t>Outerwear dari Mango ukuran XS koleksi Spring berwarna putih</a:t>
            </a:r>
            <a:endParaRPr sz="1000">
              <a:solidFill>
                <a:schemeClr val="lt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lt1"/>
              </a:buClr>
              <a:buSzPts val="1000"/>
              <a:buFont typeface="Josefin Sans"/>
              <a:buAutoNum type="arabicPeriod"/>
            </a:pPr>
            <a:r>
              <a:rPr lang="id" sz="1000">
                <a:solidFill>
                  <a:schemeClr val="lt1"/>
                </a:solidFill>
                <a:latin typeface="Josefin Sans"/>
                <a:ea typeface="Josefin Sans"/>
                <a:cs typeface="Josefin Sans"/>
                <a:sym typeface="Josefin Sans"/>
              </a:rPr>
              <a:t>Bottoms dari H&amp;M ukuran L koleksi Spring berwarna putih</a:t>
            </a:r>
            <a:endParaRPr sz="1000">
              <a:solidFill>
                <a:schemeClr val="lt1"/>
              </a:solidFill>
              <a:latin typeface="Josefin Sans"/>
              <a:ea typeface="Josefin Sans"/>
              <a:cs typeface="Josefin Sans"/>
              <a:sym typeface="Josefin Sans"/>
            </a:endParaRPr>
          </a:p>
          <a:p>
            <a:pPr indent="0" lvl="0" marL="0" rtl="0" algn="l">
              <a:lnSpc>
                <a:spcPct val="95000"/>
              </a:lnSpc>
              <a:spcBef>
                <a:spcPts val="1200"/>
              </a:spcBef>
              <a:spcAft>
                <a:spcPts val="0"/>
              </a:spcAft>
              <a:buNone/>
            </a:pPr>
            <a:r>
              <a:rPr lang="id" sz="1000">
                <a:solidFill>
                  <a:schemeClr val="lt1"/>
                </a:solidFill>
                <a:latin typeface="Josefin Sans"/>
                <a:ea typeface="Josefin Sans"/>
                <a:cs typeface="Josefin Sans"/>
                <a:sym typeface="Josefin Sans"/>
              </a:rPr>
              <a:t>merupakan barang dengan </a:t>
            </a:r>
            <a:r>
              <a:rPr b="1" lang="id" sz="1000">
                <a:solidFill>
                  <a:schemeClr val="lt1"/>
                </a:solidFill>
                <a:latin typeface="Josefin Sans"/>
                <a:ea typeface="Josefin Sans"/>
                <a:cs typeface="Josefin Sans"/>
                <a:sym typeface="Josefin Sans"/>
              </a:rPr>
              <a:t>age inventory terlama</a:t>
            </a:r>
            <a:r>
              <a:rPr lang="id" sz="1000">
                <a:solidFill>
                  <a:schemeClr val="lt1"/>
                </a:solidFill>
                <a:latin typeface="Josefin Sans"/>
                <a:ea typeface="Josefin Sans"/>
                <a:cs typeface="Josefin Sans"/>
                <a:sym typeface="Josefin Sans"/>
              </a:rPr>
              <a:t> dengan </a:t>
            </a:r>
            <a:r>
              <a:rPr b="1" lang="id" sz="1000">
                <a:solidFill>
                  <a:schemeClr val="lt1"/>
                </a:solidFill>
                <a:latin typeface="Josefin Sans"/>
                <a:ea typeface="Josefin Sans"/>
                <a:cs typeface="Josefin Sans"/>
                <a:sym typeface="Josefin Sans"/>
              </a:rPr>
              <a:t>stock yang masih banyak</a:t>
            </a:r>
            <a:endParaRPr b="1" sz="1000">
              <a:solidFill>
                <a:schemeClr val="lt1"/>
              </a:solidFill>
              <a:latin typeface="Josefin Sans"/>
              <a:ea typeface="Josefin Sans"/>
              <a:cs typeface="Josefin Sans"/>
              <a:sym typeface="Josefin Sans"/>
            </a:endParaRPr>
          </a:p>
          <a:p>
            <a:pPr indent="0" lvl="0" marL="0" rtl="0" algn="l">
              <a:lnSpc>
                <a:spcPct val="95000"/>
              </a:lnSpc>
              <a:spcBef>
                <a:spcPts val="1200"/>
              </a:spcBef>
              <a:spcAft>
                <a:spcPts val="0"/>
              </a:spcAft>
              <a:buNone/>
            </a:pPr>
            <a:r>
              <a:t/>
            </a:r>
            <a:endParaRPr sz="1000">
              <a:solidFill>
                <a:schemeClr val="lt1"/>
              </a:solidFill>
              <a:latin typeface="Josefin Sans"/>
              <a:ea typeface="Josefin Sans"/>
              <a:cs typeface="Josefin Sans"/>
              <a:sym typeface="Josefin Sans"/>
            </a:endParaRPr>
          </a:p>
          <a:p>
            <a:pPr indent="0" lvl="0" marL="0" rtl="0" algn="l">
              <a:lnSpc>
                <a:spcPct val="95000"/>
              </a:lnSpc>
              <a:spcBef>
                <a:spcPts val="1200"/>
              </a:spcBef>
              <a:spcAft>
                <a:spcPts val="1200"/>
              </a:spcAft>
              <a:buNone/>
            </a:pPr>
            <a:r>
              <a:rPr b="1" lang="id" sz="1000">
                <a:solidFill>
                  <a:schemeClr val="lt1"/>
                </a:solidFill>
                <a:latin typeface="Josefin Sans"/>
                <a:ea typeface="Josefin Sans"/>
                <a:cs typeface="Josefin Sans"/>
                <a:sym typeface="Josefin Sans"/>
              </a:rPr>
              <a:t>Action Items</a:t>
            </a:r>
            <a:r>
              <a:rPr lang="id" sz="1000">
                <a:solidFill>
                  <a:schemeClr val="lt1"/>
                </a:solidFill>
                <a:latin typeface="Josefin Sans"/>
                <a:ea typeface="Josefin Sans"/>
                <a:cs typeface="Josefin Sans"/>
                <a:sym typeface="Josefin Sans"/>
              </a:rPr>
              <a:t> : Berhenti memproduksi barang pada list di atas sebelum barang habis terjual</a:t>
            </a:r>
            <a:endParaRPr sz="1000">
              <a:solidFill>
                <a:schemeClr val="lt1"/>
              </a:solidFill>
              <a:latin typeface="Josefin Sans"/>
              <a:ea typeface="Josefin Sans"/>
              <a:cs typeface="Josefin Sans"/>
              <a:sym typeface="Josefin Sans"/>
            </a:endParaRPr>
          </a:p>
        </p:txBody>
      </p:sp>
      <p:pic>
        <p:nvPicPr>
          <p:cNvPr id="154" name="Google Shape;154;p22"/>
          <p:cNvPicPr preferRelativeResize="0"/>
          <p:nvPr/>
        </p:nvPicPr>
        <p:blipFill>
          <a:blip r:embed="rId3">
            <a:alphaModFix/>
          </a:blip>
          <a:stretch>
            <a:fillRect/>
          </a:stretch>
        </p:blipFill>
        <p:spPr>
          <a:xfrm>
            <a:off x="408725" y="954500"/>
            <a:ext cx="3668489" cy="2364225"/>
          </a:xfrm>
          <a:prstGeom prst="rect">
            <a:avLst/>
          </a:prstGeom>
          <a:noFill/>
          <a:ln cap="flat" cmpd="sng" w="9525">
            <a:solidFill>
              <a:srgbClr val="F1D8E0"/>
            </a:solidFill>
            <a:prstDash val="solid"/>
            <a:round/>
            <a:headEnd len="sm" w="sm" type="none"/>
            <a:tailEnd len="sm" w="sm" type="none"/>
          </a:ln>
        </p:spPr>
      </p:pic>
      <p:sp>
        <p:nvSpPr>
          <p:cNvPr id="155" name="Google Shape;155;p22"/>
          <p:cNvSpPr/>
          <p:nvPr/>
        </p:nvSpPr>
        <p:spPr>
          <a:xfrm>
            <a:off x="1824775" y="1173075"/>
            <a:ext cx="270600" cy="96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2"/>
          <p:cNvSpPr/>
          <p:nvPr/>
        </p:nvSpPr>
        <p:spPr>
          <a:xfrm>
            <a:off x="2932025" y="1173075"/>
            <a:ext cx="270600" cy="96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57" name="Google Shape;157;p22"/>
          <p:cNvGraphicFramePr/>
          <p:nvPr/>
        </p:nvGraphicFramePr>
        <p:xfrm>
          <a:off x="4288900" y="954500"/>
          <a:ext cx="3000000" cy="3000000"/>
        </p:xfrm>
        <a:graphic>
          <a:graphicData uri="http://schemas.openxmlformats.org/drawingml/2006/table">
            <a:tbl>
              <a:tblPr>
                <a:noFill/>
                <a:tableStyleId>{6436DCB7-5E1D-4C2C-9672-2219C3220612}</a:tableStyleId>
              </a:tblPr>
              <a:tblGrid>
                <a:gridCol w="927425"/>
              </a:tblGrid>
              <a:tr h="257325">
                <a:tc>
                  <a:txBody>
                    <a:bodyPr/>
                    <a:lstStyle/>
                    <a:p>
                      <a:pPr indent="0" lvl="0" marL="0" rtl="0" algn="ctr">
                        <a:spcBef>
                          <a:spcPts val="0"/>
                        </a:spcBef>
                        <a:spcAft>
                          <a:spcPts val="0"/>
                        </a:spcAft>
                        <a:buNone/>
                      </a:pPr>
                      <a:r>
                        <a:rPr b="1" lang="id" sz="800"/>
                        <a:t>Maximal Stock</a:t>
                      </a:r>
                      <a:r>
                        <a:rPr b="1" lang="id" sz="700"/>
                        <a:t> </a:t>
                      </a:r>
                      <a:endParaRPr b="1" sz="1000"/>
                    </a:p>
                  </a:txBody>
                  <a:tcPr marT="91425" marB="91425" marR="91425" marL="91425">
                    <a:lnL cap="flat" cmpd="sng" w="9525">
                      <a:solidFill>
                        <a:srgbClr val="F1D8E0"/>
                      </a:solidFill>
                      <a:prstDash val="solid"/>
                      <a:round/>
                      <a:headEnd len="sm" w="sm" type="none"/>
                      <a:tailEnd len="sm" w="sm" type="none"/>
                    </a:lnL>
                    <a:lnR cap="flat" cmpd="sng" w="9525">
                      <a:solidFill>
                        <a:srgbClr val="F1D8E0"/>
                      </a:solidFill>
                      <a:prstDash val="solid"/>
                      <a:round/>
                      <a:headEnd len="sm" w="sm" type="none"/>
                      <a:tailEnd len="sm" w="sm" type="none"/>
                    </a:lnR>
                    <a:lnT cap="flat" cmpd="sng" w="9525">
                      <a:solidFill>
                        <a:srgbClr val="F1D8E0"/>
                      </a:solidFill>
                      <a:prstDash val="solid"/>
                      <a:round/>
                      <a:headEnd len="sm" w="sm" type="none"/>
                      <a:tailEnd len="sm" w="sm" type="none"/>
                    </a:lnT>
                    <a:lnB cap="flat" cmpd="sng" w="9525">
                      <a:solidFill>
                        <a:srgbClr val="F1D8E0"/>
                      </a:solidFill>
                      <a:prstDash val="solid"/>
                      <a:round/>
                      <a:headEnd len="sm" w="sm" type="none"/>
                      <a:tailEnd len="sm" w="sm" type="none"/>
                    </a:lnB>
                    <a:solidFill>
                      <a:srgbClr val="E4AFC2"/>
                    </a:solidFill>
                  </a:tcPr>
                </a:tc>
              </a:tr>
              <a:tr h="265300">
                <a:tc>
                  <a:txBody>
                    <a:bodyPr/>
                    <a:lstStyle/>
                    <a:p>
                      <a:pPr indent="0" lvl="0" marL="0" rtl="0" algn="ctr">
                        <a:spcBef>
                          <a:spcPts val="0"/>
                        </a:spcBef>
                        <a:spcAft>
                          <a:spcPts val="0"/>
                        </a:spcAft>
                        <a:buNone/>
                      </a:pPr>
                      <a:r>
                        <a:rPr b="1" lang="id" sz="900">
                          <a:solidFill>
                            <a:srgbClr val="F1D8E0"/>
                          </a:solidFill>
                        </a:rPr>
                        <a:t>50</a:t>
                      </a:r>
                      <a:endParaRPr b="1" sz="200">
                        <a:solidFill>
                          <a:srgbClr val="F1D8E0"/>
                        </a:solidFill>
                      </a:endParaRPr>
                    </a:p>
                  </a:txBody>
                  <a:tcPr marT="91425" marB="91425" marR="91425" marL="91425">
                    <a:lnL cap="flat" cmpd="sng" w="9525">
                      <a:solidFill>
                        <a:srgbClr val="F1D8E0"/>
                      </a:solidFill>
                      <a:prstDash val="solid"/>
                      <a:round/>
                      <a:headEnd len="sm" w="sm" type="none"/>
                      <a:tailEnd len="sm" w="sm" type="none"/>
                    </a:lnL>
                    <a:lnR cap="flat" cmpd="sng" w="9525">
                      <a:solidFill>
                        <a:srgbClr val="F1D8E0"/>
                      </a:solidFill>
                      <a:prstDash val="solid"/>
                      <a:round/>
                      <a:headEnd len="sm" w="sm" type="none"/>
                      <a:tailEnd len="sm" w="sm" type="none"/>
                    </a:lnR>
                    <a:lnT cap="flat" cmpd="sng" w="9525">
                      <a:solidFill>
                        <a:srgbClr val="F1D8E0"/>
                      </a:solidFill>
                      <a:prstDash val="solid"/>
                      <a:round/>
                      <a:headEnd len="sm" w="sm" type="none"/>
                      <a:tailEnd len="sm" w="sm" type="none"/>
                    </a:lnT>
                    <a:lnB cap="flat" cmpd="sng" w="9525">
                      <a:solidFill>
                        <a:srgbClr val="F1D8E0"/>
                      </a:solidFill>
                      <a:prstDash val="solid"/>
                      <a:round/>
                      <a:headEnd len="sm" w="sm" type="none"/>
                      <a:tailEnd len="sm" w="sm" type="none"/>
                    </a:lnB>
                  </a:tcPr>
                </a:tc>
              </a:tr>
            </a:tbl>
          </a:graphicData>
        </a:graphic>
      </p:graphicFrame>
      <p:sp>
        <p:nvSpPr>
          <p:cNvPr id="158" name="Google Shape;158;p22"/>
          <p:cNvSpPr txBox="1"/>
          <p:nvPr/>
        </p:nvSpPr>
        <p:spPr>
          <a:xfrm>
            <a:off x="5428000" y="850175"/>
            <a:ext cx="25233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800">
                <a:solidFill>
                  <a:schemeClr val="lt1"/>
                </a:solidFill>
                <a:latin typeface="Josefin Sans"/>
                <a:ea typeface="Josefin Sans"/>
                <a:cs typeface="Josefin Sans"/>
                <a:sym typeface="Josefin Sans"/>
              </a:rPr>
              <a:t>Threshold : </a:t>
            </a:r>
            <a:endParaRPr sz="800">
              <a:solidFill>
                <a:schemeClr val="lt1"/>
              </a:solidFill>
              <a:latin typeface="Josefin Sans"/>
              <a:ea typeface="Josefin Sans"/>
              <a:cs typeface="Josefin Sans"/>
              <a:sym typeface="Josefin Sans"/>
            </a:endParaRPr>
          </a:p>
          <a:p>
            <a:pPr indent="0" lvl="0" marL="0" rtl="0" algn="l">
              <a:spcBef>
                <a:spcPts val="0"/>
              </a:spcBef>
              <a:spcAft>
                <a:spcPts val="0"/>
              </a:spcAft>
              <a:buNone/>
            </a:pPr>
            <a:r>
              <a:rPr lang="id" sz="800">
                <a:solidFill>
                  <a:schemeClr val="lt1"/>
                </a:solidFill>
                <a:latin typeface="Josefin Sans"/>
                <a:ea typeface="Josefin Sans"/>
                <a:cs typeface="Josefin Sans"/>
                <a:sym typeface="Josefin Sans"/>
              </a:rPr>
              <a:t>Stock &gt; 25 = Banyak</a:t>
            </a:r>
            <a:endParaRPr sz="800">
              <a:solidFill>
                <a:schemeClr val="lt1"/>
              </a:solidFill>
              <a:latin typeface="Josefin Sans"/>
              <a:ea typeface="Josefin Sans"/>
              <a:cs typeface="Josefin Sans"/>
              <a:sym typeface="Josefin Sans"/>
            </a:endParaRPr>
          </a:p>
          <a:p>
            <a:pPr indent="0" lvl="0" marL="0" rtl="0" algn="l">
              <a:spcBef>
                <a:spcPts val="0"/>
              </a:spcBef>
              <a:spcAft>
                <a:spcPts val="0"/>
              </a:spcAft>
              <a:buNone/>
            </a:pPr>
            <a:r>
              <a:t/>
            </a:r>
            <a:endParaRPr sz="800">
              <a:solidFill>
                <a:schemeClr val="lt1"/>
              </a:solidFill>
              <a:latin typeface="Josefin Sans"/>
              <a:ea typeface="Josefin Sans"/>
              <a:cs typeface="Josefin Sans"/>
              <a:sym typeface="Josefin Sans"/>
            </a:endParaRPr>
          </a:p>
          <a:p>
            <a:pPr indent="0" lvl="0" marL="0" rtl="0" algn="l">
              <a:spcBef>
                <a:spcPts val="0"/>
              </a:spcBef>
              <a:spcAft>
                <a:spcPts val="0"/>
              </a:spcAft>
              <a:buNone/>
            </a:pPr>
            <a:r>
              <a:rPr lang="id" sz="800">
                <a:solidFill>
                  <a:schemeClr val="lt1"/>
                </a:solidFill>
                <a:latin typeface="Josefin Sans"/>
                <a:ea typeface="Josefin Sans"/>
                <a:cs typeface="Josefin Sans"/>
                <a:sym typeface="Josefin Sans"/>
              </a:rPr>
              <a:t>Age inventori dihitung sejak tanggal terakhir terjual sampai 2/9/2025</a:t>
            </a:r>
            <a:endParaRPr sz="800">
              <a:solidFill>
                <a:schemeClr val="lt1"/>
              </a:solidFill>
              <a:latin typeface="Josefin Sans"/>
              <a:ea typeface="Josefin Sans"/>
              <a:cs typeface="Josefin Sans"/>
              <a:sym typeface="Josefin Sans"/>
            </a:endParaRPr>
          </a:p>
          <a:p>
            <a:pPr indent="0" lvl="0" marL="0" rtl="0" algn="l">
              <a:spcBef>
                <a:spcPts val="0"/>
              </a:spcBef>
              <a:spcAft>
                <a:spcPts val="0"/>
              </a:spcAft>
              <a:buNone/>
            </a:pPr>
            <a:r>
              <a:rPr lang="id" sz="800">
                <a:solidFill>
                  <a:schemeClr val="lt1"/>
                </a:solidFill>
                <a:latin typeface="Josefin Sans"/>
                <a:ea typeface="Josefin Sans"/>
                <a:cs typeface="Josefin Sans"/>
                <a:sym typeface="Josefin Sans"/>
              </a:rPr>
              <a:t> </a:t>
            </a:r>
            <a:endParaRPr sz="800">
              <a:solidFill>
                <a:schemeClr val="lt1"/>
              </a:solidFill>
              <a:latin typeface="Josefin Sans"/>
              <a:ea typeface="Josefin Sans"/>
              <a:cs typeface="Josefin Sans"/>
              <a:sym typeface="Josefin Sans"/>
            </a:endParaRPr>
          </a:p>
        </p:txBody>
      </p:sp>
      <p:sp>
        <p:nvSpPr>
          <p:cNvPr id="159" name="Google Shape;159;p22"/>
          <p:cNvSpPr/>
          <p:nvPr/>
        </p:nvSpPr>
        <p:spPr>
          <a:xfrm>
            <a:off x="173425" y="4043600"/>
            <a:ext cx="913800" cy="821100"/>
          </a:xfrm>
          <a:prstGeom prst="star4">
            <a:avLst>
              <a:gd fmla="val 12500" name="adj"/>
            </a:avLst>
          </a:prstGeom>
          <a:solidFill>
            <a:srgbClr val="DD7EAA"/>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2"/>
          <p:cNvSpPr/>
          <p:nvPr/>
        </p:nvSpPr>
        <p:spPr>
          <a:xfrm>
            <a:off x="798325" y="4672275"/>
            <a:ext cx="288900" cy="319200"/>
          </a:xfrm>
          <a:prstGeom prst="star4">
            <a:avLst>
              <a:gd fmla="val 0" name="adj"/>
            </a:avLst>
          </a:prstGeom>
          <a:solidFill>
            <a:srgbClr val="DD7EAA"/>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2"/>
          <p:cNvSpPr/>
          <p:nvPr/>
        </p:nvSpPr>
        <p:spPr>
          <a:xfrm>
            <a:off x="1087225" y="4541500"/>
            <a:ext cx="226800" cy="251400"/>
          </a:xfrm>
          <a:prstGeom prst="star4">
            <a:avLst>
              <a:gd fmla="val 0" name="adj"/>
            </a:avLst>
          </a:prstGeom>
          <a:solidFill>
            <a:srgbClr val="DD7EAA"/>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22"/>
          <p:cNvSpPr/>
          <p:nvPr/>
        </p:nvSpPr>
        <p:spPr>
          <a:xfrm rot="1213084">
            <a:off x="6456963" y="100432"/>
            <a:ext cx="3835115" cy="1577102"/>
          </a:xfrm>
          <a:custGeom>
            <a:rect b="b" l="l" r="r" t="t"/>
            <a:pathLst>
              <a:path extrusionOk="0" h="63083" w="153402">
                <a:moveTo>
                  <a:pt x="0" y="20357"/>
                </a:moveTo>
                <a:cubicBezTo>
                  <a:pt x="2841" y="17182"/>
                  <a:pt x="11530" y="-5544"/>
                  <a:pt x="17044" y="1307"/>
                </a:cubicBezTo>
                <a:cubicBezTo>
                  <a:pt x="22558" y="8158"/>
                  <a:pt x="28324" y="60128"/>
                  <a:pt x="33086" y="61465"/>
                </a:cubicBezTo>
                <a:cubicBezTo>
                  <a:pt x="37849" y="62802"/>
                  <a:pt x="41107" y="9579"/>
                  <a:pt x="45619" y="9328"/>
                </a:cubicBezTo>
                <a:cubicBezTo>
                  <a:pt x="50131" y="9077"/>
                  <a:pt x="55813" y="58290"/>
                  <a:pt x="60158" y="59961"/>
                </a:cubicBezTo>
                <a:cubicBezTo>
                  <a:pt x="64503" y="61632"/>
                  <a:pt x="67594" y="19438"/>
                  <a:pt x="71688" y="19354"/>
                </a:cubicBezTo>
                <a:cubicBezTo>
                  <a:pt x="75782" y="19270"/>
                  <a:pt x="80461" y="58456"/>
                  <a:pt x="84722" y="59459"/>
                </a:cubicBezTo>
                <a:cubicBezTo>
                  <a:pt x="88983" y="60462"/>
                  <a:pt x="93579" y="25621"/>
                  <a:pt x="97255" y="25370"/>
                </a:cubicBezTo>
                <a:cubicBezTo>
                  <a:pt x="100931" y="25119"/>
                  <a:pt x="103689" y="56451"/>
                  <a:pt x="106780" y="57955"/>
                </a:cubicBezTo>
                <a:cubicBezTo>
                  <a:pt x="109872" y="59459"/>
                  <a:pt x="112044" y="34060"/>
                  <a:pt x="115804" y="34394"/>
                </a:cubicBezTo>
                <a:cubicBezTo>
                  <a:pt x="119564" y="34728"/>
                  <a:pt x="126081" y="58457"/>
                  <a:pt x="129339" y="59961"/>
                </a:cubicBezTo>
                <a:cubicBezTo>
                  <a:pt x="132598" y="61465"/>
                  <a:pt x="133350" y="42916"/>
                  <a:pt x="135355" y="43417"/>
                </a:cubicBezTo>
                <a:cubicBezTo>
                  <a:pt x="137360" y="43918"/>
                  <a:pt x="139282" y="62050"/>
                  <a:pt x="141371" y="62969"/>
                </a:cubicBezTo>
                <a:cubicBezTo>
                  <a:pt x="143460" y="63888"/>
                  <a:pt x="145883" y="49851"/>
                  <a:pt x="147888" y="48932"/>
                </a:cubicBezTo>
                <a:cubicBezTo>
                  <a:pt x="149893" y="48013"/>
                  <a:pt x="152483" y="56034"/>
                  <a:pt x="153402" y="57454"/>
                </a:cubicBezTo>
              </a:path>
            </a:pathLst>
          </a:custGeom>
          <a:solidFill>
            <a:srgbClr val="DD7EAA"/>
          </a:solidFill>
          <a:ln cap="flat" cmpd="sng" w="9525">
            <a:solidFill>
              <a:srgbClr val="F1D8E0"/>
            </a:solidFill>
            <a:prstDash val="solid"/>
            <a:round/>
            <a:headEnd len="med" w="med" type="none"/>
            <a:tailEnd len="med" w="med" type="none"/>
          </a:ln>
        </p:spPr>
      </p:sp>
      <p:sp>
        <p:nvSpPr>
          <p:cNvPr id="163" name="Google Shape;163;p22"/>
          <p:cNvSpPr/>
          <p:nvPr/>
        </p:nvSpPr>
        <p:spPr>
          <a:xfrm>
            <a:off x="2661425" y="221950"/>
            <a:ext cx="270600" cy="251400"/>
          </a:xfrm>
          <a:prstGeom prst="smileyFace">
            <a:avLst>
              <a:gd fmla="val 4653" name="adj"/>
            </a:avLst>
          </a:prstGeom>
          <a:solidFill>
            <a:srgbClr val="E4AF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sp>
        <p:nvSpPr>
          <p:cNvPr id="168" name="Google Shape;168;p23"/>
          <p:cNvSpPr txBox="1"/>
          <p:nvPr>
            <p:ph type="title"/>
          </p:nvPr>
        </p:nvSpPr>
        <p:spPr>
          <a:xfrm>
            <a:off x="94675" y="61300"/>
            <a:ext cx="2618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d" sz="2120" u="sng">
                <a:solidFill>
                  <a:srgbClr val="F1D8E0"/>
                </a:solidFill>
                <a:latin typeface="Josefin Sans"/>
                <a:ea typeface="Josefin Sans"/>
                <a:cs typeface="Josefin Sans"/>
                <a:sym typeface="Josefin Sans"/>
              </a:rPr>
              <a:t>Inventory Metrics </a:t>
            </a:r>
            <a:endParaRPr b="1" sz="2120" u="sng">
              <a:solidFill>
                <a:srgbClr val="F1D8E0"/>
              </a:solidFill>
              <a:latin typeface="Josefin Sans"/>
              <a:ea typeface="Josefin Sans"/>
              <a:cs typeface="Josefin Sans"/>
              <a:sym typeface="Josefin Sans"/>
            </a:endParaRPr>
          </a:p>
        </p:txBody>
      </p:sp>
      <p:sp>
        <p:nvSpPr>
          <p:cNvPr id="169" name="Google Shape;169;p23"/>
          <p:cNvSpPr txBox="1"/>
          <p:nvPr>
            <p:ph idx="1" type="body"/>
          </p:nvPr>
        </p:nvSpPr>
        <p:spPr>
          <a:xfrm>
            <a:off x="4737350" y="1384725"/>
            <a:ext cx="4138200" cy="2864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t/>
            </a:r>
            <a:endParaRPr sz="1000">
              <a:solidFill>
                <a:schemeClr val="lt1"/>
              </a:solidFill>
              <a:latin typeface="Josefin Sans"/>
              <a:ea typeface="Josefin Sans"/>
              <a:cs typeface="Josefin Sans"/>
              <a:sym typeface="Josefin Sans"/>
            </a:endParaRPr>
          </a:p>
          <a:p>
            <a:pPr indent="-292100" lvl="0" marL="457200" rtl="0" algn="just">
              <a:lnSpc>
                <a:spcPct val="95000"/>
              </a:lnSpc>
              <a:spcBef>
                <a:spcPts val="1200"/>
              </a:spcBef>
              <a:spcAft>
                <a:spcPts val="0"/>
              </a:spcAft>
              <a:buClr>
                <a:schemeClr val="lt1"/>
              </a:buClr>
              <a:buSzPts val="1000"/>
              <a:buFont typeface="Josefin Sans"/>
              <a:buChar char="●"/>
            </a:pPr>
            <a:r>
              <a:rPr lang="id" sz="1000">
                <a:solidFill>
                  <a:schemeClr val="lt1"/>
                </a:solidFill>
                <a:latin typeface="Josefin Sans"/>
                <a:ea typeface="Josefin Sans"/>
                <a:cs typeface="Josefin Sans"/>
                <a:sym typeface="Josefin Sans"/>
              </a:rPr>
              <a:t>Sebanyak </a:t>
            </a:r>
            <a:r>
              <a:rPr b="1" lang="id" sz="1000">
                <a:solidFill>
                  <a:srgbClr val="F1D8E0"/>
                </a:solidFill>
                <a:latin typeface="Josefin Sans"/>
                <a:ea typeface="Josefin Sans"/>
                <a:cs typeface="Josefin Sans"/>
                <a:sym typeface="Josefin Sans"/>
              </a:rPr>
              <a:t>12%</a:t>
            </a:r>
            <a:r>
              <a:rPr lang="id" sz="1000">
                <a:solidFill>
                  <a:schemeClr val="lt1"/>
                </a:solidFill>
                <a:latin typeface="Josefin Sans"/>
                <a:ea typeface="Josefin Sans"/>
                <a:cs typeface="Josefin Sans"/>
                <a:sym typeface="Josefin Sans"/>
              </a:rPr>
              <a:t> atau sebesar </a:t>
            </a:r>
            <a:r>
              <a:rPr b="1" lang="id" sz="1000">
                <a:solidFill>
                  <a:srgbClr val="F1D8E0"/>
                </a:solidFill>
                <a:latin typeface="Josefin Sans"/>
                <a:ea typeface="Josefin Sans"/>
                <a:cs typeface="Josefin Sans"/>
                <a:sym typeface="Josefin Sans"/>
              </a:rPr>
              <a:t>$1.381.631.397</a:t>
            </a:r>
            <a:r>
              <a:rPr lang="id" sz="1000">
                <a:solidFill>
                  <a:schemeClr val="lt1"/>
                </a:solidFill>
                <a:latin typeface="Josefin Sans"/>
                <a:ea typeface="Josefin Sans"/>
                <a:cs typeface="Josefin Sans"/>
                <a:sym typeface="Josefin Sans"/>
              </a:rPr>
              <a:t> dari total pendapatan </a:t>
            </a:r>
            <a:r>
              <a:rPr b="1" lang="id" sz="1000">
                <a:solidFill>
                  <a:schemeClr val="lt1"/>
                </a:solidFill>
                <a:latin typeface="Josefin Sans"/>
                <a:ea typeface="Josefin Sans"/>
                <a:cs typeface="Josefin Sans"/>
                <a:sym typeface="Josefin Sans"/>
              </a:rPr>
              <a:t>akan hilang</a:t>
            </a:r>
            <a:r>
              <a:rPr lang="id" sz="1000">
                <a:solidFill>
                  <a:schemeClr val="lt1"/>
                </a:solidFill>
                <a:latin typeface="Josefin Sans"/>
                <a:ea typeface="Josefin Sans"/>
                <a:cs typeface="Josefin Sans"/>
                <a:sym typeface="Josefin Sans"/>
              </a:rPr>
              <a:t> jika </a:t>
            </a:r>
            <a:r>
              <a:rPr b="1" lang="id" sz="1000">
                <a:solidFill>
                  <a:schemeClr val="lt1"/>
                </a:solidFill>
                <a:latin typeface="Josefin Sans"/>
                <a:ea typeface="Josefin Sans"/>
                <a:cs typeface="Josefin Sans"/>
                <a:sym typeface="Josefin Sans"/>
              </a:rPr>
              <a:t>menjual semua stok barang yang tersedia dengan diskon</a:t>
            </a:r>
            <a:r>
              <a:rPr lang="id" sz="1000">
                <a:solidFill>
                  <a:schemeClr val="lt1"/>
                </a:solidFill>
                <a:latin typeface="Josefin Sans"/>
                <a:ea typeface="Josefin Sans"/>
                <a:cs typeface="Josefin Sans"/>
                <a:sym typeface="Josefin Sans"/>
              </a:rPr>
              <a:t> yang telah diterapkan</a:t>
            </a:r>
            <a:endParaRPr sz="1000">
              <a:solidFill>
                <a:schemeClr val="lt1"/>
              </a:solidFill>
              <a:latin typeface="Josefin Sans"/>
              <a:ea typeface="Josefin Sans"/>
              <a:cs typeface="Josefin Sans"/>
              <a:sym typeface="Josefin Sans"/>
            </a:endParaRPr>
          </a:p>
          <a:p>
            <a:pPr indent="-292100" lvl="0" marL="457200" rtl="0" algn="just">
              <a:lnSpc>
                <a:spcPct val="95000"/>
              </a:lnSpc>
              <a:spcBef>
                <a:spcPts val="0"/>
              </a:spcBef>
              <a:spcAft>
                <a:spcPts val="0"/>
              </a:spcAft>
              <a:buClr>
                <a:schemeClr val="lt1"/>
              </a:buClr>
              <a:buSzPts val="1000"/>
              <a:buFont typeface="Josefin Sans"/>
              <a:buChar char="●"/>
            </a:pPr>
            <a:r>
              <a:rPr b="1" lang="id" sz="1000">
                <a:solidFill>
                  <a:schemeClr val="lt1"/>
                </a:solidFill>
                <a:latin typeface="Josefin Sans"/>
                <a:ea typeface="Josefin Sans"/>
                <a:cs typeface="Josefin Sans"/>
                <a:sym typeface="Josefin Sans"/>
              </a:rPr>
              <a:t>Peak of markdown loss</a:t>
            </a:r>
            <a:r>
              <a:rPr lang="id" sz="1000">
                <a:solidFill>
                  <a:schemeClr val="lt1"/>
                </a:solidFill>
                <a:latin typeface="Josefin Sans"/>
                <a:ea typeface="Josefin Sans"/>
                <a:cs typeface="Josefin Sans"/>
                <a:sym typeface="Josefin Sans"/>
              </a:rPr>
              <a:t> berada pada kategori </a:t>
            </a:r>
            <a:r>
              <a:rPr b="1" lang="id" sz="1000">
                <a:solidFill>
                  <a:schemeClr val="lt1"/>
                </a:solidFill>
                <a:latin typeface="Josefin Sans"/>
                <a:ea typeface="Josefin Sans"/>
                <a:cs typeface="Josefin Sans"/>
                <a:sym typeface="Josefin Sans"/>
              </a:rPr>
              <a:t>outerwear</a:t>
            </a:r>
            <a:r>
              <a:rPr lang="id" sz="1000">
                <a:solidFill>
                  <a:schemeClr val="lt1"/>
                </a:solidFill>
                <a:latin typeface="Josefin Sans"/>
                <a:ea typeface="Josefin Sans"/>
                <a:cs typeface="Josefin Sans"/>
                <a:sym typeface="Josefin Sans"/>
              </a:rPr>
              <a:t> dari </a:t>
            </a:r>
            <a:r>
              <a:rPr b="1" lang="id" sz="1000">
                <a:solidFill>
                  <a:schemeClr val="lt1"/>
                </a:solidFill>
                <a:latin typeface="Josefin Sans"/>
                <a:ea typeface="Josefin Sans"/>
                <a:cs typeface="Josefin Sans"/>
                <a:sym typeface="Josefin Sans"/>
              </a:rPr>
              <a:t>Banana Republik</a:t>
            </a:r>
            <a:r>
              <a:rPr lang="id" sz="1000">
                <a:solidFill>
                  <a:schemeClr val="lt1"/>
                </a:solidFill>
                <a:latin typeface="Josefin Sans"/>
                <a:ea typeface="Josefin Sans"/>
                <a:cs typeface="Josefin Sans"/>
                <a:sym typeface="Josefin Sans"/>
              </a:rPr>
              <a:t> yaitu sebesar </a:t>
            </a:r>
            <a:r>
              <a:rPr b="1" lang="id" sz="1000">
                <a:solidFill>
                  <a:srgbClr val="F1D8E0"/>
                </a:solidFill>
                <a:latin typeface="Josefin Sans"/>
                <a:ea typeface="Josefin Sans"/>
                <a:cs typeface="Josefin Sans"/>
                <a:sym typeface="Josefin Sans"/>
              </a:rPr>
              <a:t>0.12%</a:t>
            </a:r>
            <a:r>
              <a:rPr lang="id" sz="1000">
                <a:solidFill>
                  <a:schemeClr val="lt1"/>
                </a:solidFill>
                <a:latin typeface="Josefin Sans"/>
                <a:ea typeface="Josefin Sans"/>
                <a:cs typeface="Josefin Sans"/>
                <a:sym typeface="Josefin Sans"/>
              </a:rPr>
              <a:t> dari total markdown loss disebabkan oleh </a:t>
            </a:r>
            <a:r>
              <a:rPr b="1" lang="id" sz="1000">
                <a:solidFill>
                  <a:schemeClr val="lt1"/>
                </a:solidFill>
                <a:latin typeface="Josefin Sans"/>
                <a:ea typeface="Josefin Sans"/>
                <a:cs typeface="Josefin Sans"/>
                <a:sym typeface="Josefin Sans"/>
              </a:rPr>
              <a:t>rata-rata persentase diskonnya </a:t>
            </a:r>
            <a:r>
              <a:rPr b="1" lang="id" sz="1000">
                <a:solidFill>
                  <a:srgbClr val="F1D8E0"/>
                </a:solidFill>
                <a:latin typeface="Josefin Sans"/>
                <a:ea typeface="Josefin Sans"/>
                <a:cs typeface="Josefin Sans"/>
                <a:sym typeface="Josefin Sans"/>
              </a:rPr>
              <a:t>31%</a:t>
            </a:r>
            <a:r>
              <a:rPr b="1" lang="id" sz="1000">
                <a:solidFill>
                  <a:schemeClr val="lt1"/>
                </a:solidFill>
                <a:latin typeface="Josefin Sans"/>
                <a:ea typeface="Josefin Sans"/>
                <a:cs typeface="Josefin Sans"/>
                <a:sym typeface="Josefin Sans"/>
              </a:rPr>
              <a:t> </a:t>
            </a:r>
            <a:r>
              <a:rPr lang="id" sz="1000">
                <a:solidFill>
                  <a:schemeClr val="lt1"/>
                </a:solidFill>
                <a:latin typeface="Josefin Sans"/>
                <a:ea typeface="Josefin Sans"/>
                <a:cs typeface="Josefin Sans"/>
                <a:sym typeface="Josefin Sans"/>
              </a:rPr>
              <a:t>dengan </a:t>
            </a:r>
            <a:r>
              <a:rPr b="1" lang="id" sz="1000">
                <a:solidFill>
                  <a:schemeClr val="lt1"/>
                </a:solidFill>
                <a:latin typeface="Josefin Sans"/>
                <a:ea typeface="Josefin Sans"/>
                <a:cs typeface="Josefin Sans"/>
                <a:sym typeface="Josefin Sans"/>
              </a:rPr>
              <a:t>harga asli rata-rata </a:t>
            </a:r>
            <a:r>
              <a:rPr b="1" lang="id" sz="1000">
                <a:solidFill>
                  <a:srgbClr val="F1D8E0"/>
                </a:solidFill>
                <a:latin typeface="Josefin Sans"/>
                <a:ea typeface="Josefin Sans"/>
                <a:cs typeface="Josefin Sans"/>
                <a:sym typeface="Josefin Sans"/>
              </a:rPr>
              <a:t>$185,1604</a:t>
            </a:r>
            <a:r>
              <a:rPr lang="id" sz="1000">
                <a:solidFill>
                  <a:schemeClr val="lt1"/>
                </a:solidFill>
                <a:latin typeface="Josefin Sans"/>
                <a:ea typeface="Josefin Sans"/>
                <a:cs typeface="Josefin Sans"/>
                <a:sym typeface="Josefin Sans"/>
              </a:rPr>
              <a:t> dan stok barang sebanyak </a:t>
            </a:r>
            <a:r>
              <a:rPr b="1" lang="id" sz="1000">
                <a:solidFill>
                  <a:srgbClr val="F1D8E0"/>
                </a:solidFill>
                <a:latin typeface="Josefin Sans"/>
                <a:ea typeface="Josefin Sans"/>
                <a:cs typeface="Josefin Sans"/>
                <a:sym typeface="Josefin Sans"/>
              </a:rPr>
              <a:t>625 </a:t>
            </a:r>
            <a:r>
              <a:rPr lang="id" sz="1000">
                <a:solidFill>
                  <a:schemeClr val="lt1"/>
                </a:solidFill>
                <a:latin typeface="Josefin Sans"/>
                <a:ea typeface="Josefin Sans"/>
                <a:cs typeface="Josefin Sans"/>
                <a:sym typeface="Josefin Sans"/>
              </a:rPr>
              <a:t>yang termasuk tinggi</a:t>
            </a:r>
            <a:endParaRPr sz="1000">
              <a:solidFill>
                <a:schemeClr val="lt1"/>
              </a:solidFill>
              <a:latin typeface="Josefin Sans"/>
              <a:ea typeface="Josefin Sans"/>
              <a:cs typeface="Josefin Sans"/>
              <a:sym typeface="Josefin Sans"/>
            </a:endParaRPr>
          </a:p>
          <a:p>
            <a:pPr indent="-292100" lvl="0" marL="457200" rtl="0" algn="just">
              <a:lnSpc>
                <a:spcPct val="95000"/>
              </a:lnSpc>
              <a:spcBef>
                <a:spcPts val="0"/>
              </a:spcBef>
              <a:spcAft>
                <a:spcPts val="0"/>
              </a:spcAft>
              <a:buClr>
                <a:schemeClr val="lt1"/>
              </a:buClr>
              <a:buSzPts val="1000"/>
              <a:buFont typeface="Josefin Sans"/>
              <a:buChar char="●"/>
            </a:pPr>
            <a:r>
              <a:rPr b="1" lang="id" sz="1000">
                <a:solidFill>
                  <a:schemeClr val="lt1"/>
                </a:solidFill>
                <a:latin typeface="Josefin Sans"/>
                <a:ea typeface="Josefin Sans"/>
                <a:cs typeface="Josefin Sans"/>
                <a:sym typeface="Josefin Sans"/>
              </a:rPr>
              <a:t>Total penjualan</a:t>
            </a:r>
            <a:r>
              <a:rPr lang="id" sz="1000">
                <a:solidFill>
                  <a:schemeClr val="lt1"/>
                </a:solidFill>
                <a:latin typeface="Josefin Sans"/>
                <a:ea typeface="Josefin Sans"/>
                <a:cs typeface="Josefin Sans"/>
                <a:sym typeface="Josefin Sans"/>
              </a:rPr>
              <a:t> dari </a:t>
            </a:r>
            <a:r>
              <a:rPr b="1" lang="id" sz="1000">
                <a:solidFill>
                  <a:schemeClr val="lt1"/>
                </a:solidFill>
                <a:latin typeface="Josefin Sans"/>
                <a:ea typeface="Josefin Sans"/>
                <a:cs typeface="Josefin Sans"/>
                <a:sym typeface="Josefin Sans"/>
              </a:rPr>
              <a:t>outerwear Banana Republic</a:t>
            </a:r>
            <a:r>
              <a:rPr lang="id" sz="1000">
                <a:solidFill>
                  <a:schemeClr val="lt1"/>
                </a:solidFill>
                <a:latin typeface="Josefin Sans"/>
                <a:ea typeface="Josefin Sans"/>
                <a:cs typeface="Josefin Sans"/>
                <a:sym typeface="Josefin Sans"/>
              </a:rPr>
              <a:t> termasuk </a:t>
            </a:r>
            <a:r>
              <a:rPr b="1" lang="id" sz="1000">
                <a:solidFill>
                  <a:schemeClr val="lt1"/>
                </a:solidFill>
                <a:latin typeface="Josefin Sans"/>
                <a:ea typeface="Josefin Sans"/>
                <a:cs typeface="Josefin Sans"/>
                <a:sym typeface="Josefin Sans"/>
              </a:rPr>
              <a:t>tinggi</a:t>
            </a:r>
            <a:r>
              <a:rPr lang="id" sz="1000">
                <a:solidFill>
                  <a:schemeClr val="lt1"/>
                </a:solidFill>
                <a:latin typeface="Josefin Sans"/>
                <a:ea typeface="Josefin Sans"/>
                <a:cs typeface="Josefin Sans"/>
                <a:sym typeface="Josefin Sans"/>
              </a:rPr>
              <a:t> yaitu sebanyak 51, dan </a:t>
            </a:r>
            <a:r>
              <a:rPr b="1" lang="id" sz="1000">
                <a:solidFill>
                  <a:schemeClr val="lt1"/>
                </a:solidFill>
                <a:latin typeface="Josefin Sans"/>
                <a:ea typeface="Josefin Sans"/>
                <a:cs typeface="Josefin Sans"/>
                <a:sym typeface="Josefin Sans"/>
              </a:rPr>
              <a:t>age of inventorynya termasuk tidak lama</a:t>
            </a:r>
            <a:r>
              <a:rPr lang="id" sz="1000">
                <a:solidFill>
                  <a:schemeClr val="lt1"/>
                </a:solidFill>
                <a:latin typeface="Josefin Sans"/>
                <a:ea typeface="Josefin Sans"/>
                <a:cs typeface="Josefin Sans"/>
                <a:sym typeface="Josefin Sans"/>
              </a:rPr>
              <a:t>.</a:t>
            </a:r>
            <a:endParaRPr sz="1000">
              <a:solidFill>
                <a:schemeClr val="lt1"/>
              </a:solidFill>
              <a:latin typeface="Josefin Sans"/>
              <a:ea typeface="Josefin Sans"/>
              <a:cs typeface="Josefin Sans"/>
              <a:sym typeface="Josefin Sans"/>
            </a:endParaRPr>
          </a:p>
          <a:p>
            <a:pPr indent="0" lvl="0" marL="0" rtl="0" algn="just">
              <a:lnSpc>
                <a:spcPct val="95000"/>
              </a:lnSpc>
              <a:spcBef>
                <a:spcPts val="1200"/>
              </a:spcBef>
              <a:spcAft>
                <a:spcPts val="0"/>
              </a:spcAft>
              <a:buNone/>
            </a:pPr>
            <a:r>
              <a:rPr b="1" lang="id" sz="1000">
                <a:solidFill>
                  <a:schemeClr val="lt1"/>
                </a:solidFill>
                <a:latin typeface="Josefin Sans"/>
                <a:ea typeface="Josefin Sans"/>
                <a:cs typeface="Josefin Sans"/>
                <a:sym typeface="Josefin Sans"/>
              </a:rPr>
              <a:t>Action Items</a:t>
            </a:r>
            <a:r>
              <a:rPr lang="id" sz="1000">
                <a:solidFill>
                  <a:schemeClr val="lt1"/>
                </a:solidFill>
                <a:latin typeface="Josefin Sans"/>
                <a:ea typeface="Josefin Sans"/>
                <a:cs typeface="Josefin Sans"/>
                <a:sym typeface="Josefin Sans"/>
              </a:rPr>
              <a:t> : Pertimbangkan untuk mengurangi diskon pada  kategori outerwear dari Banana Republic </a:t>
            </a:r>
            <a:endParaRPr sz="1000">
              <a:solidFill>
                <a:schemeClr val="lt1"/>
              </a:solidFill>
              <a:latin typeface="Josefin Sans"/>
              <a:ea typeface="Josefin Sans"/>
              <a:cs typeface="Josefin Sans"/>
              <a:sym typeface="Josefin Sans"/>
            </a:endParaRPr>
          </a:p>
          <a:p>
            <a:pPr indent="0" lvl="0" marL="0" rtl="0" algn="just">
              <a:lnSpc>
                <a:spcPct val="95000"/>
              </a:lnSpc>
              <a:spcBef>
                <a:spcPts val="1200"/>
              </a:spcBef>
              <a:spcAft>
                <a:spcPts val="0"/>
              </a:spcAft>
              <a:buNone/>
            </a:pPr>
            <a:r>
              <a:t/>
            </a:r>
            <a:endParaRPr sz="1000">
              <a:solidFill>
                <a:schemeClr val="lt1"/>
              </a:solidFill>
              <a:latin typeface="Josefin Sans"/>
              <a:ea typeface="Josefin Sans"/>
              <a:cs typeface="Josefin Sans"/>
              <a:sym typeface="Josefin Sans"/>
            </a:endParaRPr>
          </a:p>
          <a:p>
            <a:pPr indent="0" lvl="0" marL="0" rtl="0" algn="just">
              <a:lnSpc>
                <a:spcPct val="95000"/>
              </a:lnSpc>
              <a:spcBef>
                <a:spcPts val="1200"/>
              </a:spcBef>
              <a:spcAft>
                <a:spcPts val="1200"/>
              </a:spcAft>
              <a:buNone/>
            </a:pPr>
            <a:r>
              <a:t/>
            </a:r>
            <a:endParaRPr sz="1000">
              <a:solidFill>
                <a:schemeClr val="lt1"/>
              </a:solidFill>
              <a:latin typeface="Josefin Sans"/>
              <a:ea typeface="Josefin Sans"/>
              <a:cs typeface="Josefin Sans"/>
              <a:sym typeface="Josefin Sans"/>
            </a:endParaRPr>
          </a:p>
        </p:txBody>
      </p:sp>
      <p:pic>
        <p:nvPicPr>
          <p:cNvPr id="170" name="Google Shape;170;p23"/>
          <p:cNvPicPr preferRelativeResize="0"/>
          <p:nvPr/>
        </p:nvPicPr>
        <p:blipFill>
          <a:blip r:embed="rId3">
            <a:alphaModFix/>
          </a:blip>
          <a:stretch>
            <a:fillRect/>
          </a:stretch>
        </p:blipFill>
        <p:spPr>
          <a:xfrm>
            <a:off x="274725" y="1254425"/>
            <a:ext cx="4294051" cy="2760075"/>
          </a:xfrm>
          <a:prstGeom prst="rect">
            <a:avLst/>
          </a:prstGeom>
          <a:noFill/>
          <a:ln cap="flat" cmpd="sng" w="9525">
            <a:solidFill>
              <a:srgbClr val="F1D8E0"/>
            </a:solidFill>
            <a:prstDash val="solid"/>
            <a:round/>
            <a:headEnd len="sm" w="sm" type="none"/>
            <a:tailEnd len="sm" w="sm" type="none"/>
          </a:ln>
        </p:spPr>
      </p:pic>
      <p:graphicFrame>
        <p:nvGraphicFramePr>
          <p:cNvPr id="171" name="Google Shape;171;p23"/>
          <p:cNvGraphicFramePr/>
          <p:nvPr/>
        </p:nvGraphicFramePr>
        <p:xfrm>
          <a:off x="2047100" y="564863"/>
          <a:ext cx="3000000" cy="3000000"/>
        </p:xfrm>
        <a:graphic>
          <a:graphicData uri="http://schemas.openxmlformats.org/drawingml/2006/table">
            <a:tbl>
              <a:tblPr>
                <a:noFill/>
                <a:tableStyleId>{6436DCB7-5E1D-4C2C-9672-2219C3220612}</a:tableStyleId>
              </a:tblPr>
              <a:tblGrid>
                <a:gridCol w="1654350"/>
              </a:tblGrid>
              <a:tr h="197725">
                <a:tc>
                  <a:txBody>
                    <a:bodyPr/>
                    <a:lstStyle/>
                    <a:p>
                      <a:pPr indent="0" lvl="0" marL="0" rtl="0" algn="ctr">
                        <a:spcBef>
                          <a:spcPts val="0"/>
                        </a:spcBef>
                        <a:spcAft>
                          <a:spcPts val="0"/>
                        </a:spcAft>
                        <a:buNone/>
                      </a:pPr>
                      <a:r>
                        <a:rPr b="1" lang="id" sz="1000">
                          <a:latin typeface="Josefin Sans"/>
                          <a:ea typeface="Josefin Sans"/>
                          <a:cs typeface="Josefin Sans"/>
                          <a:sym typeface="Josefin Sans"/>
                        </a:rPr>
                        <a:t>Total Markdown Loss</a:t>
                      </a:r>
                      <a:endParaRPr b="1" sz="900">
                        <a:latin typeface="Josefin Sans"/>
                        <a:ea typeface="Josefin Sans"/>
                        <a:cs typeface="Josefin Sans"/>
                        <a:sym typeface="Josefi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D8E0"/>
                    </a:solidFill>
                  </a:tcPr>
                </a:tc>
              </a:tr>
              <a:tr h="213275">
                <a:tc>
                  <a:txBody>
                    <a:bodyPr/>
                    <a:lstStyle/>
                    <a:p>
                      <a:pPr indent="0" lvl="0" marL="0" rtl="0" algn="ctr">
                        <a:spcBef>
                          <a:spcPts val="0"/>
                        </a:spcBef>
                        <a:spcAft>
                          <a:spcPts val="0"/>
                        </a:spcAft>
                        <a:buNone/>
                      </a:pPr>
                      <a:r>
                        <a:rPr b="1" lang="id" sz="1100">
                          <a:solidFill>
                            <a:schemeClr val="lt1"/>
                          </a:solidFill>
                          <a:latin typeface="Josefin Sans"/>
                          <a:ea typeface="Josefin Sans"/>
                          <a:cs typeface="Josefin Sans"/>
                          <a:sym typeface="Josefin Sans"/>
                        </a:rPr>
                        <a:t>$1.381.631.397</a:t>
                      </a:r>
                      <a:endParaRPr b="1" sz="1100">
                        <a:solidFill>
                          <a:schemeClr val="lt1"/>
                        </a:solidFill>
                        <a:latin typeface="Josefin Sans"/>
                        <a:ea typeface="Josefin Sans"/>
                        <a:cs typeface="Josefin Sans"/>
                        <a:sym typeface="Josefin Sans"/>
                      </a:endParaRPr>
                    </a:p>
                  </a:txBody>
                  <a:tcPr marT="91425" marB="91425" marR="91425" marL="91425">
                    <a:lnT cap="flat" cmpd="sng" w="9525">
                      <a:solidFill>
                        <a:srgbClr val="000000"/>
                      </a:solidFill>
                      <a:prstDash val="solid"/>
                      <a:round/>
                      <a:headEnd len="sm" w="sm" type="none"/>
                      <a:tailEnd len="sm" w="sm" type="none"/>
                    </a:lnT>
                  </a:tcPr>
                </a:tc>
              </a:tr>
            </a:tbl>
          </a:graphicData>
        </a:graphic>
      </p:graphicFrame>
      <p:graphicFrame>
        <p:nvGraphicFramePr>
          <p:cNvPr id="172" name="Google Shape;172;p23"/>
          <p:cNvGraphicFramePr/>
          <p:nvPr/>
        </p:nvGraphicFramePr>
        <p:xfrm>
          <a:off x="274725" y="564863"/>
          <a:ext cx="3000000" cy="3000000"/>
        </p:xfrm>
        <a:graphic>
          <a:graphicData uri="http://schemas.openxmlformats.org/drawingml/2006/table">
            <a:tbl>
              <a:tblPr>
                <a:noFill/>
                <a:tableStyleId>{6436DCB7-5E1D-4C2C-9672-2219C3220612}</a:tableStyleId>
              </a:tblPr>
              <a:tblGrid>
                <a:gridCol w="1588900"/>
              </a:tblGrid>
              <a:tr h="209550">
                <a:tc>
                  <a:txBody>
                    <a:bodyPr/>
                    <a:lstStyle/>
                    <a:p>
                      <a:pPr indent="0" lvl="0" marL="0" rtl="0" algn="ctr">
                        <a:spcBef>
                          <a:spcPts val="0"/>
                        </a:spcBef>
                        <a:spcAft>
                          <a:spcPts val="0"/>
                        </a:spcAft>
                        <a:buNone/>
                      </a:pPr>
                      <a:r>
                        <a:rPr b="1" lang="id" sz="1100">
                          <a:latin typeface="Josefin Sans"/>
                          <a:ea typeface="Josefin Sans"/>
                          <a:cs typeface="Josefin Sans"/>
                          <a:sym typeface="Josefin Sans"/>
                        </a:rPr>
                        <a:t>Total Original Value</a:t>
                      </a:r>
                      <a:endParaRPr b="1" sz="1100">
                        <a:latin typeface="Josefin Sans"/>
                        <a:ea typeface="Josefin Sans"/>
                        <a:cs typeface="Josefin Sans"/>
                        <a:sym typeface="Josefi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D8E0"/>
                    </a:solidFill>
                  </a:tcPr>
                </a:tc>
              </a:tr>
              <a:tr h="209550">
                <a:tc>
                  <a:txBody>
                    <a:bodyPr/>
                    <a:lstStyle/>
                    <a:p>
                      <a:pPr indent="0" lvl="0" marL="0" rtl="0" algn="ctr">
                        <a:spcBef>
                          <a:spcPts val="0"/>
                        </a:spcBef>
                        <a:spcAft>
                          <a:spcPts val="0"/>
                        </a:spcAft>
                        <a:buNone/>
                      </a:pPr>
                      <a:r>
                        <a:rPr b="1" lang="id" sz="1000">
                          <a:solidFill>
                            <a:schemeClr val="lt1"/>
                          </a:solidFill>
                          <a:latin typeface="Josefin Sans"/>
                          <a:ea typeface="Josefin Sans"/>
                          <a:cs typeface="Josefin Sans"/>
                          <a:sym typeface="Josefin Sans"/>
                        </a:rPr>
                        <a:t>$11.477.478.364</a:t>
                      </a:r>
                      <a:endParaRPr b="1" sz="1000">
                        <a:solidFill>
                          <a:schemeClr val="lt1"/>
                        </a:solidFill>
                        <a:latin typeface="Josefin Sans"/>
                        <a:ea typeface="Josefin Sans"/>
                        <a:cs typeface="Josefin Sans"/>
                        <a:sym typeface="Josefin Sans"/>
                      </a:endParaRPr>
                    </a:p>
                  </a:txBody>
                  <a:tcPr marT="91425" marB="91425" marR="91425" marL="91425">
                    <a:lnT cap="flat" cmpd="sng" w="9525">
                      <a:solidFill>
                        <a:srgbClr val="000000"/>
                      </a:solidFill>
                      <a:prstDash val="solid"/>
                      <a:round/>
                      <a:headEnd len="sm" w="sm" type="none"/>
                      <a:tailEnd len="sm" w="sm" type="none"/>
                    </a:lnT>
                  </a:tcPr>
                </a:tc>
              </a:tr>
            </a:tbl>
          </a:graphicData>
        </a:graphic>
      </p:graphicFrame>
      <p:graphicFrame>
        <p:nvGraphicFramePr>
          <p:cNvPr id="173" name="Google Shape;173;p23"/>
          <p:cNvGraphicFramePr/>
          <p:nvPr/>
        </p:nvGraphicFramePr>
        <p:xfrm>
          <a:off x="3884925" y="564863"/>
          <a:ext cx="3000000" cy="3000000"/>
        </p:xfrm>
        <a:graphic>
          <a:graphicData uri="http://schemas.openxmlformats.org/drawingml/2006/table">
            <a:tbl>
              <a:tblPr>
                <a:noFill/>
                <a:tableStyleId>{6436DCB7-5E1D-4C2C-9672-2219C3220612}</a:tableStyleId>
              </a:tblPr>
              <a:tblGrid>
                <a:gridCol w="2275975"/>
              </a:tblGrid>
              <a:tr h="197725">
                <a:tc>
                  <a:txBody>
                    <a:bodyPr/>
                    <a:lstStyle/>
                    <a:p>
                      <a:pPr indent="0" lvl="0" marL="0" rtl="0" algn="ctr">
                        <a:spcBef>
                          <a:spcPts val="0"/>
                        </a:spcBef>
                        <a:spcAft>
                          <a:spcPts val="0"/>
                        </a:spcAft>
                        <a:buNone/>
                      </a:pPr>
                      <a:r>
                        <a:rPr b="1" lang="id" sz="1000">
                          <a:latin typeface="Josefin Sans"/>
                          <a:ea typeface="Josefin Sans"/>
                          <a:cs typeface="Josefin Sans"/>
                          <a:sym typeface="Josefin Sans"/>
                        </a:rPr>
                        <a:t>Percentage of Markdown Loss</a:t>
                      </a:r>
                      <a:endParaRPr b="1" sz="900">
                        <a:latin typeface="Josefin Sans"/>
                        <a:ea typeface="Josefin Sans"/>
                        <a:cs typeface="Josefin Sans"/>
                        <a:sym typeface="Josefin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D8E0"/>
                    </a:solidFill>
                  </a:tcPr>
                </a:tc>
              </a:tr>
              <a:tr h="213275">
                <a:tc>
                  <a:txBody>
                    <a:bodyPr/>
                    <a:lstStyle/>
                    <a:p>
                      <a:pPr indent="0" lvl="0" marL="0" rtl="0" algn="ctr">
                        <a:spcBef>
                          <a:spcPts val="0"/>
                        </a:spcBef>
                        <a:spcAft>
                          <a:spcPts val="0"/>
                        </a:spcAft>
                        <a:buNone/>
                      </a:pPr>
                      <a:r>
                        <a:rPr b="1" lang="id" sz="1100">
                          <a:solidFill>
                            <a:schemeClr val="lt1"/>
                          </a:solidFill>
                          <a:latin typeface="Josefin Sans"/>
                          <a:ea typeface="Josefin Sans"/>
                          <a:cs typeface="Josefin Sans"/>
                          <a:sym typeface="Josefin Sans"/>
                        </a:rPr>
                        <a:t>12%</a:t>
                      </a:r>
                      <a:endParaRPr b="1" sz="1100">
                        <a:solidFill>
                          <a:schemeClr val="lt1"/>
                        </a:solidFill>
                        <a:latin typeface="Josefin Sans"/>
                        <a:ea typeface="Josefin Sans"/>
                        <a:cs typeface="Josefin Sans"/>
                        <a:sym typeface="Josefin Sans"/>
                      </a:endParaRPr>
                    </a:p>
                  </a:txBody>
                  <a:tcPr marT="91425" marB="91425" marR="91425" marL="91425">
                    <a:lnT cap="flat" cmpd="sng" w="9525">
                      <a:solidFill>
                        <a:srgbClr val="000000"/>
                      </a:solidFill>
                      <a:prstDash val="solid"/>
                      <a:round/>
                      <a:headEnd len="sm" w="sm" type="none"/>
                      <a:tailEnd len="sm" w="sm" type="none"/>
                    </a:lnT>
                  </a:tcPr>
                </a:tc>
              </a:tr>
            </a:tbl>
          </a:graphicData>
        </a:graphic>
      </p:graphicFrame>
      <p:sp>
        <p:nvSpPr>
          <p:cNvPr id="174" name="Google Shape;174;p23"/>
          <p:cNvSpPr txBox="1"/>
          <p:nvPr/>
        </p:nvSpPr>
        <p:spPr>
          <a:xfrm>
            <a:off x="1102875" y="1644175"/>
            <a:ext cx="4011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600">
                <a:solidFill>
                  <a:schemeClr val="dk2"/>
                </a:solidFill>
              </a:rPr>
              <a:t>0,12%</a:t>
            </a:r>
            <a:endParaRPr sz="600">
              <a:solidFill>
                <a:schemeClr val="dk2"/>
              </a:solidFill>
            </a:endParaRPr>
          </a:p>
        </p:txBody>
      </p:sp>
      <p:sp>
        <p:nvSpPr>
          <p:cNvPr id="175" name="Google Shape;175;p23"/>
          <p:cNvSpPr txBox="1"/>
          <p:nvPr/>
        </p:nvSpPr>
        <p:spPr>
          <a:xfrm>
            <a:off x="1950350" y="4014488"/>
            <a:ext cx="27870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000">
                <a:solidFill>
                  <a:schemeClr val="lt1"/>
                </a:solidFill>
                <a:latin typeface="Josefin Sans"/>
                <a:ea typeface="Josefin Sans"/>
                <a:cs typeface="Josefin Sans"/>
                <a:sym typeface="Josefin Sans"/>
              </a:rPr>
              <a:t>Outerwear from Banana Republic</a:t>
            </a:r>
            <a:endParaRPr b="1" sz="1000">
              <a:solidFill>
                <a:schemeClr val="lt1"/>
              </a:solidFill>
              <a:latin typeface="Josefin Sans"/>
              <a:ea typeface="Josefin Sans"/>
              <a:cs typeface="Josefin Sans"/>
              <a:sym typeface="Josefin Sans"/>
            </a:endParaRPr>
          </a:p>
        </p:txBody>
      </p:sp>
      <p:pic>
        <p:nvPicPr>
          <p:cNvPr id="176" name="Google Shape;176;p23"/>
          <p:cNvPicPr preferRelativeResize="0"/>
          <p:nvPr/>
        </p:nvPicPr>
        <p:blipFill>
          <a:blip r:embed="rId4">
            <a:alphaModFix/>
          </a:blip>
          <a:stretch>
            <a:fillRect/>
          </a:stretch>
        </p:blipFill>
        <p:spPr>
          <a:xfrm>
            <a:off x="274725" y="4379125"/>
            <a:ext cx="5390149" cy="417375"/>
          </a:xfrm>
          <a:prstGeom prst="rect">
            <a:avLst/>
          </a:prstGeom>
          <a:noFill/>
          <a:ln cap="flat" cmpd="sng" w="9525">
            <a:solidFill>
              <a:schemeClr val="lt1"/>
            </a:solidFill>
            <a:prstDash val="solid"/>
            <a:round/>
            <a:headEnd len="sm" w="sm" type="none"/>
            <a:tailEnd len="sm" w="sm" type="none"/>
          </a:ln>
        </p:spPr>
      </p:pic>
      <p:sp>
        <p:nvSpPr>
          <p:cNvPr id="177" name="Google Shape;177;p23"/>
          <p:cNvSpPr/>
          <p:nvPr/>
        </p:nvSpPr>
        <p:spPr>
          <a:xfrm>
            <a:off x="8321850" y="225600"/>
            <a:ext cx="476400" cy="417300"/>
          </a:xfrm>
          <a:prstGeom prst="heart">
            <a:avLst/>
          </a:prstGeom>
          <a:solidFill>
            <a:srgbClr val="E36A9C"/>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D8E0"/>
        </a:solidFill>
      </p:bgPr>
    </p:bg>
    <p:spTree>
      <p:nvGrpSpPr>
        <p:cNvPr id="181" name="Shape 181"/>
        <p:cNvGrpSpPr/>
        <p:nvPr/>
      </p:nvGrpSpPr>
      <p:grpSpPr>
        <a:xfrm>
          <a:off x="0" y="0"/>
          <a:ext cx="0" cy="0"/>
          <a:chOff x="0" y="0"/>
          <a:chExt cx="0" cy="0"/>
        </a:xfrm>
      </p:grpSpPr>
      <p:sp>
        <p:nvSpPr>
          <p:cNvPr id="182" name="Google Shape;182;p24"/>
          <p:cNvSpPr txBox="1"/>
          <p:nvPr>
            <p:ph type="title"/>
          </p:nvPr>
        </p:nvSpPr>
        <p:spPr>
          <a:xfrm>
            <a:off x="94675" y="61300"/>
            <a:ext cx="2715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6698"/>
              <a:buNone/>
            </a:pPr>
            <a:r>
              <a:rPr b="1" lang="id" sz="2120" u="sng">
                <a:latin typeface="Josefin Sans"/>
                <a:ea typeface="Josefin Sans"/>
                <a:cs typeface="Josefin Sans"/>
                <a:sym typeface="Josefin Sans"/>
              </a:rPr>
              <a:t>Customer Behaviour</a:t>
            </a:r>
            <a:endParaRPr b="1" sz="2120" u="sng">
              <a:latin typeface="Josefin Sans"/>
              <a:ea typeface="Josefin Sans"/>
              <a:cs typeface="Josefin Sans"/>
              <a:sym typeface="Josefin Sans"/>
            </a:endParaRPr>
          </a:p>
        </p:txBody>
      </p:sp>
      <p:pic>
        <p:nvPicPr>
          <p:cNvPr id="183" name="Google Shape;183;p24"/>
          <p:cNvPicPr preferRelativeResize="0"/>
          <p:nvPr/>
        </p:nvPicPr>
        <p:blipFill>
          <a:blip r:embed="rId3">
            <a:alphaModFix/>
          </a:blip>
          <a:stretch>
            <a:fillRect/>
          </a:stretch>
        </p:blipFill>
        <p:spPr>
          <a:xfrm>
            <a:off x="3396275" y="1174775"/>
            <a:ext cx="1812266" cy="319800"/>
          </a:xfrm>
          <a:prstGeom prst="rect">
            <a:avLst/>
          </a:prstGeom>
          <a:noFill/>
          <a:ln cap="flat" cmpd="sng" w="9525">
            <a:solidFill>
              <a:schemeClr val="lt1"/>
            </a:solidFill>
            <a:prstDash val="solid"/>
            <a:round/>
            <a:headEnd len="sm" w="sm" type="none"/>
            <a:tailEnd len="sm" w="sm" type="none"/>
          </a:ln>
        </p:spPr>
      </p:pic>
      <p:pic>
        <p:nvPicPr>
          <p:cNvPr id="184" name="Google Shape;184;p24"/>
          <p:cNvPicPr preferRelativeResize="0"/>
          <p:nvPr/>
        </p:nvPicPr>
        <p:blipFill>
          <a:blip r:embed="rId4">
            <a:alphaModFix/>
          </a:blip>
          <a:stretch>
            <a:fillRect/>
          </a:stretch>
        </p:blipFill>
        <p:spPr>
          <a:xfrm>
            <a:off x="5387625" y="1634600"/>
            <a:ext cx="3505200" cy="1410200"/>
          </a:xfrm>
          <a:prstGeom prst="rect">
            <a:avLst/>
          </a:prstGeom>
          <a:noFill/>
          <a:ln cap="flat" cmpd="sng" w="9525">
            <a:solidFill>
              <a:srgbClr val="B83D68"/>
            </a:solidFill>
            <a:prstDash val="solid"/>
            <a:round/>
            <a:headEnd len="sm" w="sm" type="none"/>
            <a:tailEnd len="sm" w="sm" type="none"/>
          </a:ln>
        </p:spPr>
      </p:pic>
      <p:sp>
        <p:nvSpPr>
          <p:cNvPr id="185" name="Google Shape;185;p24"/>
          <p:cNvSpPr txBox="1"/>
          <p:nvPr>
            <p:ph type="title"/>
          </p:nvPr>
        </p:nvSpPr>
        <p:spPr>
          <a:xfrm>
            <a:off x="7724200" y="61300"/>
            <a:ext cx="1334100" cy="319800"/>
          </a:xfrm>
          <a:prstGeom prst="rect">
            <a:avLst/>
          </a:prstGeom>
          <a:solidFill>
            <a:srgbClr val="E36A9C"/>
          </a:solidFill>
        </p:spPr>
        <p:txBody>
          <a:bodyPr anchorCtr="0" anchor="t" bIns="91425" lIns="91425" spcFirstLastPara="1" rIns="91425" wrap="square" tIns="91425">
            <a:normAutofit fontScale="90000"/>
          </a:bodyPr>
          <a:lstStyle/>
          <a:p>
            <a:pPr indent="0" lvl="0" marL="0" rtl="0" algn="ctr">
              <a:spcBef>
                <a:spcPts val="0"/>
              </a:spcBef>
              <a:spcAft>
                <a:spcPts val="0"/>
              </a:spcAft>
              <a:buSzPct val="97058"/>
              <a:buNone/>
            </a:pPr>
            <a:r>
              <a:rPr lang="id" sz="1020">
                <a:solidFill>
                  <a:schemeClr val="lt1"/>
                </a:solidFill>
                <a:latin typeface="Josefin Sans"/>
                <a:ea typeface="Josefin Sans"/>
                <a:cs typeface="Josefin Sans"/>
                <a:sym typeface="Josefin Sans"/>
              </a:rPr>
              <a:t>Price Sensitivity</a:t>
            </a:r>
            <a:endParaRPr sz="1020">
              <a:solidFill>
                <a:schemeClr val="lt1"/>
              </a:solidFill>
              <a:latin typeface="Josefin Sans"/>
              <a:ea typeface="Josefin Sans"/>
              <a:cs typeface="Josefin Sans"/>
              <a:sym typeface="Josefin Sans"/>
            </a:endParaRPr>
          </a:p>
        </p:txBody>
      </p:sp>
      <p:sp>
        <p:nvSpPr>
          <p:cNvPr id="186" name="Google Shape;186;p24"/>
          <p:cNvSpPr txBox="1"/>
          <p:nvPr>
            <p:ph idx="1" type="body"/>
          </p:nvPr>
        </p:nvSpPr>
        <p:spPr>
          <a:xfrm>
            <a:off x="315450" y="3446650"/>
            <a:ext cx="8513100" cy="1604400"/>
          </a:xfrm>
          <a:prstGeom prst="rect">
            <a:avLst/>
          </a:prstGeom>
        </p:spPr>
        <p:txBody>
          <a:bodyPr anchorCtr="0" anchor="t" bIns="91425" lIns="91425" spcFirstLastPara="1" rIns="91425" wrap="square" tIns="91425">
            <a:noAutofit/>
          </a:bodyPr>
          <a:lstStyle/>
          <a:p>
            <a:pPr indent="-292100" lvl="0" marL="457200" rtl="0" algn="l">
              <a:lnSpc>
                <a:spcPct val="95000"/>
              </a:lnSpc>
              <a:spcBef>
                <a:spcPts val="0"/>
              </a:spcBef>
              <a:spcAft>
                <a:spcPts val="0"/>
              </a:spcAft>
              <a:buClr>
                <a:schemeClr val="dk1"/>
              </a:buClr>
              <a:buSzPts val="1000"/>
              <a:buFont typeface="Josefin Sans"/>
              <a:buChar char="●"/>
            </a:pPr>
            <a:r>
              <a:rPr b="1" lang="id" sz="1000">
                <a:solidFill>
                  <a:schemeClr val="dk1"/>
                </a:solidFill>
                <a:latin typeface="Josefin Sans"/>
                <a:ea typeface="Josefin Sans"/>
                <a:cs typeface="Josefin Sans"/>
                <a:sym typeface="Josefin Sans"/>
              </a:rPr>
              <a:t>Rata-rata diskon</a:t>
            </a:r>
            <a:r>
              <a:rPr lang="id" sz="1000">
                <a:solidFill>
                  <a:schemeClr val="dk1"/>
                </a:solidFill>
                <a:latin typeface="Josefin Sans"/>
                <a:ea typeface="Josefin Sans"/>
                <a:cs typeface="Josefin Sans"/>
                <a:sym typeface="Josefin Sans"/>
              </a:rPr>
              <a:t> adalah </a:t>
            </a:r>
            <a:r>
              <a:rPr b="1" lang="id" sz="1000">
                <a:solidFill>
                  <a:schemeClr val="dk1"/>
                </a:solidFill>
                <a:latin typeface="Josefin Sans"/>
                <a:ea typeface="Josefin Sans"/>
                <a:cs typeface="Josefin Sans"/>
                <a:sym typeface="Josefin Sans"/>
              </a:rPr>
              <a:t>12%</a:t>
            </a:r>
            <a:r>
              <a:rPr lang="id" sz="1000">
                <a:solidFill>
                  <a:schemeClr val="dk1"/>
                </a:solidFill>
                <a:latin typeface="Josefin Sans"/>
                <a:ea typeface="Josefin Sans"/>
                <a:cs typeface="Josefin Sans"/>
                <a:sym typeface="Josefin Sans"/>
              </a:rPr>
              <a:t>, sebesar </a:t>
            </a:r>
            <a:r>
              <a:rPr b="1" lang="id" sz="1000">
                <a:solidFill>
                  <a:schemeClr val="dk1"/>
                </a:solidFill>
                <a:latin typeface="Josefin Sans"/>
                <a:ea typeface="Josefin Sans"/>
                <a:cs typeface="Josefin Sans"/>
                <a:sym typeface="Josefin Sans"/>
              </a:rPr>
              <a:t>41% dari total sales</a:t>
            </a:r>
            <a:r>
              <a:rPr lang="id" sz="1000">
                <a:solidFill>
                  <a:schemeClr val="dk1"/>
                </a:solidFill>
                <a:latin typeface="Josefin Sans"/>
                <a:ea typeface="Josefin Sans"/>
                <a:cs typeface="Josefin Sans"/>
                <a:sym typeface="Josefin Sans"/>
              </a:rPr>
              <a:t> atau sebanyak 878 produk </a:t>
            </a:r>
            <a:r>
              <a:rPr b="1" lang="id" sz="1000">
                <a:solidFill>
                  <a:schemeClr val="dk1"/>
                </a:solidFill>
                <a:latin typeface="Josefin Sans"/>
                <a:ea typeface="Josefin Sans"/>
                <a:cs typeface="Josefin Sans"/>
                <a:sym typeface="Josefin Sans"/>
              </a:rPr>
              <a:t>dijual</a:t>
            </a:r>
            <a:r>
              <a:rPr b="1" lang="id" sz="1000">
                <a:solidFill>
                  <a:schemeClr val="dk1"/>
                </a:solidFill>
                <a:latin typeface="Josefin Sans"/>
                <a:ea typeface="Josefin Sans"/>
                <a:cs typeface="Josefin Sans"/>
                <a:sym typeface="Josefin Sans"/>
              </a:rPr>
              <a:t> dengan diskon</a:t>
            </a:r>
            <a:r>
              <a:rPr lang="id" sz="1000">
                <a:solidFill>
                  <a:schemeClr val="dk1"/>
                </a:solidFill>
                <a:latin typeface="Josefin Sans"/>
                <a:ea typeface="Josefin Sans"/>
                <a:cs typeface="Josefin Sans"/>
                <a:sym typeface="Josefin Sans"/>
              </a:rPr>
              <a:t>.</a:t>
            </a:r>
            <a:endParaRPr sz="1000">
              <a:solidFill>
                <a:schemeClr val="dk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dk1"/>
              </a:buClr>
              <a:buSzPts val="1000"/>
              <a:buFont typeface="Josefin Sans"/>
              <a:buChar char="●"/>
            </a:pPr>
            <a:r>
              <a:rPr lang="id" sz="1000">
                <a:solidFill>
                  <a:schemeClr val="dk1"/>
                </a:solidFill>
                <a:latin typeface="Josefin Sans"/>
                <a:ea typeface="Josefin Sans"/>
                <a:cs typeface="Josefin Sans"/>
                <a:sym typeface="Josefin Sans"/>
              </a:rPr>
              <a:t>Produk yang dijual dengan </a:t>
            </a:r>
            <a:r>
              <a:rPr b="1" lang="id" sz="1000">
                <a:solidFill>
                  <a:schemeClr val="dk1"/>
                </a:solidFill>
                <a:latin typeface="Josefin Sans"/>
                <a:ea typeface="Josefin Sans"/>
                <a:cs typeface="Josefin Sans"/>
                <a:sym typeface="Josefin Sans"/>
              </a:rPr>
              <a:t>diskon rendah</a:t>
            </a:r>
            <a:r>
              <a:rPr lang="id" sz="1000">
                <a:solidFill>
                  <a:schemeClr val="dk1"/>
                </a:solidFill>
                <a:latin typeface="Josefin Sans"/>
                <a:ea typeface="Josefin Sans"/>
                <a:cs typeface="Josefin Sans"/>
                <a:sym typeface="Josefin Sans"/>
              </a:rPr>
              <a:t> yaitu sebanyak </a:t>
            </a:r>
            <a:r>
              <a:rPr b="1" lang="id" sz="1000">
                <a:solidFill>
                  <a:schemeClr val="dk1"/>
                </a:solidFill>
                <a:latin typeface="Josefin Sans"/>
                <a:ea typeface="Josefin Sans"/>
                <a:cs typeface="Josefin Sans"/>
                <a:sym typeface="Josefin Sans"/>
              </a:rPr>
              <a:t>21% dari total penjualan</a:t>
            </a:r>
            <a:r>
              <a:rPr lang="id" sz="1000">
                <a:solidFill>
                  <a:schemeClr val="dk1"/>
                </a:solidFill>
                <a:latin typeface="Josefin Sans"/>
                <a:ea typeface="Josefin Sans"/>
                <a:cs typeface="Josefin Sans"/>
                <a:sym typeface="Josefin Sans"/>
              </a:rPr>
              <a:t>, sedangkan produk yang dijual dengan </a:t>
            </a:r>
            <a:r>
              <a:rPr b="1" lang="id" sz="1000">
                <a:solidFill>
                  <a:schemeClr val="dk1"/>
                </a:solidFill>
                <a:latin typeface="Josefin Sans"/>
                <a:ea typeface="Josefin Sans"/>
                <a:cs typeface="Josefin Sans"/>
                <a:sym typeface="Josefin Sans"/>
              </a:rPr>
              <a:t>diskon tinggi </a:t>
            </a:r>
            <a:r>
              <a:rPr lang="id" sz="1000">
                <a:solidFill>
                  <a:schemeClr val="dk1"/>
                </a:solidFill>
                <a:latin typeface="Josefin Sans"/>
                <a:ea typeface="Josefin Sans"/>
                <a:cs typeface="Josefin Sans"/>
                <a:sym typeface="Josefin Sans"/>
              </a:rPr>
              <a:t>yaitu sebanyak </a:t>
            </a:r>
            <a:r>
              <a:rPr b="1" lang="id" sz="1000">
                <a:solidFill>
                  <a:schemeClr val="dk1"/>
                </a:solidFill>
                <a:latin typeface="Josefin Sans"/>
                <a:ea typeface="Josefin Sans"/>
                <a:cs typeface="Josefin Sans"/>
                <a:sym typeface="Josefin Sans"/>
              </a:rPr>
              <a:t>20% dari total penjualan</a:t>
            </a:r>
            <a:r>
              <a:rPr lang="id" sz="1000">
                <a:solidFill>
                  <a:schemeClr val="dk1"/>
                </a:solidFill>
                <a:latin typeface="Josefin Sans"/>
                <a:ea typeface="Josefin Sans"/>
                <a:cs typeface="Josefin Sans"/>
                <a:sym typeface="Josefin Sans"/>
              </a:rPr>
              <a:t>. Dan produk yang </a:t>
            </a:r>
            <a:r>
              <a:rPr b="1" lang="id" sz="1000">
                <a:solidFill>
                  <a:schemeClr val="dk1"/>
                </a:solidFill>
                <a:latin typeface="Josefin Sans"/>
                <a:ea typeface="Josefin Sans"/>
                <a:cs typeface="Josefin Sans"/>
                <a:sym typeface="Josefin Sans"/>
              </a:rPr>
              <a:t>dijual tanpa diskon</a:t>
            </a:r>
            <a:r>
              <a:rPr lang="id" sz="1000">
                <a:solidFill>
                  <a:schemeClr val="dk1"/>
                </a:solidFill>
                <a:latin typeface="Josefin Sans"/>
                <a:ea typeface="Josefin Sans"/>
                <a:cs typeface="Josefin Sans"/>
                <a:sym typeface="Josefin Sans"/>
              </a:rPr>
              <a:t> yaitu sebanyak </a:t>
            </a:r>
            <a:r>
              <a:rPr b="1" lang="id" sz="1000">
                <a:solidFill>
                  <a:schemeClr val="dk1"/>
                </a:solidFill>
                <a:latin typeface="Josefin Sans"/>
                <a:ea typeface="Josefin Sans"/>
                <a:cs typeface="Josefin Sans"/>
                <a:sym typeface="Josefin Sans"/>
              </a:rPr>
              <a:t>60% dari total penjualan</a:t>
            </a:r>
            <a:r>
              <a:rPr lang="id" sz="1000">
                <a:solidFill>
                  <a:schemeClr val="dk1"/>
                </a:solidFill>
                <a:latin typeface="Josefin Sans"/>
                <a:ea typeface="Josefin Sans"/>
                <a:cs typeface="Josefin Sans"/>
                <a:sym typeface="Josefin Sans"/>
              </a:rPr>
              <a:t> dengan </a:t>
            </a:r>
            <a:r>
              <a:rPr b="1" lang="id" sz="1000">
                <a:solidFill>
                  <a:schemeClr val="dk1"/>
                </a:solidFill>
                <a:latin typeface="Josefin Sans"/>
                <a:ea typeface="Josefin Sans"/>
                <a:cs typeface="Josefin Sans"/>
                <a:sym typeface="Josefin Sans"/>
              </a:rPr>
              <a:t>rata-rata stock quantity dari produk dengan diskon tinggi, rendah dan tanpa diskon adalah sama yaitu sebanyak 25. </a:t>
            </a:r>
            <a:endParaRPr b="1" sz="1000">
              <a:solidFill>
                <a:schemeClr val="dk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dk1"/>
              </a:buClr>
              <a:buSzPts val="1000"/>
              <a:buFont typeface="Josefin Sans"/>
              <a:buChar char="●"/>
            </a:pPr>
            <a:r>
              <a:rPr lang="id" sz="1000">
                <a:solidFill>
                  <a:schemeClr val="dk1"/>
                </a:solidFill>
                <a:latin typeface="Josefin Sans"/>
                <a:ea typeface="Josefin Sans"/>
                <a:cs typeface="Josefin Sans"/>
                <a:sym typeface="Josefin Sans"/>
              </a:rPr>
              <a:t>Produk yang dijual dengan </a:t>
            </a:r>
            <a:r>
              <a:rPr b="1" lang="id" sz="1000">
                <a:solidFill>
                  <a:schemeClr val="dk1"/>
                </a:solidFill>
                <a:latin typeface="Josefin Sans"/>
                <a:ea typeface="Josefin Sans"/>
                <a:cs typeface="Josefin Sans"/>
                <a:sym typeface="Josefin Sans"/>
              </a:rPr>
              <a:t>diskon maksimal yaitu &gt;59</a:t>
            </a:r>
            <a:r>
              <a:rPr lang="id" sz="1000">
                <a:solidFill>
                  <a:schemeClr val="dk1"/>
                </a:solidFill>
                <a:latin typeface="Josefin Sans"/>
                <a:ea typeface="Josefin Sans"/>
                <a:cs typeface="Josefin Sans"/>
                <a:sym typeface="Josefin Sans"/>
              </a:rPr>
              <a:t> dari masing masing </a:t>
            </a:r>
            <a:r>
              <a:rPr b="1" lang="id" sz="1000">
                <a:solidFill>
                  <a:schemeClr val="dk1"/>
                </a:solidFill>
                <a:latin typeface="Josefin Sans"/>
                <a:ea typeface="Josefin Sans"/>
                <a:cs typeface="Josefin Sans"/>
                <a:sym typeface="Josefin Sans"/>
              </a:rPr>
              <a:t>kategori</a:t>
            </a:r>
            <a:r>
              <a:rPr lang="id" sz="1000">
                <a:solidFill>
                  <a:schemeClr val="dk1"/>
                </a:solidFill>
                <a:latin typeface="Josefin Sans"/>
                <a:ea typeface="Josefin Sans"/>
                <a:cs typeface="Josefin Sans"/>
                <a:sym typeface="Josefin Sans"/>
              </a:rPr>
              <a:t> sebanyak satu buah dengan </a:t>
            </a:r>
            <a:r>
              <a:rPr b="1" lang="id" sz="1000">
                <a:solidFill>
                  <a:schemeClr val="dk1"/>
                </a:solidFill>
                <a:latin typeface="Josefin Sans"/>
                <a:ea typeface="Josefin Sans"/>
                <a:cs typeface="Josefin Sans"/>
                <a:sym typeface="Josefin Sans"/>
              </a:rPr>
              <a:t>stock quantity &gt; 25</a:t>
            </a:r>
            <a:r>
              <a:rPr lang="id" sz="1000">
                <a:solidFill>
                  <a:schemeClr val="dk1"/>
                </a:solidFill>
                <a:latin typeface="Josefin Sans"/>
                <a:ea typeface="Josefin Sans"/>
                <a:cs typeface="Josefin Sans"/>
                <a:sym typeface="Josefin Sans"/>
              </a:rPr>
              <a:t> terdapat 4 kategori yaitu </a:t>
            </a:r>
            <a:r>
              <a:rPr b="1" lang="id" sz="1000">
                <a:solidFill>
                  <a:schemeClr val="dk1"/>
                </a:solidFill>
                <a:latin typeface="Josefin Sans"/>
                <a:ea typeface="Josefin Sans"/>
                <a:cs typeface="Josefin Sans"/>
                <a:sym typeface="Josefin Sans"/>
              </a:rPr>
              <a:t>accessories, bottoms, dresses dan shoes. </a:t>
            </a:r>
            <a:endParaRPr b="1" sz="1000">
              <a:solidFill>
                <a:schemeClr val="dk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dk1"/>
              </a:buClr>
              <a:buSzPts val="1000"/>
              <a:buFont typeface="Josefin Sans"/>
              <a:buChar char="●"/>
            </a:pPr>
            <a:r>
              <a:rPr b="1" lang="id" sz="1000">
                <a:solidFill>
                  <a:schemeClr val="dk1"/>
                </a:solidFill>
                <a:latin typeface="Josefin Sans"/>
                <a:ea typeface="Josefin Sans"/>
                <a:cs typeface="Josefin Sans"/>
                <a:sym typeface="Josefin Sans"/>
              </a:rPr>
              <a:t>D</a:t>
            </a:r>
            <a:r>
              <a:rPr b="1" lang="id" sz="1000">
                <a:solidFill>
                  <a:schemeClr val="dk1"/>
                </a:solidFill>
                <a:latin typeface="Josefin Sans"/>
                <a:ea typeface="Josefin Sans"/>
                <a:cs typeface="Josefin Sans"/>
                <a:sym typeface="Josefin Sans"/>
              </a:rPr>
              <a:t>iskon tinggi tidak berpengaruh pada penjualan</a:t>
            </a:r>
            <a:endParaRPr sz="1000">
              <a:solidFill>
                <a:schemeClr val="dk1"/>
              </a:solidFill>
              <a:latin typeface="Josefin Sans"/>
              <a:ea typeface="Josefin Sans"/>
              <a:cs typeface="Josefin Sans"/>
              <a:sym typeface="Josefin Sans"/>
            </a:endParaRPr>
          </a:p>
          <a:p>
            <a:pPr indent="0" lvl="0" marL="0" rtl="0" algn="l">
              <a:lnSpc>
                <a:spcPct val="95000"/>
              </a:lnSpc>
              <a:spcBef>
                <a:spcPts val="1200"/>
              </a:spcBef>
              <a:spcAft>
                <a:spcPts val="0"/>
              </a:spcAft>
              <a:buNone/>
            </a:pPr>
            <a:r>
              <a:rPr b="1" lang="id" sz="1000">
                <a:solidFill>
                  <a:schemeClr val="dk1"/>
                </a:solidFill>
                <a:latin typeface="Josefin Sans"/>
                <a:ea typeface="Josefin Sans"/>
                <a:cs typeface="Josefin Sans"/>
                <a:sym typeface="Josefin Sans"/>
              </a:rPr>
              <a:t>Action Item</a:t>
            </a:r>
            <a:r>
              <a:rPr lang="id" sz="1000">
                <a:solidFill>
                  <a:schemeClr val="dk1"/>
                </a:solidFill>
                <a:latin typeface="Josefin Sans"/>
                <a:ea typeface="Josefin Sans"/>
                <a:cs typeface="Josefin Sans"/>
                <a:sym typeface="Josefin Sans"/>
              </a:rPr>
              <a:t> : Pertimbangakan untuk mengurangi diskon terutama pada produk dengan total penjualan tinggi </a:t>
            </a:r>
            <a:endParaRPr sz="1000">
              <a:solidFill>
                <a:schemeClr val="dk1"/>
              </a:solidFill>
              <a:latin typeface="Josefin Sans"/>
              <a:ea typeface="Josefin Sans"/>
              <a:cs typeface="Josefin Sans"/>
              <a:sym typeface="Josefin Sans"/>
            </a:endParaRPr>
          </a:p>
          <a:p>
            <a:pPr indent="0" lvl="0" marL="0" rtl="0" algn="l">
              <a:lnSpc>
                <a:spcPct val="95000"/>
              </a:lnSpc>
              <a:spcBef>
                <a:spcPts val="1200"/>
              </a:spcBef>
              <a:spcAft>
                <a:spcPts val="1200"/>
              </a:spcAft>
              <a:buNone/>
            </a:pPr>
            <a:r>
              <a:t/>
            </a:r>
            <a:endParaRPr sz="1000">
              <a:solidFill>
                <a:schemeClr val="dk1"/>
              </a:solidFill>
              <a:latin typeface="Josefin Sans"/>
              <a:ea typeface="Josefin Sans"/>
              <a:cs typeface="Josefin Sans"/>
              <a:sym typeface="Josefin Sans"/>
            </a:endParaRPr>
          </a:p>
        </p:txBody>
      </p:sp>
      <p:pic>
        <p:nvPicPr>
          <p:cNvPr id="187" name="Google Shape;187;p24"/>
          <p:cNvPicPr preferRelativeResize="0"/>
          <p:nvPr/>
        </p:nvPicPr>
        <p:blipFill>
          <a:blip r:embed="rId5">
            <a:alphaModFix/>
          </a:blip>
          <a:stretch>
            <a:fillRect/>
          </a:stretch>
        </p:blipFill>
        <p:spPr>
          <a:xfrm>
            <a:off x="268925" y="1237950"/>
            <a:ext cx="2948274" cy="1826725"/>
          </a:xfrm>
          <a:prstGeom prst="rect">
            <a:avLst/>
          </a:prstGeom>
          <a:noFill/>
          <a:ln cap="flat" cmpd="sng" w="9525">
            <a:solidFill>
              <a:srgbClr val="B83D68"/>
            </a:solidFill>
            <a:prstDash val="solid"/>
            <a:round/>
            <a:headEnd len="sm" w="sm" type="none"/>
            <a:tailEnd len="sm" w="sm" type="none"/>
          </a:ln>
        </p:spPr>
      </p:pic>
      <p:sp>
        <p:nvSpPr>
          <p:cNvPr id="188" name="Google Shape;188;p24"/>
          <p:cNvSpPr/>
          <p:nvPr/>
        </p:nvSpPr>
        <p:spPr>
          <a:xfrm>
            <a:off x="357200" y="649425"/>
            <a:ext cx="335400" cy="319800"/>
          </a:xfrm>
          <a:prstGeom prst="heart">
            <a:avLst/>
          </a:prstGeom>
          <a:solidFill>
            <a:srgbClr val="E36A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4"/>
          <p:cNvSpPr/>
          <p:nvPr/>
        </p:nvSpPr>
        <p:spPr>
          <a:xfrm>
            <a:off x="8605850" y="3226375"/>
            <a:ext cx="335400" cy="319800"/>
          </a:xfrm>
          <a:prstGeom prst="heart">
            <a:avLst/>
          </a:prstGeom>
          <a:solidFill>
            <a:srgbClr val="E36A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0" name="Google Shape;190;p24"/>
          <p:cNvPicPr preferRelativeResize="0"/>
          <p:nvPr/>
        </p:nvPicPr>
        <p:blipFill>
          <a:blip r:embed="rId6">
            <a:alphaModFix/>
          </a:blip>
          <a:stretch>
            <a:fillRect/>
          </a:stretch>
        </p:blipFill>
        <p:spPr>
          <a:xfrm>
            <a:off x="3378488" y="1634601"/>
            <a:ext cx="1847856" cy="1410199"/>
          </a:xfrm>
          <a:prstGeom prst="rect">
            <a:avLst/>
          </a:prstGeom>
          <a:noFill/>
          <a:ln cap="flat" cmpd="sng" w="9525">
            <a:solidFill>
              <a:srgbClr val="B83D68"/>
            </a:solidFill>
            <a:prstDash val="solid"/>
            <a:round/>
            <a:headEnd len="sm" w="sm" type="none"/>
            <a:tailEnd len="sm" w="sm" type="none"/>
          </a:ln>
        </p:spPr>
      </p:pic>
      <p:sp>
        <p:nvSpPr>
          <p:cNvPr id="191" name="Google Shape;191;p24"/>
          <p:cNvSpPr txBox="1"/>
          <p:nvPr/>
        </p:nvSpPr>
        <p:spPr>
          <a:xfrm>
            <a:off x="402025" y="3035650"/>
            <a:ext cx="25233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800">
                <a:solidFill>
                  <a:srgbClr val="B83D68"/>
                </a:solidFill>
                <a:latin typeface="Josefin Sans"/>
                <a:ea typeface="Josefin Sans"/>
                <a:cs typeface="Josefin Sans"/>
                <a:sym typeface="Josefin Sans"/>
              </a:rPr>
              <a:t>mp : Markdown Percentage (</a:t>
            </a:r>
            <a:r>
              <a:rPr lang="id" sz="800">
                <a:solidFill>
                  <a:srgbClr val="B83D68"/>
                </a:solidFill>
                <a:latin typeface="Josefin Sans"/>
                <a:ea typeface="Josefin Sans"/>
                <a:cs typeface="Josefin Sans"/>
                <a:sym typeface="Josefin Sans"/>
              </a:rPr>
              <a:t>persentase</a:t>
            </a:r>
            <a:r>
              <a:rPr lang="id" sz="800">
                <a:solidFill>
                  <a:srgbClr val="B83D68"/>
                </a:solidFill>
                <a:latin typeface="Josefin Sans"/>
                <a:ea typeface="Josefin Sans"/>
                <a:cs typeface="Josefin Sans"/>
                <a:sym typeface="Josefin Sans"/>
              </a:rPr>
              <a:t> diskon)</a:t>
            </a:r>
            <a:endParaRPr sz="800">
              <a:solidFill>
                <a:srgbClr val="B83D68"/>
              </a:solidFill>
              <a:latin typeface="Josefin Sans"/>
              <a:ea typeface="Josefin Sans"/>
              <a:cs typeface="Josefin Sans"/>
              <a:sym typeface="Josefin Sans"/>
            </a:endParaRPr>
          </a:p>
          <a:p>
            <a:pPr indent="0" lvl="0" marL="0" rtl="0" algn="l">
              <a:spcBef>
                <a:spcPts val="0"/>
              </a:spcBef>
              <a:spcAft>
                <a:spcPts val="0"/>
              </a:spcAft>
              <a:buNone/>
            </a:pPr>
            <a:r>
              <a:rPr lang="id" sz="800">
                <a:solidFill>
                  <a:srgbClr val="B83D68"/>
                </a:solidFill>
                <a:latin typeface="Josefin Sans"/>
                <a:ea typeface="Josefin Sans"/>
                <a:cs typeface="Josefin Sans"/>
                <a:sym typeface="Josefin Sans"/>
              </a:rPr>
              <a:t> </a:t>
            </a:r>
            <a:endParaRPr sz="800">
              <a:solidFill>
                <a:srgbClr val="B83D68"/>
              </a:solidFill>
              <a:latin typeface="Josefin Sans"/>
              <a:ea typeface="Josefin Sans"/>
              <a:cs typeface="Josefin Sans"/>
              <a:sym typeface="Josefin Sans"/>
            </a:endParaRPr>
          </a:p>
        </p:txBody>
      </p:sp>
      <p:sp>
        <p:nvSpPr>
          <p:cNvPr id="192" name="Google Shape;192;p24"/>
          <p:cNvSpPr txBox="1"/>
          <p:nvPr/>
        </p:nvSpPr>
        <p:spPr>
          <a:xfrm>
            <a:off x="5387650" y="1067750"/>
            <a:ext cx="15051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700">
                <a:solidFill>
                  <a:srgbClr val="B83D68"/>
                </a:solidFill>
                <a:latin typeface="Josefin Sans"/>
                <a:ea typeface="Josefin Sans"/>
                <a:cs typeface="Josefin Sans"/>
                <a:sym typeface="Josefin Sans"/>
              </a:rPr>
              <a:t>Threshold :</a:t>
            </a:r>
            <a:endParaRPr sz="700">
              <a:solidFill>
                <a:srgbClr val="B83D68"/>
              </a:solidFill>
              <a:latin typeface="Josefin Sans"/>
              <a:ea typeface="Josefin Sans"/>
              <a:cs typeface="Josefin Sans"/>
              <a:sym typeface="Josefin Sans"/>
            </a:endParaRPr>
          </a:p>
          <a:p>
            <a:pPr indent="0" lvl="0" marL="0" rtl="0" algn="l">
              <a:spcBef>
                <a:spcPts val="0"/>
              </a:spcBef>
              <a:spcAft>
                <a:spcPts val="0"/>
              </a:spcAft>
              <a:buNone/>
            </a:pPr>
            <a:r>
              <a:rPr lang="id" sz="700">
                <a:solidFill>
                  <a:srgbClr val="B83D68"/>
                </a:solidFill>
                <a:latin typeface="Josefin Sans"/>
                <a:ea typeface="Josefin Sans"/>
                <a:cs typeface="Josefin Sans"/>
                <a:sym typeface="Josefin Sans"/>
              </a:rPr>
              <a:t>Diskon &gt;30  : Tinggi</a:t>
            </a:r>
            <a:endParaRPr sz="700">
              <a:solidFill>
                <a:srgbClr val="B83D68"/>
              </a:solidFill>
              <a:latin typeface="Josefin Sans"/>
              <a:ea typeface="Josefin Sans"/>
              <a:cs typeface="Josefin Sans"/>
              <a:sym typeface="Josefin Sans"/>
            </a:endParaRPr>
          </a:p>
          <a:p>
            <a:pPr indent="0" lvl="0" marL="0" rtl="0" algn="l">
              <a:spcBef>
                <a:spcPts val="0"/>
              </a:spcBef>
              <a:spcAft>
                <a:spcPts val="0"/>
              </a:spcAft>
              <a:buNone/>
            </a:pPr>
            <a:r>
              <a:rPr lang="id" sz="700">
                <a:solidFill>
                  <a:srgbClr val="B83D68"/>
                </a:solidFill>
                <a:latin typeface="Josefin Sans"/>
                <a:ea typeface="Josefin Sans"/>
                <a:cs typeface="Josefin Sans"/>
                <a:sym typeface="Josefin Sans"/>
              </a:rPr>
              <a:t>Diskon  &lt;= 30 : Rendah </a:t>
            </a:r>
            <a:endParaRPr sz="700">
              <a:solidFill>
                <a:srgbClr val="B83D68"/>
              </a:solidFill>
              <a:latin typeface="Josefin Sans"/>
              <a:ea typeface="Josefin Sans"/>
              <a:cs typeface="Josefin Sans"/>
              <a:sym typeface="Josefin Sans"/>
            </a:endParaRPr>
          </a:p>
          <a:p>
            <a:pPr indent="0" lvl="0" marL="0" rtl="0" algn="l">
              <a:spcBef>
                <a:spcPts val="0"/>
              </a:spcBef>
              <a:spcAft>
                <a:spcPts val="0"/>
              </a:spcAft>
              <a:buNone/>
            </a:pPr>
            <a:r>
              <a:t/>
            </a:r>
            <a:endParaRPr sz="700">
              <a:solidFill>
                <a:srgbClr val="B83D68"/>
              </a:solidFill>
              <a:latin typeface="Josefin Sans"/>
              <a:ea typeface="Josefin Sans"/>
              <a:cs typeface="Josefin Sans"/>
              <a:sym typeface="Josefi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94675" y="61300"/>
            <a:ext cx="2715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id" sz="2120" u="sng">
                <a:solidFill>
                  <a:srgbClr val="B83D68"/>
                </a:solidFill>
                <a:latin typeface="Josefin Sans"/>
                <a:ea typeface="Josefin Sans"/>
                <a:cs typeface="Josefin Sans"/>
                <a:sym typeface="Josefin Sans"/>
              </a:rPr>
              <a:t>Customer Behaviour</a:t>
            </a:r>
            <a:endParaRPr sz="2120" u="sng">
              <a:solidFill>
                <a:srgbClr val="B83D68"/>
              </a:solidFill>
              <a:latin typeface="Josefin Sans"/>
              <a:ea typeface="Josefin Sans"/>
              <a:cs typeface="Josefin Sans"/>
              <a:sym typeface="Josefin Sans"/>
            </a:endParaRPr>
          </a:p>
        </p:txBody>
      </p:sp>
      <p:sp>
        <p:nvSpPr>
          <p:cNvPr id="198" name="Google Shape;198;p25"/>
          <p:cNvSpPr txBox="1"/>
          <p:nvPr>
            <p:ph type="title"/>
          </p:nvPr>
        </p:nvSpPr>
        <p:spPr>
          <a:xfrm>
            <a:off x="7553325" y="61300"/>
            <a:ext cx="1505100" cy="319800"/>
          </a:xfrm>
          <a:prstGeom prst="rect">
            <a:avLst/>
          </a:prstGeom>
          <a:solidFill>
            <a:srgbClr val="D5A6BD"/>
          </a:solidFill>
        </p:spPr>
        <p:txBody>
          <a:bodyPr anchorCtr="0" anchor="t" bIns="91425" lIns="91425" spcFirstLastPara="1" rIns="91425" wrap="square" tIns="91425">
            <a:normAutofit fontScale="90000"/>
          </a:bodyPr>
          <a:lstStyle/>
          <a:p>
            <a:pPr indent="0" lvl="0" marL="0" rtl="0" algn="ctr">
              <a:spcBef>
                <a:spcPts val="0"/>
              </a:spcBef>
              <a:spcAft>
                <a:spcPts val="0"/>
              </a:spcAft>
              <a:buSzPct val="97058"/>
              <a:buNone/>
            </a:pPr>
            <a:r>
              <a:rPr lang="id" sz="1020">
                <a:latin typeface="Josefin Sans"/>
                <a:ea typeface="Josefin Sans"/>
                <a:cs typeface="Josefin Sans"/>
                <a:sym typeface="Josefin Sans"/>
              </a:rPr>
              <a:t>Customer Satisfaction</a:t>
            </a:r>
            <a:endParaRPr sz="1020">
              <a:latin typeface="Josefin Sans"/>
              <a:ea typeface="Josefin Sans"/>
              <a:cs typeface="Josefin Sans"/>
              <a:sym typeface="Josefin Sans"/>
            </a:endParaRPr>
          </a:p>
        </p:txBody>
      </p:sp>
      <p:sp>
        <p:nvSpPr>
          <p:cNvPr id="199" name="Google Shape;199;p25"/>
          <p:cNvSpPr txBox="1"/>
          <p:nvPr>
            <p:ph idx="1" type="body"/>
          </p:nvPr>
        </p:nvSpPr>
        <p:spPr>
          <a:xfrm>
            <a:off x="637150" y="2835075"/>
            <a:ext cx="7655100" cy="2073000"/>
          </a:xfrm>
          <a:prstGeom prst="rect">
            <a:avLst/>
          </a:prstGeom>
        </p:spPr>
        <p:txBody>
          <a:bodyPr anchorCtr="0" anchor="t" bIns="91425" lIns="91425" spcFirstLastPara="1" rIns="91425" wrap="square" tIns="91425">
            <a:noAutofit/>
          </a:bodyPr>
          <a:lstStyle/>
          <a:p>
            <a:pPr indent="-292100" lvl="0" marL="457200" rtl="0" algn="l">
              <a:lnSpc>
                <a:spcPct val="95000"/>
              </a:lnSpc>
              <a:spcBef>
                <a:spcPts val="0"/>
              </a:spcBef>
              <a:spcAft>
                <a:spcPts val="0"/>
              </a:spcAft>
              <a:buClr>
                <a:schemeClr val="dk1"/>
              </a:buClr>
              <a:buSzPts val="1000"/>
              <a:buFont typeface="Josefin Sans"/>
              <a:buChar char="●"/>
            </a:pPr>
            <a:r>
              <a:rPr lang="id" sz="1000">
                <a:solidFill>
                  <a:schemeClr val="dk1"/>
                </a:solidFill>
                <a:latin typeface="Josefin Sans"/>
                <a:ea typeface="Josefin Sans"/>
                <a:cs typeface="Josefin Sans"/>
                <a:sym typeface="Josefin Sans"/>
              </a:rPr>
              <a:t>Rata-rata rating yang diberikan oleh customer pada produk dengan diskon </a:t>
            </a:r>
            <a:r>
              <a:rPr b="1" lang="id" sz="1000">
                <a:solidFill>
                  <a:schemeClr val="dk1"/>
                </a:solidFill>
                <a:latin typeface="Josefin Sans"/>
                <a:ea typeface="Josefin Sans"/>
                <a:cs typeface="Josefin Sans"/>
                <a:sym typeface="Josefin Sans"/>
              </a:rPr>
              <a:t>sangat tinggi</a:t>
            </a:r>
            <a:r>
              <a:rPr lang="id" sz="1000">
                <a:solidFill>
                  <a:schemeClr val="dk1"/>
                </a:solidFill>
                <a:latin typeface="Josefin Sans"/>
                <a:ea typeface="Josefin Sans"/>
                <a:cs typeface="Josefin Sans"/>
                <a:sym typeface="Josefin Sans"/>
              </a:rPr>
              <a:t> adalah </a:t>
            </a:r>
            <a:r>
              <a:rPr b="1" lang="id" sz="1000">
                <a:solidFill>
                  <a:schemeClr val="dk1"/>
                </a:solidFill>
                <a:latin typeface="Josefin Sans"/>
                <a:ea typeface="Josefin Sans"/>
                <a:cs typeface="Josefin Sans"/>
                <a:sym typeface="Josefin Sans"/>
              </a:rPr>
              <a:t>3,15</a:t>
            </a:r>
            <a:r>
              <a:rPr lang="id" sz="1000">
                <a:solidFill>
                  <a:schemeClr val="dk1"/>
                </a:solidFill>
                <a:latin typeface="Josefin Sans"/>
                <a:ea typeface="Josefin Sans"/>
                <a:cs typeface="Josefin Sans"/>
                <a:sym typeface="Josefin Sans"/>
              </a:rPr>
              <a:t> dan </a:t>
            </a:r>
            <a:r>
              <a:rPr b="1" lang="id" sz="1000">
                <a:solidFill>
                  <a:schemeClr val="dk1"/>
                </a:solidFill>
                <a:latin typeface="Josefin Sans"/>
                <a:ea typeface="Josefin Sans"/>
                <a:cs typeface="Josefin Sans"/>
                <a:sym typeface="Josefin Sans"/>
              </a:rPr>
              <a:t>rata-rata rating</a:t>
            </a:r>
            <a:r>
              <a:rPr lang="id" sz="1000">
                <a:solidFill>
                  <a:schemeClr val="dk1"/>
                </a:solidFill>
                <a:latin typeface="Josefin Sans"/>
                <a:ea typeface="Josefin Sans"/>
                <a:cs typeface="Josefin Sans"/>
                <a:sym typeface="Josefin Sans"/>
              </a:rPr>
              <a:t> produk dengan </a:t>
            </a:r>
            <a:r>
              <a:rPr b="1" lang="id" sz="1000">
                <a:solidFill>
                  <a:schemeClr val="dk1"/>
                </a:solidFill>
                <a:latin typeface="Josefin Sans"/>
                <a:ea typeface="Josefin Sans"/>
                <a:cs typeface="Josefin Sans"/>
                <a:sym typeface="Josefin Sans"/>
              </a:rPr>
              <a:t>diskon rendah sama</a:t>
            </a:r>
            <a:r>
              <a:rPr lang="id" sz="1000">
                <a:solidFill>
                  <a:schemeClr val="dk1"/>
                </a:solidFill>
                <a:latin typeface="Josefin Sans"/>
                <a:ea typeface="Josefin Sans"/>
                <a:cs typeface="Josefin Sans"/>
                <a:sym typeface="Josefin Sans"/>
              </a:rPr>
              <a:t> dengan rata-rata rating yang diberikan pada barang yang dikenakan </a:t>
            </a:r>
            <a:r>
              <a:rPr b="1" lang="id" sz="1000">
                <a:solidFill>
                  <a:schemeClr val="dk1"/>
                </a:solidFill>
                <a:latin typeface="Josefin Sans"/>
                <a:ea typeface="Josefin Sans"/>
                <a:cs typeface="Josefin Sans"/>
                <a:sym typeface="Josefin Sans"/>
              </a:rPr>
              <a:t>diskon tinggi </a:t>
            </a:r>
            <a:r>
              <a:rPr lang="id" sz="1000">
                <a:solidFill>
                  <a:schemeClr val="dk1"/>
                </a:solidFill>
                <a:latin typeface="Josefin Sans"/>
                <a:ea typeface="Josefin Sans"/>
                <a:cs typeface="Josefin Sans"/>
                <a:sym typeface="Josefin Sans"/>
              </a:rPr>
              <a:t>yaitu </a:t>
            </a:r>
            <a:r>
              <a:rPr b="1" lang="id" sz="1000">
                <a:solidFill>
                  <a:schemeClr val="dk1"/>
                </a:solidFill>
                <a:latin typeface="Josefin Sans"/>
                <a:ea typeface="Josefin Sans"/>
                <a:cs typeface="Josefin Sans"/>
                <a:sym typeface="Josefin Sans"/>
              </a:rPr>
              <a:t>29,9 atau 3</a:t>
            </a:r>
            <a:r>
              <a:rPr lang="id" sz="1000">
                <a:solidFill>
                  <a:schemeClr val="dk1"/>
                </a:solidFill>
                <a:latin typeface="Josefin Sans"/>
                <a:ea typeface="Josefin Sans"/>
                <a:cs typeface="Josefin Sans"/>
                <a:sym typeface="Josefin Sans"/>
              </a:rPr>
              <a:t>. Dan barang yang dijual </a:t>
            </a:r>
            <a:r>
              <a:rPr b="1" lang="id" sz="1000">
                <a:solidFill>
                  <a:schemeClr val="dk1"/>
                </a:solidFill>
                <a:latin typeface="Josefin Sans"/>
                <a:ea typeface="Josefin Sans"/>
                <a:cs typeface="Josefin Sans"/>
                <a:sym typeface="Josefin Sans"/>
              </a:rPr>
              <a:t>tanpa diskon</a:t>
            </a:r>
            <a:r>
              <a:rPr lang="id" sz="1000">
                <a:solidFill>
                  <a:schemeClr val="dk1"/>
                </a:solidFill>
                <a:latin typeface="Josefin Sans"/>
                <a:ea typeface="Josefin Sans"/>
                <a:cs typeface="Josefin Sans"/>
                <a:sym typeface="Josefin Sans"/>
              </a:rPr>
              <a:t> memiliki rata-rata </a:t>
            </a:r>
            <a:r>
              <a:rPr b="1" lang="id" sz="1000">
                <a:solidFill>
                  <a:schemeClr val="dk1"/>
                </a:solidFill>
                <a:latin typeface="Josefin Sans"/>
                <a:ea typeface="Josefin Sans"/>
                <a:cs typeface="Josefin Sans"/>
                <a:sym typeface="Josefin Sans"/>
              </a:rPr>
              <a:t>3,01</a:t>
            </a:r>
            <a:r>
              <a:rPr lang="id" sz="1000">
                <a:solidFill>
                  <a:schemeClr val="dk1"/>
                </a:solidFill>
                <a:latin typeface="Josefin Sans"/>
                <a:ea typeface="Josefin Sans"/>
                <a:cs typeface="Josefin Sans"/>
                <a:sym typeface="Josefin Sans"/>
              </a:rPr>
              <a:t>. Ini menunjukan </a:t>
            </a:r>
            <a:r>
              <a:rPr b="1" lang="id" sz="1000">
                <a:solidFill>
                  <a:schemeClr val="dk1"/>
                </a:solidFill>
                <a:latin typeface="Josefin Sans"/>
                <a:ea typeface="Josefin Sans"/>
                <a:cs typeface="Josefin Sans"/>
                <a:sym typeface="Josefin Sans"/>
              </a:rPr>
              <a:t>pemberian diskon pada produk tidak terlalu mempengaruhi rating dari customer</a:t>
            </a:r>
            <a:r>
              <a:rPr lang="id" sz="1000">
                <a:solidFill>
                  <a:schemeClr val="dk1"/>
                </a:solidFill>
                <a:latin typeface="Josefin Sans"/>
                <a:ea typeface="Josefin Sans"/>
                <a:cs typeface="Josefin Sans"/>
                <a:sym typeface="Josefin Sans"/>
              </a:rPr>
              <a:t>.</a:t>
            </a:r>
            <a:endParaRPr sz="1000">
              <a:solidFill>
                <a:schemeClr val="dk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dk1"/>
              </a:buClr>
              <a:buSzPts val="1000"/>
              <a:buFont typeface="Josefin Sans"/>
              <a:buChar char="●"/>
            </a:pPr>
            <a:r>
              <a:rPr lang="id" sz="1000">
                <a:solidFill>
                  <a:schemeClr val="dk1"/>
                </a:solidFill>
                <a:latin typeface="Josefin Sans"/>
                <a:ea typeface="Josefin Sans"/>
                <a:cs typeface="Josefin Sans"/>
                <a:sym typeface="Josefin Sans"/>
              </a:rPr>
              <a:t>Sebanyak </a:t>
            </a:r>
            <a:r>
              <a:rPr lang="id" sz="1000">
                <a:solidFill>
                  <a:schemeClr val="dk1"/>
                </a:solidFill>
                <a:latin typeface="Josefin Sans"/>
                <a:ea typeface="Josefin Sans"/>
                <a:cs typeface="Josefin Sans"/>
                <a:sym typeface="Josefin Sans"/>
              </a:rPr>
              <a:t> </a:t>
            </a:r>
            <a:r>
              <a:rPr b="1" lang="id" sz="1000">
                <a:solidFill>
                  <a:schemeClr val="dk1"/>
                </a:solidFill>
                <a:latin typeface="Josefin Sans"/>
                <a:ea typeface="Josefin Sans"/>
                <a:cs typeface="Josefin Sans"/>
                <a:sym typeface="Josefin Sans"/>
              </a:rPr>
              <a:t>8%</a:t>
            </a:r>
            <a:r>
              <a:rPr lang="id" sz="1000">
                <a:solidFill>
                  <a:schemeClr val="dk1"/>
                </a:solidFill>
                <a:latin typeface="Josefin Sans"/>
                <a:ea typeface="Josefin Sans"/>
                <a:cs typeface="Josefin Sans"/>
                <a:sym typeface="Josefin Sans"/>
              </a:rPr>
              <a:t> barang dengan </a:t>
            </a:r>
            <a:r>
              <a:rPr b="1" lang="id" sz="1000">
                <a:solidFill>
                  <a:schemeClr val="dk1"/>
                </a:solidFill>
                <a:latin typeface="Josefin Sans"/>
                <a:ea typeface="Josefin Sans"/>
                <a:cs typeface="Josefin Sans"/>
                <a:sym typeface="Josefin Sans"/>
              </a:rPr>
              <a:t>rating paling tinggi </a:t>
            </a:r>
            <a:r>
              <a:rPr lang="id" sz="1000">
                <a:solidFill>
                  <a:schemeClr val="dk1"/>
                </a:solidFill>
                <a:latin typeface="Josefin Sans"/>
                <a:ea typeface="Josefin Sans"/>
                <a:cs typeface="Josefin Sans"/>
                <a:sym typeface="Josefin Sans"/>
              </a:rPr>
              <a:t>mengalami return dengan alasan color mismatch dan size issue,</a:t>
            </a:r>
            <a:r>
              <a:rPr b="1" lang="id" sz="1000">
                <a:solidFill>
                  <a:schemeClr val="dk1"/>
                </a:solidFill>
                <a:latin typeface="Josefin Sans"/>
                <a:ea typeface="Josefin Sans"/>
                <a:cs typeface="Josefin Sans"/>
                <a:sym typeface="Josefin Sans"/>
              </a:rPr>
              <a:t> 14,4%</a:t>
            </a:r>
            <a:r>
              <a:rPr lang="id" sz="1000">
                <a:solidFill>
                  <a:schemeClr val="dk1"/>
                </a:solidFill>
                <a:latin typeface="Josefin Sans"/>
                <a:ea typeface="Josefin Sans"/>
                <a:cs typeface="Josefin Sans"/>
                <a:sym typeface="Josefin Sans"/>
              </a:rPr>
              <a:t> dari barang dengan </a:t>
            </a:r>
            <a:r>
              <a:rPr b="1" lang="id" sz="1000">
                <a:solidFill>
                  <a:schemeClr val="dk1"/>
                </a:solidFill>
                <a:latin typeface="Josefin Sans"/>
                <a:ea typeface="Josefin Sans"/>
                <a:cs typeface="Josefin Sans"/>
                <a:sym typeface="Josefin Sans"/>
              </a:rPr>
              <a:t>rating tinggi</a:t>
            </a:r>
            <a:r>
              <a:rPr lang="id" sz="1000">
                <a:solidFill>
                  <a:schemeClr val="dk1"/>
                </a:solidFill>
                <a:latin typeface="Josefin Sans"/>
                <a:ea typeface="Josefin Sans"/>
                <a:cs typeface="Josefin Sans"/>
                <a:sym typeface="Josefin Sans"/>
              </a:rPr>
              <a:t> mengalami return dengan alasan paling banyak adalah changed mind , quality issue dan size issue, sebanyak </a:t>
            </a:r>
            <a:r>
              <a:rPr b="1" lang="id" sz="1000">
                <a:solidFill>
                  <a:schemeClr val="dk1"/>
                </a:solidFill>
                <a:latin typeface="Josefin Sans"/>
                <a:ea typeface="Josefin Sans"/>
                <a:cs typeface="Josefin Sans"/>
                <a:sym typeface="Josefin Sans"/>
              </a:rPr>
              <a:t>26%</a:t>
            </a:r>
            <a:r>
              <a:rPr lang="id" sz="1000">
                <a:solidFill>
                  <a:schemeClr val="dk1"/>
                </a:solidFill>
                <a:latin typeface="Josefin Sans"/>
                <a:ea typeface="Josefin Sans"/>
                <a:cs typeface="Josefin Sans"/>
                <a:sym typeface="Josefin Sans"/>
              </a:rPr>
              <a:t> barang dengan </a:t>
            </a:r>
            <a:r>
              <a:rPr b="1" lang="id" sz="1000">
                <a:solidFill>
                  <a:schemeClr val="dk1"/>
                </a:solidFill>
                <a:latin typeface="Josefin Sans"/>
                <a:ea typeface="Josefin Sans"/>
                <a:cs typeface="Josefin Sans"/>
                <a:sym typeface="Josefin Sans"/>
              </a:rPr>
              <a:t>rating netral</a:t>
            </a:r>
            <a:r>
              <a:rPr lang="id" sz="1000">
                <a:solidFill>
                  <a:schemeClr val="dk1"/>
                </a:solidFill>
                <a:latin typeface="Josefin Sans"/>
                <a:ea typeface="Josefin Sans"/>
                <a:cs typeface="Josefin Sans"/>
                <a:sym typeface="Josefin Sans"/>
              </a:rPr>
              <a:t> mengalami return dengan alasan paling banyak adalah changed mind, dan sebanyak</a:t>
            </a:r>
            <a:r>
              <a:rPr b="1" lang="id" sz="1000">
                <a:solidFill>
                  <a:schemeClr val="dk1"/>
                </a:solidFill>
                <a:latin typeface="Josefin Sans"/>
                <a:ea typeface="Josefin Sans"/>
                <a:cs typeface="Josefin Sans"/>
                <a:sym typeface="Josefin Sans"/>
              </a:rPr>
              <a:t> 14,6%</a:t>
            </a:r>
            <a:r>
              <a:rPr lang="id" sz="1000">
                <a:solidFill>
                  <a:schemeClr val="dk1"/>
                </a:solidFill>
                <a:latin typeface="Josefin Sans"/>
                <a:ea typeface="Josefin Sans"/>
                <a:cs typeface="Josefin Sans"/>
                <a:sym typeface="Josefin Sans"/>
              </a:rPr>
              <a:t> dari barang dengan </a:t>
            </a:r>
            <a:r>
              <a:rPr b="1" lang="id" sz="1000">
                <a:solidFill>
                  <a:schemeClr val="dk1"/>
                </a:solidFill>
                <a:latin typeface="Josefin Sans"/>
                <a:ea typeface="Josefin Sans"/>
                <a:cs typeface="Josefin Sans"/>
                <a:sym typeface="Josefin Sans"/>
              </a:rPr>
              <a:t>rating rendah</a:t>
            </a:r>
            <a:r>
              <a:rPr lang="id" sz="1000">
                <a:solidFill>
                  <a:schemeClr val="dk1"/>
                </a:solidFill>
                <a:latin typeface="Josefin Sans"/>
                <a:ea typeface="Josefin Sans"/>
                <a:cs typeface="Josefin Sans"/>
                <a:sym typeface="Josefin Sans"/>
              </a:rPr>
              <a:t> mengalami return dengan alasan size issue, color mismatch, quality issue, damaged, dan wrong item. </a:t>
            </a:r>
            <a:endParaRPr sz="1000">
              <a:solidFill>
                <a:schemeClr val="dk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dk1"/>
              </a:buClr>
              <a:buSzPts val="1000"/>
              <a:buFont typeface="Josefin Sans"/>
              <a:buChar char="●"/>
            </a:pPr>
            <a:r>
              <a:rPr lang="id" sz="1000">
                <a:solidFill>
                  <a:schemeClr val="dk1"/>
                </a:solidFill>
                <a:latin typeface="Josefin Sans"/>
                <a:ea typeface="Josefin Sans"/>
                <a:cs typeface="Josefin Sans"/>
                <a:sym typeface="Josefin Sans"/>
              </a:rPr>
              <a:t>Hal ini menunjukan </a:t>
            </a:r>
            <a:r>
              <a:rPr b="1" lang="id" sz="1000">
                <a:solidFill>
                  <a:schemeClr val="dk1"/>
                </a:solidFill>
                <a:latin typeface="Josefin Sans"/>
                <a:ea typeface="Josefin Sans"/>
                <a:cs typeface="Josefin Sans"/>
                <a:sym typeface="Josefin Sans"/>
              </a:rPr>
              <a:t>ada hubungan antara rating dan return barang,</a:t>
            </a:r>
            <a:r>
              <a:rPr lang="id" sz="1000">
                <a:solidFill>
                  <a:schemeClr val="dk1"/>
                </a:solidFill>
                <a:latin typeface="Josefin Sans"/>
                <a:ea typeface="Josefin Sans"/>
                <a:cs typeface="Josefin Sans"/>
                <a:sym typeface="Josefin Sans"/>
              </a:rPr>
              <a:t> karena barang dengan </a:t>
            </a:r>
            <a:r>
              <a:rPr b="1" lang="id" sz="1000">
                <a:solidFill>
                  <a:schemeClr val="dk1"/>
                </a:solidFill>
                <a:latin typeface="Josefin Sans"/>
                <a:ea typeface="Josefin Sans"/>
                <a:cs typeface="Josefin Sans"/>
                <a:sym typeface="Josefin Sans"/>
              </a:rPr>
              <a:t>rating rendah</a:t>
            </a:r>
            <a:r>
              <a:rPr lang="id" sz="1000">
                <a:solidFill>
                  <a:schemeClr val="dk1"/>
                </a:solidFill>
                <a:latin typeface="Josefin Sans"/>
                <a:ea typeface="Josefin Sans"/>
                <a:cs typeface="Josefin Sans"/>
                <a:sym typeface="Josefin Sans"/>
              </a:rPr>
              <a:t> di return dengan alasan-alasan paling banyak dari </a:t>
            </a:r>
            <a:r>
              <a:rPr b="1" lang="id" sz="1000">
                <a:solidFill>
                  <a:schemeClr val="dk1"/>
                </a:solidFill>
                <a:latin typeface="Josefin Sans"/>
                <a:ea typeface="Josefin Sans"/>
                <a:cs typeface="Josefin Sans"/>
                <a:sym typeface="Josefin Sans"/>
              </a:rPr>
              <a:t>kesalahan internal (size issue, color mismatch, quality issue, damaged, wrong item)</a:t>
            </a:r>
            <a:r>
              <a:rPr lang="id" sz="1000">
                <a:solidFill>
                  <a:schemeClr val="dk1"/>
                </a:solidFill>
                <a:latin typeface="Josefin Sans"/>
                <a:ea typeface="Josefin Sans"/>
                <a:cs typeface="Josefin Sans"/>
                <a:sym typeface="Josefin Sans"/>
              </a:rPr>
              <a:t>, sedangkan barang dengan</a:t>
            </a:r>
            <a:r>
              <a:rPr b="1" lang="id" sz="1000">
                <a:solidFill>
                  <a:schemeClr val="dk1"/>
                </a:solidFill>
                <a:latin typeface="Josefin Sans"/>
                <a:ea typeface="Josefin Sans"/>
                <a:cs typeface="Josefin Sans"/>
                <a:sym typeface="Josefin Sans"/>
              </a:rPr>
              <a:t> rating tinggi </a:t>
            </a:r>
            <a:r>
              <a:rPr lang="id" sz="1000">
                <a:solidFill>
                  <a:schemeClr val="dk1"/>
                </a:solidFill>
                <a:latin typeface="Josefin Sans"/>
                <a:ea typeface="Josefin Sans"/>
                <a:cs typeface="Josefin Sans"/>
                <a:sym typeface="Josefin Sans"/>
              </a:rPr>
              <a:t>mengalami return dengan alasan paling mendominasi dari </a:t>
            </a:r>
            <a:r>
              <a:rPr b="1" lang="id" sz="1000">
                <a:solidFill>
                  <a:schemeClr val="dk1"/>
                </a:solidFill>
                <a:latin typeface="Josefin Sans"/>
                <a:ea typeface="Josefin Sans"/>
                <a:cs typeface="Josefin Sans"/>
                <a:sym typeface="Josefin Sans"/>
              </a:rPr>
              <a:t>faktor eksternal (changed mind)</a:t>
            </a:r>
            <a:r>
              <a:rPr lang="id" sz="1000">
                <a:solidFill>
                  <a:schemeClr val="dk1"/>
                </a:solidFill>
                <a:latin typeface="Josefin Sans"/>
                <a:ea typeface="Josefin Sans"/>
                <a:cs typeface="Josefin Sans"/>
                <a:sym typeface="Josefin Sans"/>
              </a:rPr>
              <a:t>. Dan barang dengan </a:t>
            </a:r>
            <a:r>
              <a:rPr b="1" lang="id" sz="1000">
                <a:solidFill>
                  <a:schemeClr val="dk1"/>
                </a:solidFill>
                <a:latin typeface="Josefin Sans"/>
                <a:ea typeface="Josefin Sans"/>
                <a:cs typeface="Josefin Sans"/>
                <a:sym typeface="Josefin Sans"/>
              </a:rPr>
              <a:t>rating netral</a:t>
            </a:r>
            <a:r>
              <a:rPr lang="id" sz="1000">
                <a:solidFill>
                  <a:schemeClr val="dk1"/>
                </a:solidFill>
                <a:latin typeface="Josefin Sans"/>
                <a:ea typeface="Josefin Sans"/>
                <a:cs typeface="Josefin Sans"/>
                <a:sym typeface="Josefin Sans"/>
              </a:rPr>
              <a:t> direturn karena </a:t>
            </a:r>
            <a:r>
              <a:rPr b="1" lang="id" sz="1000">
                <a:solidFill>
                  <a:schemeClr val="dk1"/>
                </a:solidFill>
                <a:latin typeface="Josefin Sans"/>
                <a:ea typeface="Josefin Sans"/>
                <a:cs typeface="Josefin Sans"/>
                <a:sym typeface="Josefin Sans"/>
              </a:rPr>
              <a:t>faktor eksternal (changed mind)</a:t>
            </a:r>
            <a:r>
              <a:rPr lang="id" sz="1000">
                <a:solidFill>
                  <a:schemeClr val="dk1"/>
                </a:solidFill>
                <a:latin typeface="Josefin Sans"/>
                <a:ea typeface="Josefin Sans"/>
                <a:cs typeface="Josefin Sans"/>
                <a:sym typeface="Josefin Sans"/>
              </a:rPr>
              <a:t>.</a:t>
            </a:r>
            <a:endParaRPr sz="1000">
              <a:solidFill>
                <a:schemeClr val="dk1"/>
              </a:solidFill>
              <a:latin typeface="Josefin Sans"/>
              <a:ea typeface="Josefin Sans"/>
              <a:cs typeface="Josefin Sans"/>
              <a:sym typeface="Josefin Sans"/>
            </a:endParaRPr>
          </a:p>
          <a:p>
            <a:pPr indent="0" lvl="0" marL="457200" rtl="0" algn="l">
              <a:lnSpc>
                <a:spcPct val="95000"/>
              </a:lnSpc>
              <a:spcBef>
                <a:spcPts val="1200"/>
              </a:spcBef>
              <a:spcAft>
                <a:spcPts val="0"/>
              </a:spcAft>
              <a:buNone/>
            </a:pPr>
            <a:r>
              <a:t/>
            </a:r>
            <a:endParaRPr sz="1000">
              <a:solidFill>
                <a:schemeClr val="dk1"/>
              </a:solidFill>
              <a:latin typeface="Josefin Sans"/>
              <a:ea typeface="Josefin Sans"/>
              <a:cs typeface="Josefin Sans"/>
              <a:sym typeface="Josefin Sans"/>
            </a:endParaRPr>
          </a:p>
          <a:p>
            <a:pPr indent="0" lvl="0" marL="0" rtl="0" algn="l">
              <a:lnSpc>
                <a:spcPct val="95000"/>
              </a:lnSpc>
              <a:spcBef>
                <a:spcPts val="1200"/>
              </a:spcBef>
              <a:spcAft>
                <a:spcPts val="1200"/>
              </a:spcAft>
              <a:buNone/>
            </a:pPr>
            <a:r>
              <a:t/>
            </a:r>
            <a:endParaRPr sz="1000">
              <a:solidFill>
                <a:schemeClr val="dk1"/>
              </a:solidFill>
              <a:latin typeface="Josefin Sans"/>
              <a:ea typeface="Josefin Sans"/>
              <a:cs typeface="Josefin Sans"/>
              <a:sym typeface="Josefin Sans"/>
            </a:endParaRPr>
          </a:p>
        </p:txBody>
      </p:sp>
      <p:pic>
        <p:nvPicPr>
          <p:cNvPr id="200" name="Google Shape;200;p25"/>
          <p:cNvPicPr preferRelativeResize="0"/>
          <p:nvPr/>
        </p:nvPicPr>
        <p:blipFill>
          <a:blip r:embed="rId3">
            <a:alphaModFix/>
          </a:blip>
          <a:stretch>
            <a:fillRect/>
          </a:stretch>
        </p:blipFill>
        <p:spPr>
          <a:xfrm>
            <a:off x="421050" y="707825"/>
            <a:ext cx="848925" cy="1914350"/>
          </a:xfrm>
          <a:prstGeom prst="rect">
            <a:avLst/>
          </a:prstGeom>
          <a:noFill/>
          <a:ln cap="flat" cmpd="sng" w="9525">
            <a:solidFill>
              <a:srgbClr val="DD7EAA"/>
            </a:solidFill>
            <a:prstDash val="solid"/>
            <a:round/>
            <a:headEnd len="sm" w="sm" type="none"/>
            <a:tailEnd len="sm" w="sm" type="none"/>
          </a:ln>
        </p:spPr>
      </p:pic>
      <p:pic>
        <p:nvPicPr>
          <p:cNvPr id="201" name="Google Shape;201;p25"/>
          <p:cNvPicPr preferRelativeResize="0"/>
          <p:nvPr/>
        </p:nvPicPr>
        <p:blipFill>
          <a:blip r:embed="rId4">
            <a:alphaModFix/>
          </a:blip>
          <a:stretch>
            <a:fillRect/>
          </a:stretch>
        </p:blipFill>
        <p:spPr>
          <a:xfrm>
            <a:off x="1347850" y="807512"/>
            <a:ext cx="1903360" cy="1714975"/>
          </a:xfrm>
          <a:prstGeom prst="rect">
            <a:avLst/>
          </a:prstGeom>
          <a:noFill/>
          <a:ln cap="flat" cmpd="sng" w="9525">
            <a:solidFill>
              <a:srgbClr val="E36A9C"/>
            </a:solidFill>
            <a:prstDash val="solid"/>
            <a:round/>
            <a:headEnd len="sm" w="sm" type="none"/>
            <a:tailEnd len="sm" w="sm" type="none"/>
          </a:ln>
        </p:spPr>
      </p:pic>
      <p:pic>
        <p:nvPicPr>
          <p:cNvPr id="202" name="Google Shape;202;p25"/>
          <p:cNvPicPr preferRelativeResize="0"/>
          <p:nvPr/>
        </p:nvPicPr>
        <p:blipFill>
          <a:blip r:embed="rId5">
            <a:alphaModFix/>
          </a:blip>
          <a:stretch>
            <a:fillRect/>
          </a:stretch>
        </p:blipFill>
        <p:spPr>
          <a:xfrm>
            <a:off x="3403610" y="803313"/>
            <a:ext cx="3815064" cy="1723375"/>
          </a:xfrm>
          <a:prstGeom prst="rect">
            <a:avLst/>
          </a:prstGeom>
          <a:noFill/>
          <a:ln cap="flat" cmpd="sng" w="9525">
            <a:solidFill>
              <a:srgbClr val="E36A9C"/>
            </a:solidFill>
            <a:prstDash val="solid"/>
            <a:round/>
            <a:headEnd len="sm" w="sm" type="none"/>
            <a:tailEnd len="sm" w="sm" type="none"/>
          </a:ln>
        </p:spPr>
      </p:pic>
      <p:sp>
        <p:nvSpPr>
          <p:cNvPr id="203" name="Google Shape;203;p25"/>
          <p:cNvSpPr txBox="1"/>
          <p:nvPr/>
        </p:nvSpPr>
        <p:spPr>
          <a:xfrm>
            <a:off x="7553325" y="1097813"/>
            <a:ext cx="12267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700">
                <a:solidFill>
                  <a:schemeClr val="dk2"/>
                </a:solidFill>
              </a:rPr>
              <a:t>Threshold</a:t>
            </a:r>
            <a:r>
              <a:rPr lang="id" sz="700">
                <a:solidFill>
                  <a:schemeClr val="dk2"/>
                </a:solidFill>
              </a:rPr>
              <a:t> :</a:t>
            </a:r>
            <a:endParaRPr sz="700">
              <a:solidFill>
                <a:schemeClr val="dk2"/>
              </a:solidFill>
            </a:endParaRPr>
          </a:p>
          <a:p>
            <a:pPr indent="0" lvl="0" marL="0" rtl="0" algn="l">
              <a:spcBef>
                <a:spcPts val="0"/>
              </a:spcBef>
              <a:spcAft>
                <a:spcPts val="0"/>
              </a:spcAft>
              <a:buNone/>
            </a:pPr>
            <a:r>
              <a:rPr lang="id" sz="700">
                <a:solidFill>
                  <a:schemeClr val="dk2"/>
                </a:solidFill>
              </a:rPr>
              <a:t>Rating &gt; 3 : Tinggi</a:t>
            </a:r>
            <a:endParaRPr sz="700">
              <a:solidFill>
                <a:schemeClr val="dk2"/>
              </a:solidFill>
            </a:endParaRPr>
          </a:p>
          <a:p>
            <a:pPr indent="0" lvl="0" marL="0" rtl="0" algn="l">
              <a:spcBef>
                <a:spcPts val="0"/>
              </a:spcBef>
              <a:spcAft>
                <a:spcPts val="0"/>
              </a:spcAft>
              <a:buNone/>
            </a:pPr>
            <a:r>
              <a:rPr lang="id" sz="700">
                <a:solidFill>
                  <a:schemeClr val="dk2"/>
                </a:solidFill>
              </a:rPr>
              <a:t>Rating = 3 : Netral</a:t>
            </a:r>
            <a:endParaRPr sz="700">
              <a:solidFill>
                <a:schemeClr val="dk2"/>
              </a:solidFill>
            </a:endParaRPr>
          </a:p>
          <a:p>
            <a:pPr indent="0" lvl="0" marL="0" rtl="0" algn="l">
              <a:spcBef>
                <a:spcPts val="0"/>
              </a:spcBef>
              <a:spcAft>
                <a:spcPts val="0"/>
              </a:spcAft>
              <a:buNone/>
            </a:pPr>
            <a:r>
              <a:rPr lang="id" sz="700">
                <a:solidFill>
                  <a:schemeClr val="dk2"/>
                </a:solidFill>
              </a:rPr>
              <a:t>Rating &lt; 3 : Rendah </a:t>
            </a:r>
            <a:endParaRPr sz="700">
              <a:solidFill>
                <a:schemeClr val="dk2"/>
              </a:solidFill>
            </a:endParaRPr>
          </a:p>
          <a:p>
            <a:pPr indent="0" lvl="0" marL="0" rtl="0" algn="l">
              <a:spcBef>
                <a:spcPts val="0"/>
              </a:spcBef>
              <a:spcAft>
                <a:spcPts val="0"/>
              </a:spcAft>
              <a:buNone/>
            </a:pPr>
            <a:r>
              <a:t/>
            </a:r>
            <a:endParaRPr sz="700">
              <a:solidFill>
                <a:schemeClr val="dk2"/>
              </a:solidFill>
            </a:endParaRPr>
          </a:p>
        </p:txBody>
      </p:sp>
      <p:sp>
        <p:nvSpPr>
          <p:cNvPr id="204" name="Google Shape;204;p25"/>
          <p:cNvSpPr/>
          <p:nvPr/>
        </p:nvSpPr>
        <p:spPr>
          <a:xfrm>
            <a:off x="2823875" y="224125"/>
            <a:ext cx="257700" cy="268800"/>
          </a:xfrm>
          <a:prstGeom prst="heart">
            <a:avLst/>
          </a:prstGeom>
          <a:solidFill>
            <a:srgbClr val="E36A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5"/>
          <p:cNvSpPr/>
          <p:nvPr/>
        </p:nvSpPr>
        <p:spPr>
          <a:xfrm>
            <a:off x="7122450" y="2435688"/>
            <a:ext cx="257700" cy="268800"/>
          </a:xfrm>
          <a:prstGeom prst="heart">
            <a:avLst/>
          </a:prstGeom>
          <a:solidFill>
            <a:srgbClr val="E36A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3D68"/>
        </a:solidFill>
      </p:bgPr>
    </p:bg>
    <p:spTree>
      <p:nvGrpSpPr>
        <p:cNvPr id="209" name="Shape 209"/>
        <p:cNvGrpSpPr/>
        <p:nvPr/>
      </p:nvGrpSpPr>
      <p:grpSpPr>
        <a:xfrm>
          <a:off x="0" y="0"/>
          <a:ext cx="0" cy="0"/>
          <a:chOff x="0" y="0"/>
          <a:chExt cx="0" cy="0"/>
        </a:xfrm>
      </p:grpSpPr>
      <p:sp>
        <p:nvSpPr>
          <p:cNvPr id="210" name="Google Shape;210;p26"/>
          <p:cNvSpPr txBox="1"/>
          <p:nvPr>
            <p:ph type="title"/>
          </p:nvPr>
        </p:nvSpPr>
        <p:spPr>
          <a:xfrm>
            <a:off x="94675" y="61300"/>
            <a:ext cx="2715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id" sz="2120" u="sng">
                <a:solidFill>
                  <a:schemeClr val="lt1"/>
                </a:solidFill>
                <a:latin typeface="Josefin Sans"/>
                <a:ea typeface="Josefin Sans"/>
                <a:cs typeface="Josefin Sans"/>
                <a:sym typeface="Josefin Sans"/>
              </a:rPr>
              <a:t>Customer Behaviour</a:t>
            </a:r>
            <a:endParaRPr sz="2120" u="sng">
              <a:solidFill>
                <a:schemeClr val="lt1"/>
              </a:solidFill>
              <a:latin typeface="Josefin Sans"/>
              <a:ea typeface="Josefin Sans"/>
              <a:cs typeface="Josefin Sans"/>
              <a:sym typeface="Josefin Sans"/>
            </a:endParaRPr>
          </a:p>
        </p:txBody>
      </p:sp>
      <p:sp>
        <p:nvSpPr>
          <p:cNvPr id="211" name="Google Shape;211;p26"/>
          <p:cNvSpPr txBox="1"/>
          <p:nvPr>
            <p:ph type="title"/>
          </p:nvPr>
        </p:nvSpPr>
        <p:spPr>
          <a:xfrm>
            <a:off x="7553325" y="61300"/>
            <a:ext cx="1505100" cy="319800"/>
          </a:xfrm>
          <a:prstGeom prst="rect">
            <a:avLst/>
          </a:prstGeom>
          <a:solidFill>
            <a:srgbClr val="D5A6BD"/>
          </a:solidFill>
        </p:spPr>
        <p:txBody>
          <a:bodyPr anchorCtr="0" anchor="t" bIns="91425" lIns="91425" spcFirstLastPara="1" rIns="91425" wrap="square" tIns="91425">
            <a:normAutofit fontScale="90000"/>
          </a:bodyPr>
          <a:lstStyle/>
          <a:p>
            <a:pPr indent="0" lvl="0" marL="0" rtl="0" algn="ctr">
              <a:spcBef>
                <a:spcPts val="0"/>
              </a:spcBef>
              <a:spcAft>
                <a:spcPts val="0"/>
              </a:spcAft>
              <a:buSzPct val="97058"/>
              <a:buNone/>
            </a:pPr>
            <a:r>
              <a:rPr lang="id" sz="1020">
                <a:latin typeface="Josefin Sans"/>
                <a:ea typeface="Josefin Sans"/>
                <a:cs typeface="Josefin Sans"/>
                <a:sym typeface="Josefin Sans"/>
              </a:rPr>
              <a:t>Customer Satisfaction</a:t>
            </a:r>
            <a:endParaRPr sz="1020">
              <a:latin typeface="Josefin Sans"/>
              <a:ea typeface="Josefin Sans"/>
              <a:cs typeface="Josefin Sans"/>
              <a:sym typeface="Josefin Sans"/>
            </a:endParaRPr>
          </a:p>
        </p:txBody>
      </p:sp>
      <p:sp>
        <p:nvSpPr>
          <p:cNvPr id="212" name="Google Shape;212;p26"/>
          <p:cNvSpPr txBox="1"/>
          <p:nvPr>
            <p:ph idx="1" type="body"/>
          </p:nvPr>
        </p:nvSpPr>
        <p:spPr>
          <a:xfrm>
            <a:off x="256950" y="2816225"/>
            <a:ext cx="7878600" cy="1966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b="1" sz="1000">
              <a:solidFill>
                <a:schemeClr val="lt1"/>
              </a:solidFill>
              <a:latin typeface="Josefin Sans"/>
              <a:ea typeface="Josefin Sans"/>
              <a:cs typeface="Josefin Sans"/>
              <a:sym typeface="Josefin Sans"/>
            </a:endParaRPr>
          </a:p>
          <a:p>
            <a:pPr indent="-292100" lvl="0" marL="457200" rtl="0" algn="l">
              <a:lnSpc>
                <a:spcPct val="95000"/>
              </a:lnSpc>
              <a:spcBef>
                <a:spcPts val="1200"/>
              </a:spcBef>
              <a:spcAft>
                <a:spcPts val="0"/>
              </a:spcAft>
              <a:buClr>
                <a:schemeClr val="lt1"/>
              </a:buClr>
              <a:buSzPts val="1000"/>
              <a:buFont typeface="Josefin Sans"/>
              <a:buChar char="●"/>
            </a:pPr>
            <a:r>
              <a:rPr b="1" lang="id" sz="1000">
                <a:solidFill>
                  <a:schemeClr val="lt1"/>
                </a:solidFill>
                <a:latin typeface="Josefin Sans"/>
                <a:ea typeface="Josefin Sans"/>
                <a:cs typeface="Josefin Sans"/>
                <a:sym typeface="Josefin Sans"/>
              </a:rPr>
              <a:t>13%</a:t>
            </a:r>
            <a:r>
              <a:rPr lang="id" sz="1000">
                <a:solidFill>
                  <a:schemeClr val="lt1"/>
                </a:solidFill>
                <a:latin typeface="Josefin Sans"/>
                <a:ea typeface="Josefin Sans"/>
                <a:cs typeface="Josefin Sans"/>
                <a:sym typeface="Josefin Sans"/>
              </a:rPr>
              <a:t> dari produk dengan</a:t>
            </a:r>
            <a:r>
              <a:rPr b="1" lang="id" sz="1000">
                <a:solidFill>
                  <a:schemeClr val="lt1"/>
                </a:solidFill>
                <a:latin typeface="Josefin Sans"/>
                <a:ea typeface="Josefin Sans"/>
                <a:cs typeface="Josefin Sans"/>
                <a:sym typeface="Josefin Sans"/>
              </a:rPr>
              <a:t> diskon sangat tinggi</a:t>
            </a:r>
            <a:r>
              <a:rPr lang="id" sz="1000">
                <a:solidFill>
                  <a:schemeClr val="lt1"/>
                </a:solidFill>
                <a:latin typeface="Josefin Sans"/>
                <a:ea typeface="Josefin Sans"/>
                <a:cs typeface="Josefin Sans"/>
                <a:sym typeface="Josefin Sans"/>
              </a:rPr>
              <a:t>,</a:t>
            </a:r>
            <a:r>
              <a:rPr b="1" lang="id" sz="1000">
                <a:solidFill>
                  <a:schemeClr val="lt1"/>
                </a:solidFill>
                <a:latin typeface="Josefin Sans"/>
                <a:ea typeface="Josefin Sans"/>
                <a:cs typeface="Josefin Sans"/>
                <a:sym typeface="Josefin Sans"/>
              </a:rPr>
              <a:t> 15%</a:t>
            </a:r>
            <a:r>
              <a:rPr lang="id" sz="1000">
                <a:solidFill>
                  <a:schemeClr val="lt1"/>
                </a:solidFill>
                <a:latin typeface="Josefin Sans"/>
                <a:ea typeface="Josefin Sans"/>
                <a:cs typeface="Josefin Sans"/>
                <a:sym typeface="Josefin Sans"/>
              </a:rPr>
              <a:t> dari produk dengan </a:t>
            </a:r>
            <a:r>
              <a:rPr b="1" lang="id" sz="1000">
                <a:solidFill>
                  <a:schemeClr val="lt1"/>
                </a:solidFill>
                <a:latin typeface="Josefin Sans"/>
                <a:ea typeface="Josefin Sans"/>
                <a:cs typeface="Josefin Sans"/>
                <a:sym typeface="Josefin Sans"/>
              </a:rPr>
              <a:t>diskon tinggi</a:t>
            </a:r>
            <a:r>
              <a:rPr lang="id" sz="1000">
                <a:solidFill>
                  <a:schemeClr val="lt1"/>
                </a:solidFill>
                <a:latin typeface="Josefin Sans"/>
                <a:ea typeface="Josefin Sans"/>
                <a:cs typeface="Josefin Sans"/>
                <a:sym typeface="Josefin Sans"/>
              </a:rPr>
              <a:t>, dan </a:t>
            </a:r>
            <a:r>
              <a:rPr b="1" lang="id" sz="1000">
                <a:solidFill>
                  <a:schemeClr val="lt1"/>
                </a:solidFill>
                <a:latin typeface="Josefin Sans"/>
                <a:ea typeface="Josefin Sans"/>
                <a:cs typeface="Josefin Sans"/>
                <a:sym typeface="Josefin Sans"/>
              </a:rPr>
              <a:t>16,1%</a:t>
            </a:r>
            <a:r>
              <a:rPr lang="id" sz="1000">
                <a:solidFill>
                  <a:schemeClr val="lt1"/>
                </a:solidFill>
                <a:latin typeface="Josefin Sans"/>
                <a:ea typeface="Josefin Sans"/>
                <a:cs typeface="Josefin Sans"/>
                <a:sym typeface="Josefin Sans"/>
              </a:rPr>
              <a:t> dari produk dengan </a:t>
            </a:r>
            <a:r>
              <a:rPr b="1" lang="id" sz="1000">
                <a:solidFill>
                  <a:schemeClr val="lt1"/>
                </a:solidFill>
                <a:latin typeface="Josefin Sans"/>
                <a:ea typeface="Josefin Sans"/>
                <a:cs typeface="Josefin Sans"/>
                <a:sym typeface="Josefin Sans"/>
              </a:rPr>
              <a:t>diskon rendah</a:t>
            </a:r>
            <a:r>
              <a:rPr lang="id" sz="1000">
                <a:solidFill>
                  <a:schemeClr val="lt1"/>
                </a:solidFill>
                <a:latin typeface="Josefin Sans"/>
                <a:ea typeface="Josefin Sans"/>
                <a:cs typeface="Josefin Sans"/>
                <a:sym typeface="Josefin Sans"/>
              </a:rPr>
              <a:t> mengalami </a:t>
            </a:r>
            <a:r>
              <a:rPr b="1" lang="id" sz="1000">
                <a:solidFill>
                  <a:schemeClr val="lt1"/>
                </a:solidFill>
                <a:latin typeface="Josefin Sans"/>
                <a:ea typeface="Josefin Sans"/>
                <a:cs typeface="Josefin Sans"/>
                <a:sym typeface="Josefin Sans"/>
              </a:rPr>
              <a:t>return</a:t>
            </a:r>
            <a:r>
              <a:rPr lang="id" sz="1000">
                <a:solidFill>
                  <a:schemeClr val="lt1"/>
                </a:solidFill>
                <a:latin typeface="Josefin Sans"/>
                <a:ea typeface="Josefin Sans"/>
                <a:cs typeface="Josefin Sans"/>
                <a:sym typeface="Josefin Sans"/>
              </a:rPr>
              <a:t>.</a:t>
            </a:r>
            <a:endParaRPr sz="1000">
              <a:solidFill>
                <a:schemeClr val="lt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lt1"/>
              </a:buClr>
              <a:buSzPts val="1000"/>
              <a:buFont typeface="Josefin Sans"/>
              <a:buChar char="●"/>
            </a:pPr>
            <a:r>
              <a:rPr b="1" lang="id" sz="1000">
                <a:solidFill>
                  <a:schemeClr val="lt1"/>
                </a:solidFill>
                <a:latin typeface="Josefin Sans"/>
                <a:ea typeface="Josefin Sans"/>
                <a:cs typeface="Josefin Sans"/>
                <a:sym typeface="Josefin Sans"/>
              </a:rPr>
              <a:t>Alasan return</a:t>
            </a:r>
            <a:r>
              <a:rPr lang="id" sz="1000">
                <a:solidFill>
                  <a:schemeClr val="lt1"/>
                </a:solidFill>
                <a:latin typeface="Josefin Sans"/>
                <a:ea typeface="Josefin Sans"/>
                <a:cs typeface="Josefin Sans"/>
                <a:sym typeface="Josefin Sans"/>
              </a:rPr>
              <a:t> yang paling mendominasi adalah </a:t>
            </a:r>
            <a:r>
              <a:rPr b="1" lang="id" sz="1000">
                <a:solidFill>
                  <a:schemeClr val="lt1"/>
                </a:solidFill>
                <a:latin typeface="Josefin Sans"/>
                <a:ea typeface="Josefin Sans"/>
                <a:cs typeface="Josefin Sans"/>
                <a:sym typeface="Josefin Sans"/>
              </a:rPr>
              <a:t>changed mind</a:t>
            </a:r>
            <a:r>
              <a:rPr lang="id" sz="1000">
                <a:solidFill>
                  <a:schemeClr val="lt1"/>
                </a:solidFill>
                <a:latin typeface="Josefin Sans"/>
                <a:ea typeface="Josefin Sans"/>
                <a:cs typeface="Josefin Sans"/>
                <a:sym typeface="Josefin Sans"/>
              </a:rPr>
              <a:t>, selanjutnya size issue, quality issue, wrong item, color mismatch dan damaged. Terlihat dari peak return reason yaitu changed mind artinya return barang lebih banyak diakibatkan oleh faktor eksternal. Namun, faktor internal tidak kalah banyak mempengaruhi return barang</a:t>
            </a:r>
            <a:endParaRPr sz="1000">
              <a:solidFill>
                <a:schemeClr val="lt1"/>
              </a:solidFill>
              <a:latin typeface="Josefin Sans"/>
              <a:ea typeface="Josefin Sans"/>
              <a:cs typeface="Josefin Sans"/>
              <a:sym typeface="Josefin Sans"/>
            </a:endParaRPr>
          </a:p>
          <a:p>
            <a:pPr indent="-292100" lvl="0" marL="457200" rtl="0" algn="l">
              <a:lnSpc>
                <a:spcPct val="95000"/>
              </a:lnSpc>
              <a:spcBef>
                <a:spcPts val="0"/>
              </a:spcBef>
              <a:spcAft>
                <a:spcPts val="0"/>
              </a:spcAft>
              <a:buClr>
                <a:schemeClr val="lt1"/>
              </a:buClr>
              <a:buSzPts val="1000"/>
              <a:buFont typeface="Josefin Sans"/>
              <a:buChar char="●"/>
            </a:pPr>
            <a:r>
              <a:rPr lang="id" sz="1000">
                <a:solidFill>
                  <a:schemeClr val="lt1"/>
                </a:solidFill>
                <a:latin typeface="Josefin Sans"/>
                <a:ea typeface="Josefin Sans"/>
                <a:cs typeface="Josefin Sans"/>
                <a:sym typeface="Josefin Sans"/>
              </a:rPr>
              <a:t>Pemberian diskon pada produk </a:t>
            </a:r>
            <a:r>
              <a:rPr b="1" lang="id" sz="1000">
                <a:solidFill>
                  <a:schemeClr val="lt1"/>
                </a:solidFill>
                <a:latin typeface="Josefin Sans"/>
                <a:ea typeface="Josefin Sans"/>
                <a:cs typeface="Josefin Sans"/>
                <a:sym typeface="Josefin Sans"/>
              </a:rPr>
              <a:t>tidak terlalu berpengaruh</a:t>
            </a:r>
            <a:r>
              <a:rPr lang="id" sz="1000">
                <a:solidFill>
                  <a:schemeClr val="lt1"/>
                </a:solidFill>
                <a:latin typeface="Josefin Sans"/>
                <a:ea typeface="Josefin Sans"/>
                <a:cs typeface="Josefin Sans"/>
                <a:sym typeface="Josefin Sans"/>
              </a:rPr>
              <a:t> pada return barang</a:t>
            </a:r>
            <a:endParaRPr sz="1000">
              <a:solidFill>
                <a:schemeClr val="lt1"/>
              </a:solidFill>
              <a:latin typeface="Josefin Sans"/>
              <a:ea typeface="Josefin Sans"/>
              <a:cs typeface="Josefin Sans"/>
              <a:sym typeface="Josefin Sans"/>
            </a:endParaRPr>
          </a:p>
          <a:p>
            <a:pPr indent="0" lvl="0" marL="457200" rtl="0" algn="l">
              <a:lnSpc>
                <a:spcPct val="95000"/>
              </a:lnSpc>
              <a:spcBef>
                <a:spcPts val="1200"/>
              </a:spcBef>
              <a:spcAft>
                <a:spcPts val="0"/>
              </a:spcAft>
              <a:buNone/>
            </a:pPr>
            <a:r>
              <a:t/>
            </a:r>
            <a:endParaRPr sz="1000">
              <a:solidFill>
                <a:schemeClr val="lt1"/>
              </a:solidFill>
              <a:latin typeface="Josefin Sans"/>
              <a:ea typeface="Josefin Sans"/>
              <a:cs typeface="Josefin Sans"/>
              <a:sym typeface="Josefin Sans"/>
            </a:endParaRPr>
          </a:p>
          <a:p>
            <a:pPr indent="0" lvl="0" marL="0" rtl="0" algn="l">
              <a:lnSpc>
                <a:spcPct val="95000"/>
              </a:lnSpc>
              <a:spcBef>
                <a:spcPts val="1200"/>
              </a:spcBef>
              <a:spcAft>
                <a:spcPts val="1200"/>
              </a:spcAft>
              <a:buNone/>
            </a:pPr>
            <a:r>
              <a:t/>
            </a:r>
            <a:endParaRPr sz="1000">
              <a:solidFill>
                <a:schemeClr val="lt1"/>
              </a:solidFill>
              <a:latin typeface="Josefin Sans"/>
              <a:ea typeface="Josefin Sans"/>
              <a:cs typeface="Josefin Sans"/>
              <a:sym typeface="Josefin Sans"/>
            </a:endParaRPr>
          </a:p>
        </p:txBody>
      </p:sp>
      <p:pic>
        <p:nvPicPr>
          <p:cNvPr id="213" name="Google Shape;213;p26"/>
          <p:cNvPicPr preferRelativeResize="0"/>
          <p:nvPr/>
        </p:nvPicPr>
        <p:blipFill>
          <a:blip r:embed="rId3">
            <a:alphaModFix/>
          </a:blip>
          <a:stretch>
            <a:fillRect/>
          </a:stretch>
        </p:blipFill>
        <p:spPr>
          <a:xfrm>
            <a:off x="4305275" y="849725"/>
            <a:ext cx="2715299" cy="1966500"/>
          </a:xfrm>
          <a:prstGeom prst="rect">
            <a:avLst/>
          </a:prstGeom>
          <a:noFill/>
          <a:ln cap="flat" cmpd="sng" w="9525">
            <a:solidFill>
              <a:srgbClr val="F1D8E0"/>
            </a:solidFill>
            <a:prstDash val="solid"/>
            <a:round/>
            <a:headEnd len="sm" w="sm" type="none"/>
            <a:tailEnd len="sm" w="sm" type="none"/>
          </a:ln>
        </p:spPr>
      </p:pic>
      <p:sp>
        <p:nvSpPr>
          <p:cNvPr id="214" name="Google Shape;214;p26"/>
          <p:cNvSpPr txBox="1"/>
          <p:nvPr/>
        </p:nvSpPr>
        <p:spPr>
          <a:xfrm>
            <a:off x="7362825" y="1187475"/>
            <a:ext cx="15051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700">
                <a:solidFill>
                  <a:schemeClr val="lt1"/>
                </a:solidFill>
                <a:latin typeface="Josefin Sans"/>
                <a:ea typeface="Josefin Sans"/>
                <a:cs typeface="Josefin Sans"/>
                <a:sym typeface="Josefin Sans"/>
              </a:rPr>
              <a:t>Threshold :</a:t>
            </a:r>
            <a:endParaRPr sz="700">
              <a:solidFill>
                <a:schemeClr val="lt1"/>
              </a:solidFill>
              <a:latin typeface="Josefin Sans"/>
              <a:ea typeface="Josefin Sans"/>
              <a:cs typeface="Josefin Sans"/>
              <a:sym typeface="Josefin Sans"/>
            </a:endParaRPr>
          </a:p>
          <a:p>
            <a:pPr indent="0" lvl="0" marL="0" rtl="0" algn="l">
              <a:spcBef>
                <a:spcPts val="0"/>
              </a:spcBef>
              <a:spcAft>
                <a:spcPts val="0"/>
              </a:spcAft>
              <a:buNone/>
            </a:pPr>
            <a:r>
              <a:rPr lang="id" sz="700">
                <a:solidFill>
                  <a:schemeClr val="lt1"/>
                </a:solidFill>
                <a:latin typeface="Josefin Sans"/>
                <a:ea typeface="Josefin Sans"/>
                <a:cs typeface="Josefin Sans"/>
                <a:sym typeface="Josefin Sans"/>
              </a:rPr>
              <a:t>Diskon &gt;50 : Sangat tinggi</a:t>
            </a:r>
            <a:endParaRPr sz="700">
              <a:solidFill>
                <a:schemeClr val="lt1"/>
              </a:solidFill>
              <a:latin typeface="Josefin Sans"/>
              <a:ea typeface="Josefin Sans"/>
              <a:cs typeface="Josefin Sans"/>
              <a:sym typeface="Josefin Sans"/>
            </a:endParaRPr>
          </a:p>
          <a:p>
            <a:pPr indent="0" lvl="0" marL="0" rtl="0" algn="l">
              <a:spcBef>
                <a:spcPts val="0"/>
              </a:spcBef>
              <a:spcAft>
                <a:spcPts val="0"/>
              </a:spcAft>
              <a:buNone/>
            </a:pPr>
            <a:r>
              <a:rPr lang="id" sz="700">
                <a:solidFill>
                  <a:schemeClr val="lt1"/>
                </a:solidFill>
                <a:latin typeface="Josefin Sans"/>
                <a:ea typeface="Josefin Sans"/>
                <a:cs typeface="Josefin Sans"/>
                <a:sym typeface="Josefin Sans"/>
              </a:rPr>
              <a:t>30 &lt; Diskon &lt; 50  : Tinggi</a:t>
            </a:r>
            <a:endParaRPr sz="700">
              <a:solidFill>
                <a:schemeClr val="lt1"/>
              </a:solidFill>
              <a:latin typeface="Josefin Sans"/>
              <a:ea typeface="Josefin Sans"/>
              <a:cs typeface="Josefin Sans"/>
              <a:sym typeface="Josefin Sans"/>
            </a:endParaRPr>
          </a:p>
          <a:p>
            <a:pPr indent="0" lvl="0" marL="0" rtl="0" algn="l">
              <a:spcBef>
                <a:spcPts val="0"/>
              </a:spcBef>
              <a:spcAft>
                <a:spcPts val="0"/>
              </a:spcAft>
              <a:buNone/>
            </a:pPr>
            <a:r>
              <a:rPr lang="id" sz="700">
                <a:solidFill>
                  <a:schemeClr val="lt1"/>
                </a:solidFill>
                <a:latin typeface="Josefin Sans"/>
                <a:ea typeface="Josefin Sans"/>
                <a:cs typeface="Josefin Sans"/>
                <a:sym typeface="Josefin Sans"/>
              </a:rPr>
              <a:t>Diskon  &lt;= 30 : Rendah </a:t>
            </a:r>
            <a:endParaRPr sz="700">
              <a:solidFill>
                <a:schemeClr val="lt1"/>
              </a:solidFill>
              <a:latin typeface="Josefin Sans"/>
              <a:ea typeface="Josefin Sans"/>
              <a:cs typeface="Josefin Sans"/>
              <a:sym typeface="Josefin Sans"/>
            </a:endParaRPr>
          </a:p>
          <a:p>
            <a:pPr indent="0" lvl="0" marL="0" rtl="0" algn="l">
              <a:spcBef>
                <a:spcPts val="0"/>
              </a:spcBef>
              <a:spcAft>
                <a:spcPts val="0"/>
              </a:spcAft>
              <a:buNone/>
            </a:pPr>
            <a:r>
              <a:t/>
            </a:r>
            <a:endParaRPr sz="700">
              <a:solidFill>
                <a:schemeClr val="lt1"/>
              </a:solidFill>
              <a:latin typeface="Josefin Sans"/>
              <a:ea typeface="Josefin Sans"/>
              <a:cs typeface="Josefin Sans"/>
              <a:sym typeface="Josefin Sans"/>
            </a:endParaRPr>
          </a:p>
        </p:txBody>
      </p:sp>
      <p:pic>
        <p:nvPicPr>
          <p:cNvPr id="215" name="Google Shape;215;p26"/>
          <p:cNvPicPr preferRelativeResize="0"/>
          <p:nvPr/>
        </p:nvPicPr>
        <p:blipFill>
          <a:blip r:embed="rId4">
            <a:alphaModFix/>
          </a:blip>
          <a:stretch>
            <a:fillRect/>
          </a:stretch>
        </p:blipFill>
        <p:spPr>
          <a:xfrm>
            <a:off x="394425" y="849726"/>
            <a:ext cx="3662039" cy="1966500"/>
          </a:xfrm>
          <a:prstGeom prst="rect">
            <a:avLst/>
          </a:prstGeom>
          <a:noFill/>
          <a:ln cap="flat" cmpd="sng" w="9525">
            <a:solidFill>
              <a:srgbClr val="F1D8E0"/>
            </a:solidFill>
            <a:prstDash val="solid"/>
            <a:round/>
            <a:headEnd len="sm" w="sm" type="none"/>
            <a:tailEnd len="sm" w="sm" type="none"/>
          </a:ln>
        </p:spPr>
      </p:pic>
      <p:sp>
        <p:nvSpPr>
          <p:cNvPr id="216" name="Google Shape;216;p26"/>
          <p:cNvSpPr/>
          <p:nvPr/>
        </p:nvSpPr>
        <p:spPr>
          <a:xfrm>
            <a:off x="7793425" y="3987575"/>
            <a:ext cx="913800" cy="821100"/>
          </a:xfrm>
          <a:prstGeom prst="star4">
            <a:avLst>
              <a:gd fmla="val 12500" name="adj"/>
            </a:avLst>
          </a:prstGeom>
          <a:solidFill>
            <a:srgbClr val="DD7EAA"/>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6"/>
          <p:cNvSpPr/>
          <p:nvPr/>
        </p:nvSpPr>
        <p:spPr>
          <a:xfrm>
            <a:off x="8418325" y="4616250"/>
            <a:ext cx="288900" cy="319200"/>
          </a:xfrm>
          <a:prstGeom prst="star4">
            <a:avLst>
              <a:gd fmla="val 0" name="adj"/>
            </a:avLst>
          </a:prstGeom>
          <a:solidFill>
            <a:srgbClr val="DD7EAA"/>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6"/>
          <p:cNvSpPr/>
          <p:nvPr/>
        </p:nvSpPr>
        <p:spPr>
          <a:xfrm>
            <a:off x="8707225" y="4485475"/>
            <a:ext cx="226800" cy="251400"/>
          </a:xfrm>
          <a:prstGeom prst="star4">
            <a:avLst>
              <a:gd fmla="val 0" name="adj"/>
            </a:avLst>
          </a:prstGeom>
          <a:solidFill>
            <a:srgbClr val="DD7EAA"/>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sp>
        <p:nvSpPr>
          <p:cNvPr id="223" name="Google Shape;223;p27"/>
          <p:cNvSpPr txBox="1"/>
          <p:nvPr>
            <p:ph type="title"/>
          </p:nvPr>
        </p:nvSpPr>
        <p:spPr>
          <a:xfrm>
            <a:off x="94675" y="61300"/>
            <a:ext cx="2715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46698"/>
              <a:buNone/>
            </a:pPr>
            <a:r>
              <a:rPr b="1" lang="id" sz="2120" u="sng">
                <a:solidFill>
                  <a:srgbClr val="F1D8E0"/>
                </a:solidFill>
                <a:latin typeface="Josefin Sans"/>
                <a:ea typeface="Josefin Sans"/>
                <a:cs typeface="Josefin Sans"/>
                <a:sym typeface="Josefin Sans"/>
              </a:rPr>
              <a:t>Customer Behaviour</a:t>
            </a:r>
            <a:endParaRPr b="1" sz="2120" u="sng">
              <a:solidFill>
                <a:srgbClr val="F1D8E0"/>
              </a:solidFill>
              <a:latin typeface="Josefin Sans"/>
              <a:ea typeface="Josefin Sans"/>
              <a:cs typeface="Josefin Sans"/>
              <a:sym typeface="Josefin Sans"/>
            </a:endParaRPr>
          </a:p>
        </p:txBody>
      </p:sp>
      <p:sp>
        <p:nvSpPr>
          <p:cNvPr id="224" name="Google Shape;224;p27"/>
          <p:cNvSpPr txBox="1"/>
          <p:nvPr>
            <p:ph type="title"/>
          </p:nvPr>
        </p:nvSpPr>
        <p:spPr>
          <a:xfrm>
            <a:off x="7553325" y="61300"/>
            <a:ext cx="1505100" cy="319800"/>
          </a:xfrm>
          <a:prstGeom prst="rect">
            <a:avLst/>
          </a:prstGeom>
          <a:solidFill>
            <a:srgbClr val="D5A6BD"/>
          </a:solidFill>
        </p:spPr>
        <p:txBody>
          <a:bodyPr anchorCtr="0" anchor="t" bIns="91425" lIns="91425" spcFirstLastPara="1" rIns="91425" wrap="square" tIns="91425">
            <a:normAutofit fontScale="90000"/>
          </a:bodyPr>
          <a:lstStyle/>
          <a:p>
            <a:pPr indent="0" lvl="0" marL="0" rtl="0" algn="ctr">
              <a:spcBef>
                <a:spcPts val="0"/>
              </a:spcBef>
              <a:spcAft>
                <a:spcPts val="0"/>
              </a:spcAft>
              <a:buSzPct val="97058"/>
              <a:buNone/>
            </a:pPr>
            <a:r>
              <a:rPr lang="id" sz="1020"/>
              <a:t>Customer Satisfaction</a:t>
            </a:r>
            <a:endParaRPr sz="1020"/>
          </a:p>
        </p:txBody>
      </p:sp>
      <p:sp>
        <p:nvSpPr>
          <p:cNvPr id="225" name="Google Shape;225;p27"/>
          <p:cNvSpPr txBox="1"/>
          <p:nvPr>
            <p:ph idx="1" type="body"/>
          </p:nvPr>
        </p:nvSpPr>
        <p:spPr>
          <a:xfrm>
            <a:off x="268575" y="3032550"/>
            <a:ext cx="4146600" cy="1641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id" sz="900">
                <a:solidFill>
                  <a:srgbClr val="F1D8E0"/>
                </a:solidFill>
                <a:latin typeface="Josefin Sans"/>
                <a:ea typeface="Josefin Sans"/>
                <a:cs typeface="Josefin Sans"/>
                <a:sym typeface="Josefin Sans"/>
              </a:rPr>
              <a:t>Kategori </a:t>
            </a:r>
            <a:r>
              <a:rPr lang="id" sz="900">
                <a:solidFill>
                  <a:srgbClr val="F1D8E0"/>
                </a:solidFill>
                <a:latin typeface="Josefin Sans"/>
                <a:ea typeface="Josefin Sans"/>
                <a:cs typeface="Josefin Sans"/>
                <a:sym typeface="Josefin Sans"/>
              </a:rPr>
              <a:t>yang paling </a:t>
            </a:r>
            <a:r>
              <a:rPr b="1" lang="id" sz="900">
                <a:solidFill>
                  <a:srgbClr val="F1D8E0"/>
                </a:solidFill>
                <a:latin typeface="Josefin Sans"/>
                <a:ea typeface="Josefin Sans"/>
                <a:cs typeface="Josefin Sans"/>
                <a:sym typeface="Josefin Sans"/>
              </a:rPr>
              <a:t>banyak direturn</a:t>
            </a:r>
            <a:r>
              <a:rPr lang="id" sz="900">
                <a:solidFill>
                  <a:srgbClr val="F1D8E0"/>
                </a:solidFill>
                <a:latin typeface="Josefin Sans"/>
                <a:ea typeface="Josefin Sans"/>
                <a:cs typeface="Josefin Sans"/>
                <a:sym typeface="Josefin Sans"/>
              </a:rPr>
              <a:t> adalah </a:t>
            </a:r>
            <a:r>
              <a:rPr b="1" lang="id" sz="900">
                <a:solidFill>
                  <a:srgbClr val="F1D8E0"/>
                </a:solidFill>
                <a:latin typeface="Josefin Sans"/>
                <a:ea typeface="Josefin Sans"/>
                <a:cs typeface="Josefin Sans"/>
                <a:sym typeface="Josefin Sans"/>
              </a:rPr>
              <a:t>accessories</a:t>
            </a:r>
            <a:r>
              <a:rPr lang="id" sz="900">
                <a:solidFill>
                  <a:srgbClr val="F1D8E0"/>
                </a:solidFill>
                <a:latin typeface="Josefin Sans"/>
                <a:ea typeface="Josefin Sans"/>
                <a:cs typeface="Josefin Sans"/>
                <a:sym typeface="Josefin Sans"/>
              </a:rPr>
              <a:t> dari brand </a:t>
            </a:r>
            <a:r>
              <a:rPr b="1" lang="id" sz="900">
                <a:solidFill>
                  <a:srgbClr val="F1D8E0"/>
                </a:solidFill>
                <a:latin typeface="Josefin Sans"/>
                <a:ea typeface="Josefin Sans"/>
                <a:cs typeface="Josefin Sans"/>
                <a:sym typeface="Josefin Sans"/>
              </a:rPr>
              <a:t>Zara</a:t>
            </a:r>
            <a:r>
              <a:rPr lang="id" sz="900">
                <a:solidFill>
                  <a:srgbClr val="F1D8E0"/>
                </a:solidFill>
                <a:latin typeface="Josefin Sans"/>
                <a:ea typeface="Josefin Sans"/>
                <a:cs typeface="Josefin Sans"/>
                <a:sym typeface="Josefin Sans"/>
              </a:rPr>
              <a:t> dan </a:t>
            </a:r>
            <a:r>
              <a:rPr b="1" lang="id" sz="900">
                <a:solidFill>
                  <a:srgbClr val="F1D8E0"/>
                </a:solidFill>
                <a:latin typeface="Josefin Sans"/>
                <a:ea typeface="Josefin Sans"/>
                <a:cs typeface="Josefin Sans"/>
                <a:sym typeface="Josefin Sans"/>
              </a:rPr>
              <a:t>Forever21 </a:t>
            </a:r>
            <a:r>
              <a:rPr lang="id" sz="900">
                <a:solidFill>
                  <a:srgbClr val="F1D8E0"/>
                </a:solidFill>
                <a:latin typeface="Josefin Sans"/>
                <a:ea typeface="Josefin Sans"/>
                <a:cs typeface="Josefin Sans"/>
                <a:sym typeface="Josefin Sans"/>
              </a:rPr>
              <a:t>yaitu sebanyak</a:t>
            </a:r>
            <a:r>
              <a:rPr b="1" lang="id" sz="900">
                <a:solidFill>
                  <a:srgbClr val="F1D8E0"/>
                </a:solidFill>
                <a:latin typeface="Josefin Sans"/>
                <a:ea typeface="Josefin Sans"/>
                <a:cs typeface="Josefin Sans"/>
                <a:sym typeface="Josefin Sans"/>
              </a:rPr>
              <a:t> 13</a:t>
            </a:r>
            <a:r>
              <a:rPr lang="id" sz="900">
                <a:solidFill>
                  <a:srgbClr val="F1D8E0"/>
                </a:solidFill>
                <a:latin typeface="Josefin Sans"/>
                <a:ea typeface="Josefin Sans"/>
                <a:cs typeface="Josefin Sans"/>
                <a:sym typeface="Josefin Sans"/>
              </a:rPr>
              <a:t> barang. Kemudian disusul oleh kategori </a:t>
            </a:r>
            <a:r>
              <a:rPr b="1" lang="id" sz="900">
                <a:solidFill>
                  <a:srgbClr val="F1D8E0"/>
                </a:solidFill>
                <a:latin typeface="Josefin Sans"/>
                <a:ea typeface="Josefin Sans"/>
                <a:cs typeface="Josefin Sans"/>
                <a:sym typeface="Josefin Sans"/>
              </a:rPr>
              <a:t>outerwear</a:t>
            </a:r>
            <a:r>
              <a:rPr lang="id" sz="900">
                <a:solidFill>
                  <a:srgbClr val="F1D8E0"/>
                </a:solidFill>
                <a:latin typeface="Josefin Sans"/>
                <a:ea typeface="Josefin Sans"/>
                <a:cs typeface="Josefin Sans"/>
                <a:sym typeface="Josefin Sans"/>
              </a:rPr>
              <a:t> dari brand </a:t>
            </a:r>
            <a:r>
              <a:rPr b="1" lang="id" sz="900">
                <a:solidFill>
                  <a:srgbClr val="F1D8E0"/>
                </a:solidFill>
                <a:latin typeface="Josefin Sans"/>
                <a:ea typeface="Josefin Sans"/>
                <a:cs typeface="Josefin Sans"/>
                <a:sym typeface="Josefin Sans"/>
              </a:rPr>
              <a:t>Ann Taylor</a:t>
            </a:r>
            <a:endParaRPr b="1" sz="900">
              <a:solidFill>
                <a:srgbClr val="F1D8E0"/>
              </a:solidFill>
              <a:latin typeface="Josefin Sans"/>
              <a:ea typeface="Josefin Sans"/>
              <a:cs typeface="Josefin Sans"/>
              <a:sym typeface="Josefin Sans"/>
            </a:endParaRPr>
          </a:p>
          <a:p>
            <a:pPr indent="0" lvl="0" marL="0" rtl="0" algn="l">
              <a:lnSpc>
                <a:spcPct val="95000"/>
              </a:lnSpc>
              <a:spcBef>
                <a:spcPts val="1200"/>
              </a:spcBef>
              <a:spcAft>
                <a:spcPts val="0"/>
              </a:spcAft>
              <a:buClr>
                <a:schemeClr val="dk1"/>
              </a:buClr>
              <a:buSzPts val="1100"/>
              <a:buFont typeface="Arial"/>
              <a:buNone/>
            </a:pPr>
            <a:r>
              <a:rPr lang="id" sz="900">
                <a:solidFill>
                  <a:srgbClr val="F1D8E0"/>
                </a:solidFill>
                <a:latin typeface="Josefin Sans"/>
                <a:ea typeface="Josefin Sans"/>
                <a:cs typeface="Josefin Sans"/>
                <a:sym typeface="Josefin Sans"/>
              </a:rPr>
              <a:t>Alasan yang mendominasi dari return </a:t>
            </a:r>
            <a:r>
              <a:rPr b="1" lang="id" sz="900">
                <a:solidFill>
                  <a:srgbClr val="F1D8E0"/>
                </a:solidFill>
                <a:latin typeface="Josefin Sans"/>
                <a:ea typeface="Josefin Sans"/>
                <a:cs typeface="Josefin Sans"/>
                <a:sym typeface="Josefin Sans"/>
              </a:rPr>
              <a:t>accessories brand Zara</a:t>
            </a:r>
            <a:r>
              <a:rPr lang="id" sz="900">
                <a:solidFill>
                  <a:srgbClr val="F1D8E0"/>
                </a:solidFill>
                <a:latin typeface="Josefin Sans"/>
                <a:ea typeface="Josefin Sans"/>
                <a:cs typeface="Josefin Sans"/>
                <a:sym typeface="Josefin Sans"/>
              </a:rPr>
              <a:t> adalah </a:t>
            </a:r>
            <a:r>
              <a:rPr b="1" lang="id" sz="900">
                <a:solidFill>
                  <a:srgbClr val="F1D8E0"/>
                </a:solidFill>
                <a:latin typeface="Josefin Sans"/>
                <a:ea typeface="Josefin Sans"/>
                <a:cs typeface="Josefin Sans"/>
                <a:sym typeface="Josefin Sans"/>
              </a:rPr>
              <a:t>damaged</a:t>
            </a:r>
            <a:r>
              <a:rPr lang="id" sz="900">
                <a:solidFill>
                  <a:srgbClr val="F1D8E0"/>
                </a:solidFill>
                <a:latin typeface="Josefin Sans"/>
                <a:ea typeface="Josefin Sans"/>
                <a:cs typeface="Josefin Sans"/>
                <a:sym typeface="Josefin Sans"/>
              </a:rPr>
              <a:t> dan </a:t>
            </a:r>
            <a:r>
              <a:rPr b="1" lang="id" sz="900">
                <a:solidFill>
                  <a:srgbClr val="F1D8E0"/>
                </a:solidFill>
                <a:latin typeface="Josefin Sans"/>
                <a:ea typeface="Josefin Sans"/>
                <a:cs typeface="Josefin Sans"/>
                <a:sym typeface="Josefin Sans"/>
              </a:rPr>
              <a:t>changed mind</a:t>
            </a:r>
            <a:r>
              <a:rPr lang="id" sz="900">
                <a:solidFill>
                  <a:srgbClr val="F1D8E0"/>
                </a:solidFill>
                <a:latin typeface="Josefin Sans"/>
                <a:ea typeface="Josefin Sans"/>
                <a:cs typeface="Josefin Sans"/>
                <a:sym typeface="Josefin Sans"/>
              </a:rPr>
              <a:t>. Sedangkan alasan paling mendominasi dari return </a:t>
            </a:r>
            <a:r>
              <a:rPr b="1" lang="id" sz="900">
                <a:solidFill>
                  <a:srgbClr val="F1D8E0"/>
                </a:solidFill>
                <a:latin typeface="Josefin Sans"/>
                <a:ea typeface="Josefin Sans"/>
                <a:cs typeface="Josefin Sans"/>
                <a:sym typeface="Josefin Sans"/>
              </a:rPr>
              <a:t>accessories brand Forever21</a:t>
            </a:r>
            <a:r>
              <a:rPr lang="id" sz="900">
                <a:solidFill>
                  <a:srgbClr val="F1D8E0"/>
                </a:solidFill>
                <a:latin typeface="Josefin Sans"/>
                <a:ea typeface="Josefin Sans"/>
                <a:cs typeface="Josefin Sans"/>
                <a:sym typeface="Josefin Sans"/>
              </a:rPr>
              <a:t> adalah c</a:t>
            </a:r>
            <a:r>
              <a:rPr b="1" lang="id" sz="900">
                <a:solidFill>
                  <a:srgbClr val="F1D8E0"/>
                </a:solidFill>
                <a:latin typeface="Josefin Sans"/>
                <a:ea typeface="Josefin Sans"/>
                <a:cs typeface="Josefin Sans"/>
                <a:sym typeface="Josefin Sans"/>
              </a:rPr>
              <a:t>hanged mind dan wrong item</a:t>
            </a:r>
            <a:r>
              <a:rPr lang="id" sz="900">
                <a:solidFill>
                  <a:srgbClr val="F1D8E0"/>
                </a:solidFill>
                <a:latin typeface="Josefin Sans"/>
                <a:ea typeface="Josefin Sans"/>
                <a:cs typeface="Josefin Sans"/>
                <a:sym typeface="Josefin Sans"/>
              </a:rPr>
              <a:t>. Alasan return paling banyak pada </a:t>
            </a:r>
            <a:r>
              <a:rPr b="1" lang="id" sz="900">
                <a:solidFill>
                  <a:srgbClr val="F1D8E0"/>
                </a:solidFill>
                <a:latin typeface="Josefin Sans"/>
                <a:ea typeface="Josefin Sans"/>
                <a:cs typeface="Josefin Sans"/>
                <a:sym typeface="Josefin Sans"/>
              </a:rPr>
              <a:t>outerwear brand Ann Taylor</a:t>
            </a:r>
            <a:r>
              <a:rPr lang="id" sz="900">
                <a:solidFill>
                  <a:srgbClr val="F1D8E0"/>
                </a:solidFill>
                <a:latin typeface="Josefin Sans"/>
                <a:ea typeface="Josefin Sans"/>
                <a:cs typeface="Josefin Sans"/>
                <a:sym typeface="Josefin Sans"/>
              </a:rPr>
              <a:t> adalah </a:t>
            </a:r>
            <a:r>
              <a:rPr b="1" lang="id" sz="900">
                <a:solidFill>
                  <a:srgbClr val="F1D8E0"/>
                </a:solidFill>
                <a:latin typeface="Josefin Sans"/>
                <a:ea typeface="Josefin Sans"/>
                <a:cs typeface="Josefin Sans"/>
                <a:sym typeface="Josefin Sans"/>
              </a:rPr>
              <a:t>Quality issue, changed mind, damaged, dan wrong item</a:t>
            </a:r>
            <a:endParaRPr b="1" sz="900">
              <a:solidFill>
                <a:srgbClr val="F1D8E0"/>
              </a:solidFill>
              <a:latin typeface="Josefin Sans"/>
              <a:ea typeface="Josefin Sans"/>
              <a:cs typeface="Josefin Sans"/>
              <a:sym typeface="Josefin Sans"/>
            </a:endParaRPr>
          </a:p>
          <a:p>
            <a:pPr indent="0" lvl="0" marL="0" rtl="0" algn="l">
              <a:lnSpc>
                <a:spcPct val="95000"/>
              </a:lnSpc>
              <a:spcBef>
                <a:spcPts val="1200"/>
              </a:spcBef>
              <a:spcAft>
                <a:spcPts val="1200"/>
              </a:spcAft>
              <a:buNone/>
            </a:pPr>
            <a:r>
              <a:t/>
            </a:r>
            <a:endParaRPr sz="900">
              <a:solidFill>
                <a:srgbClr val="F1D8E0"/>
              </a:solidFill>
              <a:latin typeface="Josefin Sans"/>
              <a:ea typeface="Josefin Sans"/>
              <a:cs typeface="Josefin Sans"/>
              <a:sym typeface="Josefin Sans"/>
            </a:endParaRPr>
          </a:p>
        </p:txBody>
      </p:sp>
      <p:pic>
        <p:nvPicPr>
          <p:cNvPr id="226" name="Google Shape;226;p27"/>
          <p:cNvPicPr preferRelativeResize="0"/>
          <p:nvPr/>
        </p:nvPicPr>
        <p:blipFill>
          <a:blip r:embed="rId3">
            <a:alphaModFix/>
          </a:blip>
          <a:stretch>
            <a:fillRect/>
          </a:stretch>
        </p:blipFill>
        <p:spPr>
          <a:xfrm>
            <a:off x="268575" y="1216900"/>
            <a:ext cx="4244499" cy="1354840"/>
          </a:xfrm>
          <a:prstGeom prst="rect">
            <a:avLst/>
          </a:prstGeom>
          <a:noFill/>
          <a:ln cap="flat" cmpd="sng" w="9525">
            <a:solidFill>
              <a:srgbClr val="E36A9C"/>
            </a:solidFill>
            <a:prstDash val="solid"/>
            <a:round/>
            <a:headEnd len="sm" w="sm" type="none"/>
            <a:tailEnd len="sm" w="sm" type="none"/>
          </a:ln>
        </p:spPr>
      </p:pic>
      <p:sp>
        <p:nvSpPr>
          <p:cNvPr id="227" name="Google Shape;227;p27"/>
          <p:cNvSpPr/>
          <p:nvPr/>
        </p:nvSpPr>
        <p:spPr>
          <a:xfrm>
            <a:off x="1282775" y="1348125"/>
            <a:ext cx="229500" cy="218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7"/>
          <p:cNvSpPr/>
          <p:nvPr/>
        </p:nvSpPr>
        <p:spPr>
          <a:xfrm>
            <a:off x="3550975" y="1391225"/>
            <a:ext cx="229500" cy="218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7"/>
          <p:cNvSpPr/>
          <p:nvPr/>
        </p:nvSpPr>
        <p:spPr>
          <a:xfrm>
            <a:off x="549200" y="1457750"/>
            <a:ext cx="229500" cy="2181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0" name="Google Shape;230;p27"/>
          <p:cNvPicPr preferRelativeResize="0"/>
          <p:nvPr/>
        </p:nvPicPr>
        <p:blipFill>
          <a:blip r:embed="rId4">
            <a:alphaModFix/>
          </a:blip>
          <a:stretch>
            <a:fillRect/>
          </a:stretch>
        </p:blipFill>
        <p:spPr>
          <a:xfrm>
            <a:off x="4952725" y="1033888"/>
            <a:ext cx="3693951" cy="1354850"/>
          </a:xfrm>
          <a:prstGeom prst="rect">
            <a:avLst/>
          </a:prstGeom>
          <a:noFill/>
          <a:ln cap="flat" cmpd="sng" w="9525">
            <a:solidFill>
              <a:srgbClr val="E36A9C"/>
            </a:solidFill>
            <a:prstDash val="solid"/>
            <a:round/>
            <a:headEnd len="sm" w="sm" type="none"/>
            <a:tailEnd len="sm" w="sm" type="none"/>
          </a:ln>
        </p:spPr>
      </p:pic>
      <p:pic>
        <p:nvPicPr>
          <p:cNvPr id="231" name="Google Shape;231;p27"/>
          <p:cNvPicPr preferRelativeResize="0"/>
          <p:nvPr/>
        </p:nvPicPr>
        <p:blipFill>
          <a:blip r:embed="rId5">
            <a:alphaModFix/>
          </a:blip>
          <a:stretch>
            <a:fillRect/>
          </a:stretch>
        </p:blipFill>
        <p:spPr>
          <a:xfrm>
            <a:off x="4935763" y="2565988"/>
            <a:ext cx="3727874" cy="1543625"/>
          </a:xfrm>
          <a:prstGeom prst="rect">
            <a:avLst/>
          </a:prstGeom>
          <a:noFill/>
          <a:ln cap="flat" cmpd="sng" w="9525">
            <a:solidFill>
              <a:srgbClr val="E36A9C"/>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D8E0"/>
        </a:solidFill>
      </p:bgPr>
    </p:bg>
    <p:spTree>
      <p:nvGrpSpPr>
        <p:cNvPr id="235" name="Shape 235"/>
        <p:cNvGrpSpPr/>
        <p:nvPr/>
      </p:nvGrpSpPr>
      <p:grpSpPr>
        <a:xfrm>
          <a:off x="0" y="0"/>
          <a:ext cx="0" cy="0"/>
          <a:chOff x="0" y="0"/>
          <a:chExt cx="0" cy="0"/>
        </a:xfrm>
      </p:grpSpPr>
      <p:sp>
        <p:nvSpPr>
          <p:cNvPr id="236" name="Google Shape;236;p28"/>
          <p:cNvSpPr txBox="1"/>
          <p:nvPr>
            <p:ph type="title"/>
          </p:nvPr>
        </p:nvSpPr>
        <p:spPr>
          <a:xfrm>
            <a:off x="-322850" y="61300"/>
            <a:ext cx="2715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d" sz="2120" u="sng">
                <a:latin typeface="Josefin Sans"/>
                <a:ea typeface="Josefin Sans"/>
                <a:cs typeface="Josefin Sans"/>
                <a:sym typeface="Josefin Sans"/>
              </a:rPr>
              <a:t>Action Item</a:t>
            </a:r>
            <a:endParaRPr b="1" sz="2120" u="sng">
              <a:latin typeface="Josefin Sans"/>
              <a:ea typeface="Josefin Sans"/>
              <a:cs typeface="Josefin Sans"/>
              <a:sym typeface="Josefin Sans"/>
            </a:endParaRPr>
          </a:p>
        </p:txBody>
      </p:sp>
      <p:sp>
        <p:nvSpPr>
          <p:cNvPr id="237" name="Google Shape;237;p28"/>
          <p:cNvSpPr txBox="1"/>
          <p:nvPr>
            <p:ph type="title"/>
          </p:nvPr>
        </p:nvSpPr>
        <p:spPr>
          <a:xfrm>
            <a:off x="7724200" y="61300"/>
            <a:ext cx="1334100" cy="319800"/>
          </a:xfrm>
          <a:prstGeom prst="rect">
            <a:avLst/>
          </a:prstGeom>
          <a:solidFill>
            <a:srgbClr val="E36A9C"/>
          </a:solidFill>
        </p:spPr>
        <p:txBody>
          <a:bodyPr anchorCtr="0" anchor="t" bIns="91425" lIns="91425" spcFirstLastPara="1" rIns="91425" wrap="square" tIns="91425">
            <a:normAutofit fontScale="90000"/>
          </a:bodyPr>
          <a:lstStyle/>
          <a:p>
            <a:pPr indent="0" lvl="0" marL="0" rtl="0" algn="ctr">
              <a:spcBef>
                <a:spcPts val="0"/>
              </a:spcBef>
              <a:spcAft>
                <a:spcPts val="0"/>
              </a:spcAft>
              <a:buSzPct val="97058"/>
              <a:buNone/>
            </a:pPr>
            <a:r>
              <a:rPr lang="id" sz="1020">
                <a:solidFill>
                  <a:schemeClr val="lt1"/>
                </a:solidFill>
                <a:latin typeface="Josefin Sans"/>
                <a:ea typeface="Josefin Sans"/>
                <a:cs typeface="Josefin Sans"/>
                <a:sym typeface="Josefin Sans"/>
              </a:rPr>
              <a:t>Price Sensitivity</a:t>
            </a:r>
            <a:endParaRPr sz="1020">
              <a:solidFill>
                <a:schemeClr val="lt1"/>
              </a:solidFill>
              <a:latin typeface="Josefin Sans"/>
              <a:ea typeface="Josefin Sans"/>
              <a:cs typeface="Josefin Sans"/>
              <a:sym typeface="Josefin Sans"/>
            </a:endParaRPr>
          </a:p>
        </p:txBody>
      </p:sp>
      <p:sp>
        <p:nvSpPr>
          <p:cNvPr id="238" name="Google Shape;238;p28"/>
          <p:cNvSpPr txBox="1"/>
          <p:nvPr>
            <p:ph idx="1" type="body"/>
          </p:nvPr>
        </p:nvSpPr>
        <p:spPr>
          <a:xfrm>
            <a:off x="257400" y="505575"/>
            <a:ext cx="8629200" cy="4361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Josefin Sans"/>
              <a:buAutoNum type="arabicPeriod"/>
            </a:pPr>
            <a:r>
              <a:rPr lang="id" sz="1100">
                <a:solidFill>
                  <a:schemeClr val="dk1"/>
                </a:solidFill>
                <a:latin typeface="Josefin Sans"/>
                <a:ea typeface="Josefin Sans"/>
                <a:cs typeface="Josefin Sans"/>
                <a:sym typeface="Josefin Sans"/>
              </a:rPr>
              <a:t>Tidak memproduksi produk berikut hingga stok habis terjual, lakukan </a:t>
            </a:r>
            <a:r>
              <a:rPr lang="id" sz="1100">
                <a:solidFill>
                  <a:schemeClr val="dk1"/>
                </a:solidFill>
                <a:latin typeface="Josefin Sans"/>
                <a:ea typeface="Josefin Sans"/>
                <a:cs typeface="Josefin Sans"/>
                <a:sym typeface="Josefin Sans"/>
              </a:rPr>
              <a:t>promosi</a:t>
            </a:r>
            <a:r>
              <a:rPr lang="id" sz="1100">
                <a:solidFill>
                  <a:schemeClr val="dk1"/>
                </a:solidFill>
                <a:latin typeface="Josefin Sans"/>
                <a:ea typeface="Josefin Sans"/>
                <a:cs typeface="Josefin Sans"/>
                <a:sym typeface="Josefin Sans"/>
              </a:rPr>
              <a:t> tambahan untuk mempercepat laju penjualan</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Accessories dari Forever21 Spring warna merah</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Shoes Mango size XS spring warna pink</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Top Uniqlo size XS spring warna merah</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Outerwear Mango size XS spring warna putih</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Bottoms H&amp;M size L spring berwarna putih </a:t>
            </a:r>
            <a:endParaRPr sz="1100">
              <a:solidFill>
                <a:schemeClr val="dk1"/>
              </a:solidFill>
              <a:latin typeface="Josefin Sans"/>
              <a:ea typeface="Josefin Sans"/>
              <a:cs typeface="Josefin Sans"/>
              <a:sym typeface="Josefin Sans"/>
            </a:endParaRPr>
          </a:p>
          <a:p>
            <a:pPr indent="-298450" lvl="0" marL="457200" rtl="0" algn="l">
              <a:spcBef>
                <a:spcPts val="0"/>
              </a:spcBef>
              <a:spcAft>
                <a:spcPts val="0"/>
              </a:spcAft>
              <a:buClr>
                <a:schemeClr val="dk1"/>
              </a:buClr>
              <a:buSzPts val="1100"/>
              <a:buFont typeface="Josefin Sans"/>
              <a:buAutoNum type="arabicPeriod"/>
            </a:pPr>
            <a:r>
              <a:rPr lang="id" sz="1100">
                <a:solidFill>
                  <a:schemeClr val="dk1"/>
                </a:solidFill>
                <a:latin typeface="Josefin Sans"/>
                <a:ea typeface="Josefin Sans"/>
                <a:cs typeface="Josefin Sans"/>
                <a:sym typeface="Josefin Sans"/>
              </a:rPr>
              <a:t>Kurangi diskon untuk produk berikut </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outerwear dari Banana Republic</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shoes dari H&amp;M</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shoes dari Banana Republic</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bottoms dan dresses dari Mango</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bottoms dan accessories dari Zara</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accessories dari Uniqlo</a:t>
            </a:r>
            <a:endParaRPr sz="1100">
              <a:solidFill>
                <a:schemeClr val="dk1"/>
              </a:solidFill>
              <a:latin typeface="Josefin Sans"/>
              <a:ea typeface="Josefin Sans"/>
              <a:cs typeface="Josefin Sans"/>
              <a:sym typeface="Josefin Sans"/>
            </a:endParaRPr>
          </a:p>
          <a:p>
            <a:pPr indent="-298450" lvl="0" marL="457200" rtl="0" algn="l">
              <a:spcBef>
                <a:spcPts val="0"/>
              </a:spcBef>
              <a:spcAft>
                <a:spcPts val="0"/>
              </a:spcAft>
              <a:buClr>
                <a:schemeClr val="dk1"/>
              </a:buClr>
              <a:buSzPts val="1100"/>
              <a:buFont typeface="Josefin Sans"/>
              <a:buAutoNum type="arabicPeriod"/>
            </a:pPr>
            <a:r>
              <a:rPr lang="id" sz="1100">
                <a:solidFill>
                  <a:schemeClr val="dk1"/>
                </a:solidFill>
                <a:latin typeface="Josefin Sans"/>
                <a:ea typeface="Josefin Sans"/>
                <a:cs typeface="Josefin Sans"/>
                <a:sym typeface="Josefin Sans"/>
              </a:rPr>
              <a:t>Untuk mengurangi kemungkinan return di kemudian hari, berikut adalah beberapa hal yang perlu dievaluasi </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Pada accessories brand Zara lakukan evaluasi mengapa terjadi damaged pada produk, kemungkinan dapat terjadi karena packaging yang kurang cocok atau tempat penyimpanan produk yang kurang baik</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pada accessories brand Forever21 lakukan </a:t>
            </a:r>
            <a:r>
              <a:rPr lang="id" sz="1100">
                <a:solidFill>
                  <a:schemeClr val="dk1"/>
                </a:solidFill>
                <a:latin typeface="Josefin Sans"/>
                <a:ea typeface="Josefin Sans"/>
                <a:cs typeface="Josefin Sans"/>
                <a:sym typeface="Josefin Sans"/>
              </a:rPr>
              <a:t>recheck</a:t>
            </a:r>
            <a:r>
              <a:rPr lang="id" sz="1100">
                <a:solidFill>
                  <a:schemeClr val="dk1"/>
                </a:solidFill>
                <a:latin typeface="Josefin Sans"/>
                <a:ea typeface="Josefin Sans"/>
                <a:cs typeface="Josefin Sans"/>
                <a:sym typeface="Josefin Sans"/>
              </a:rPr>
              <a:t> sebelum melakukan pengiriman agar tidak terjadi kesalahan item yang dikirim</a:t>
            </a:r>
            <a:endParaRPr sz="1100">
              <a:solidFill>
                <a:schemeClr val="dk1"/>
              </a:solidFill>
              <a:latin typeface="Josefin Sans"/>
              <a:ea typeface="Josefin Sans"/>
              <a:cs typeface="Josefin Sans"/>
              <a:sym typeface="Josefin Sans"/>
            </a:endParaRPr>
          </a:p>
          <a:p>
            <a:pPr indent="-298450" lvl="0" marL="914400" rtl="0" algn="l">
              <a:spcBef>
                <a:spcPts val="0"/>
              </a:spcBef>
              <a:spcAft>
                <a:spcPts val="0"/>
              </a:spcAft>
              <a:buClr>
                <a:schemeClr val="dk1"/>
              </a:buClr>
              <a:buSzPts val="1100"/>
              <a:buFont typeface="Josefin Sans"/>
              <a:buChar char="-"/>
            </a:pPr>
            <a:r>
              <a:rPr lang="id" sz="1100">
                <a:solidFill>
                  <a:schemeClr val="dk1"/>
                </a:solidFill>
                <a:latin typeface="Josefin Sans"/>
                <a:ea typeface="Josefin Sans"/>
                <a:cs typeface="Josefin Sans"/>
                <a:sym typeface="Josefin Sans"/>
              </a:rPr>
              <a:t>pada outerwear brand Ann Taylor lakukan evaluasi pada kualitas produk dengan meningkatkan kualitas bahan yang digunakan, kerapihan jahitan dan  hal lain dalam hal produksi, untuk mengurangi masalah damaged dan wrong item lakukan hal yang sama dengan sebelumnya yang telah disebutkan</a:t>
            </a:r>
            <a:endParaRPr sz="1000">
              <a:solidFill>
                <a:schemeClr val="dk1"/>
              </a:solidFill>
              <a:latin typeface="Josefin Sans"/>
              <a:ea typeface="Josefin Sans"/>
              <a:cs typeface="Josefin Sans"/>
              <a:sym typeface="Josefin Sans"/>
            </a:endParaRPr>
          </a:p>
          <a:p>
            <a:pPr indent="0" lvl="0" marL="0" rtl="0" algn="l">
              <a:lnSpc>
                <a:spcPct val="95000"/>
              </a:lnSpc>
              <a:spcBef>
                <a:spcPts val="0"/>
              </a:spcBef>
              <a:spcAft>
                <a:spcPts val="1200"/>
              </a:spcAft>
              <a:buNone/>
            </a:pPr>
            <a:r>
              <a:t/>
            </a:r>
            <a:endParaRPr sz="1000">
              <a:solidFill>
                <a:schemeClr val="dk1"/>
              </a:solidFill>
              <a:latin typeface="Josefin Sans"/>
              <a:ea typeface="Josefin Sans"/>
              <a:cs typeface="Josefin Sans"/>
              <a:sym typeface="Josefin Sans"/>
            </a:endParaRPr>
          </a:p>
        </p:txBody>
      </p:sp>
      <p:sp>
        <p:nvSpPr>
          <p:cNvPr id="239" name="Google Shape;239;p28"/>
          <p:cNvSpPr/>
          <p:nvPr/>
        </p:nvSpPr>
        <p:spPr>
          <a:xfrm>
            <a:off x="1792475" y="185775"/>
            <a:ext cx="335400" cy="319800"/>
          </a:xfrm>
          <a:prstGeom prst="heart">
            <a:avLst/>
          </a:prstGeom>
          <a:solidFill>
            <a:srgbClr val="E36A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8"/>
          <p:cNvSpPr/>
          <p:nvPr/>
        </p:nvSpPr>
        <p:spPr>
          <a:xfrm>
            <a:off x="8605850" y="3226375"/>
            <a:ext cx="335400" cy="319800"/>
          </a:xfrm>
          <a:prstGeom prst="heart">
            <a:avLst/>
          </a:prstGeom>
          <a:solidFill>
            <a:srgbClr val="E36A9C"/>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0"/>
            <a:ext cx="85206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d" sz="2020"/>
              <a:t>Overview Data</a:t>
            </a:r>
            <a:endParaRPr sz="2020"/>
          </a:p>
        </p:txBody>
      </p:sp>
      <p:graphicFrame>
        <p:nvGraphicFramePr>
          <p:cNvPr id="65" name="Google Shape;65;p14"/>
          <p:cNvGraphicFramePr/>
          <p:nvPr/>
        </p:nvGraphicFramePr>
        <p:xfrm>
          <a:off x="386150" y="411875"/>
          <a:ext cx="3000000" cy="3000000"/>
        </p:xfrm>
        <a:graphic>
          <a:graphicData uri="http://schemas.openxmlformats.org/drawingml/2006/table">
            <a:tbl>
              <a:tblPr>
                <a:noFill/>
                <a:tableStyleId>{2AE3A3CA-BC1F-4C39-8A3F-3C0B0824AF72}</a:tableStyleId>
              </a:tblPr>
              <a:tblGrid>
                <a:gridCol w="1692775"/>
                <a:gridCol w="1052350"/>
                <a:gridCol w="5497800"/>
              </a:tblGrid>
              <a:tr h="325625">
                <a:tc>
                  <a:txBody>
                    <a:bodyPr/>
                    <a:lstStyle/>
                    <a:p>
                      <a:pPr indent="0" lvl="0" marL="0" rtl="0" algn="ctr">
                        <a:spcBef>
                          <a:spcPts val="0"/>
                        </a:spcBef>
                        <a:spcAft>
                          <a:spcPts val="0"/>
                        </a:spcAft>
                        <a:buNone/>
                      </a:pPr>
                      <a:r>
                        <a:rPr b="1" lang="id" sz="1000"/>
                        <a:t>Name Column</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6A9C"/>
                    </a:solidFill>
                  </a:tcPr>
                </a:tc>
                <a:tc>
                  <a:txBody>
                    <a:bodyPr/>
                    <a:lstStyle/>
                    <a:p>
                      <a:pPr indent="0" lvl="0" marL="0" rtl="0" algn="ctr">
                        <a:spcBef>
                          <a:spcPts val="0"/>
                        </a:spcBef>
                        <a:spcAft>
                          <a:spcPts val="0"/>
                        </a:spcAft>
                        <a:buNone/>
                      </a:pPr>
                      <a:r>
                        <a:rPr b="1" lang="id" sz="1000"/>
                        <a:t>Data Type</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6A9C"/>
                    </a:solidFill>
                  </a:tcPr>
                </a:tc>
                <a:tc>
                  <a:txBody>
                    <a:bodyPr/>
                    <a:lstStyle/>
                    <a:p>
                      <a:pPr indent="0" lvl="0" marL="0" rtl="0" algn="ctr">
                        <a:spcBef>
                          <a:spcPts val="0"/>
                        </a:spcBef>
                        <a:spcAft>
                          <a:spcPts val="0"/>
                        </a:spcAft>
                        <a:buNone/>
                      </a:pPr>
                      <a:r>
                        <a:rPr b="1" lang="id" sz="1000"/>
                        <a:t>Description</a:t>
                      </a:r>
                      <a:endParaRPr b="1" sz="10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36A9C"/>
                    </a:solidFill>
                  </a:tcPr>
                </a:tc>
              </a:tr>
              <a:tr h="289600">
                <a:tc>
                  <a:txBody>
                    <a:bodyPr/>
                    <a:lstStyle/>
                    <a:p>
                      <a:pPr indent="0" lvl="0" marL="0" rtl="0" algn="l">
                        <a:spcBef>
                          <a:spcPts val="0"/>
                        </a:spcBef>
                        <a:spcAft>
                          <a:spcPts val="0"/>
                        </a:spcAft>
                        <a:buNone/>
                      </a:pPr>
                      <a:r>
                        <a:rPr lang="id" sz="800"/>
                        <a:t>Product_id</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String</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Unique product identifier</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5625">
                <a:tc>
                  <a:txBody>
                    <a:bodyPr/>
                    <a:lstStyle/>
                    <a:p>
                      <a:pPr indent="0" lvl="0" marL="0" rtl="0" algn="l">
                        <a:spcBef>
                          <a:spcPts val="0"/>
                        </a:spcBef>
                        <a:spcAft>
                          <a:spcPts val="0"/>
                        </a:spcAft>
                        <a:buNone/>
                      </a:pPr>
                      <a:r>
                        <a:rPr lang="id" sz="800"/>
                        <a:t>category</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Categorical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Product type (Dresses, Tops, Bottoms, Outerwear, Shoes, Accessories)</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brand</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Categorical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Fashion brand name (Zara, H&amp;M, Forever21, Mango, Uniqlo, Gap, Banana Republik, Ann Taylor)</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01200">
                <a:tc>
                  <a:txBody>
                    <a:bodyPr/>
                    <a:lstStyle/>
                    <a:p>
                      <a:pPr indent="0" lvl="0" marL="0" rtl="0" algn="l">
                        <a:spcBef>
                          <a:spcPts val="0"/>
                        </a:spcBef>
                        <a:spcAft>
                          <a:spcPts val="0"/>
                        </a:spcAft>
                        <a:buNone/>
                      </a:pPr>
                      <a:r>
                        <a:rPr lang="id" sz="800"/>
                        <a:t>season</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Categorical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Collection season (Spring, Summer, Fall, Winter)</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size</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Categorical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Clothing size (XS, S, M, L, XL, XXL, Null for Accessories)</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color</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Categorical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Product color (Black, White, Navy, Gray, Beige, Red, Blue, Green, Pink, Brown, Purple)</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original_price</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Numerical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Base product price ($15.14 - $249.98)</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markdown_percentage</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Numerical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Discount percentage (0% - 59.9%)</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current_price</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Numerical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Final selling price after discounts</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purchase_date</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Date</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Transaction date (2024 - 2025 range)</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stock_quantity</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Numerical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Availabel Inventory (0 - 50 units)</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customer_rating</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Numericall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Product rating (1.0 - 5.0 scale) include nulls</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is_returned</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Boolean</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Return status (True/False)</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9600">
                <a:tc>
                  <a:txBody>
                    <a:bodyPr/>
                    <a:lstStyle/>
                    <a:p>
                      <a:pPr indent="0" lvl="0" marL="0" rtl="0" algn="l">
                        <a:spcBef>
                          <a:spcPts val="0"/>
                        </a:spcBef>
                        <a:spcAft>
                          <a:spcPts val="0"/>
                        </a:spcAft>
                        <a:buNone/>
                      </a:pPr>
                      <a:r>
                        <a:rPr lang="id" sz="800"/>
                        <a:t>return_reason</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Categorical</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id" sz="800"/>
                        <a:t>Specific return reason (Size Issue, Quality Issue, Color Mismatch, Damaged, Changed Mind, Wrong Item)</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6" name="Google Shape;66;p14"/>
          <p:cNvSpPr txBox="1"/>
          <p:nvPr>
            <p:ph idx="4294967295" type="subTitle"/>
          </p:nvPr>
        </p:nvSpPr>
        <p:spPr>
          <a:xfrm>
            <a:off x="7126975" y="134650"/>
            <a:ext cx="1632000" cy="384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SzPts val="1018"/>
              <a:buNone/>
            </a:pPr>
            <a:r>
              <a:rPr lang="id" sz="1010">
                <a:solidFill>
                  <a:schemeClr val="dk1"/>
                </a:solidFill>
                <a:latin typeface="Calibri"/>
                <a:ea typeface="Calibri"/>
                <a:cs typeface="Calibri"/>
                <a:sym typeface="Calibri"/>
              </a:rPr>
              <a:t>Data Source : Kaggle.com</a:t>
            </a:r>
            <a:endParaRPr sz="101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7EAA"/>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d" u="sng">
                <a:solidFill>
                  <a:schemeClr val="lt1"/>
                </a:solidFill>
                <a:latin typeface="Josefin Sans"/>
                <a:ea typeface="Josefin Sans"/>
                <a:cs typeface="Josefin Sans"/>
                <a:sym typeface="Josefin Sans"/>
              </a:rPr>
              <a:t>Tujuan Analisis</a:t>
            </a:r>
            <a:endParaRPr b="1" u="sng">
              <a:solidFill>
                <a:schemeClr val="lt1"/>
              </a:solidFill>
              <a:latin typeface="Josefin Sans"/>
              <a:ea typeface="Josefin Sans"/>
              <a:cs typeface="Josefin Sans"/>
              <a:sym typeface="Josefin Sans"/>
            </a:endParaRPr>
          </a:p>
        </p:txBody>
      </p:sp>
      <p:sp>
        <p:nvSpPr>
          <p:cNvPr id="72" name="Google Shape;72;p15"/>
          <p:cNvSpPr txBox="1"/>
          <p:nvPr>
            <p:ph idx="1" type="body"/>
          </p:nvPr>
        </p:nvSpPr>
        <p:spPr>
          <a:xfrm>
            <a:off x="669325" y="1152475"/>
            <a:ext cx="7607100" cy="21168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id" sz="1000">
                <a:solidFill>
                  <a:schemeClr val="dk1"/>
                </a:solidFill>
                <a:latin typeface="Josefin Sans"/>
                <a:ea typeface="Josefin Sans"/>
                <a:cs typeface="Josefin Sans"/>
                <a:sym typeface="Josefin Sans"/>
              </a:rPr>
              <a:t>Industri fashion merupakan salah satu sektor ritel yang dinamis dan sangat dipengaruhi oleh tren, preferensi konsumen, serta efektivitas pengelolaan persediaan. Sebagai sebuah butik yang menyediakan berbagai kategori produk dari </a:t>
            </a:r>
            <a:r>
              <a:rPr lang="id" sz="1000">
                <a:solidFill>
                  <a:schemeClr val="dk1"/>
                </a:solidFill>
                <a:latin typeface="Josefin Sans"/>
                <a:ea typeface="Josefin Sans"/>
                <a:cs typeface="Josefin Sans"/>
                <a:sym typeface="Josefin Sans"/>
              </a:rPr>
              <a:t>berbagai</a:t>
            </a:r>
            <a:r>
              <a:rPr lang="id" sz="1000">
                <a:solidFill>
                  <a:schemeClr val="dk1"/>
                </a:solidFill>
                <a:latin typeface="Josefin Sans"/>
                <a:ea typeface="Josefin Sans"/>
                <a:cs typeface="Josefin Sans"/>
                <a:sym typeface="Josefin Sans"/>
              </a:rPr>
              <a:t> merek ternama, analisis berbasis data menjadi hal yang penting untuk mendukung pengambilan keputusan yang tepat.</a:t>
            </a:r>
            <a:endParaRPr sz="1000">
              <a:solidFill>
                <a:schemeClr val="dk1"/>
              </a:solidFill>
              <a:latin typeface="Josefin Sans"/>
              <a:ea typeface="Josefin Sans"/>
              <a:cs typeface="Josefin Sans"/>
              <a:sym typeface="Josefin Sans"/>
            </a:endParaRPr>
          </a:p>
          <a:p>
            <a:pPr indent="0" lvl="0" marL="0" rtl="0" algn="just">
              <a:spcBef>
                <a:spcPts val="1200"/>
              </a:spcBef>
              <a:spcAft>
                <a:spcPts val="1200"/>
              </a:spcAft>
              <a:buNone/>
            </a:pPr>
            <a:r>
              <a:rPr lang="id" sz="1000">
                <a:solidFill>
                  <a:schemeClr val="dk1"/>
                </a:solidFill>
                <a:latin typeface="Josefin Sans"/>
                <a:ea typeface="Josefin Sans"/>
                <a:cs typeface="Josefin Sans"/>
                <a:sym typeface="Josefin Sans"/>
              </a:rPr>
              <a:t>Dalam laporan ini, dilakukan analisis data butik fashion menggunakan Microsoft Excel dengan tujuan untuk mengevaluasi kinerja penjualan, efektivitas manajemen persediaan, dan perilaku konsumen. Analisis ini diharapkan dapat memberikan gambaran yang jelas mengenai kondisi bisnis serta peluang peningkatan performa di masa mendatang. Analisis difokuskan pada tiga kelompok yang relevan dengan operasional butik fashion, yaitu :</a:t>
            </a:r>
            <a:endParaRPr sz="1000">
              <a:solidFill>
                <a:schemeClr val="dk1"/>
              </a:solidFill>
              <a:latin typeface="Josefin Sans"/>
              <a:ea typeface="Josefin Sans"/>
              <a:cs typeface="Josefin Sans"/>
              <a:sym typeface="Josefin Sans"/>
            </a:endParaRPr>
          </a:p>
        </p:txBody>
      </p:sp>
      <p:sp>
        <p:nvSpPr>
          <p:cNvPr id="73" name="Google Shape;73;p15">
            <a:hlinkClick action="ppaction://hlinksldjump" r:id="rId3"/>
          </p:cNvPr>
          <p:cNvSpPr/>
          <p:nvPr/>
        </p:nvSpPr>
        <p:spPr>
          <a:xfrm>
            <a:off x="1300050" y="3269275"/>
            <a:ext cx="1776300" cy="888000"/>
          </a:xfrm>
          <a:prstGeom prst="rect">
            <a:avLst/>
          </a:prstGeom>
          <a:solidFill>
            <a:srgbClr val="B83D68"/>
          </a:solidFill>
          <a:ln cap="flat" cmpd="sng" w="9525">
            <a:solidFill>
              <a:schemeClr val="lt1"/>
            </a:solidFill>
            <a:prstDash val="solid"/>
            <a:round/>
            <a:headEnd len="sm" w="sm" type="none"/>
            <a:tailEnd len="sm" w="sm" type="none"/>
          </a:ln>
          <a:effectLst>
            <a:outerShdw blurRad="342900" rotWithShape="0" algn="bl" dir="9000000" dist="114300">
              <a:srgbClr val="741B47">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d" sz="1500">
                <a:solidFill>
                  <a:schemeClr val="lt1"/>
                </a:solidFill>
                <a:uFill>
                  <a:noFill/>
                </a:uFill>
                <a:latin typeface="Josefin Sans"/>
                <a:ea typeface="Josefin Sans"/>
                <a:cs typeface="Josefin Sans"/>
                <a:sym typeface="Josefin Sans"/>
                <a:hlinkClick action="ppaction://hlinksldjump" r:id="rId4">
                  <a:extLst>
                    <a:ext uri="{A12FA001-AC4F-418D-AE19-62706E023703}">
                      <ahyp:hlinkClr val="tx"/>
                    </a:ext>
                  </a:extLst>
                </a:hlinkClick>
              </a:rPr>
              <a:t>Sales Performance</a:t>
            </a:r>
            <a:endParaRPr b="1" sz="1500">
              <a:solidFill>
                <a:schemeClr val="lt1"/>
              </a:solidFill>
              <a:latin typeface="Josefin Sans"/>
              <a:ea typeface="Josefin Sans"/>
              <a:cs typeface="Josefin Sans"/>
              <a:sym typeface="Josefin Sans"/>
            </a:endParaRPr>
          </a:p>
        </p:txBody>
      </p:sp>
      <p:sp>
        <p:nvSpPr>
          <p:cNvPr id="74" name="Google Shape;74;p15">
            <a:hlinkClick action="ppaction://hlinksldjump" r:id="rId5"/>
          </p:cNvPr>
          <p:cNvSpPr/>
          <p:nvPr/>
        </p:nvSpPr>
        <p:spPr>
          <a:xfrm>
            <a:off x="3601963" y="3269275"/>
            <a:ext cx="1776300" cy="888000"/>
          </a:xfrm>
          <a:prstGeom prst="rect">
            <a:avLst/>
          </a:prstGeom>
          <a:solidFill>
            <a:schemeClr val="lt2"/>
          </a:solidFill>
          <a:ln cap="flat" cmpd="sng" w="9525">
            <a:solidFill>
              <a:srgbClr val="B83D68"/>
            </a:solidFill>
            <a:prstDash val="solid"/>
            <a:round/>
            <a:headEnd len="sm" w="sm" type="none"/>
            <a:tailEnd len="sm" w="sm" type="none"/>
          </a:ln>
          <a:effectLst>
            <a:outerShdw blurRad="342900" rotWithShape="0" algn="bl" dir="9000000" dist="114300">
              <a:srgbClr val="741B47">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d" sz="1600">
                <a:solidFill>
                  <a:srgbClr val="B83D68"/>
                </a:solidFill>
                <a:uFill>
                  <a:noFill/>
                </a:uFill>
                <a:latin typeface="Josefin Sans"/>
                <a:ea typeface="Josefin Sans"/>
                <a:cs typeface="Josefin Sans"/>
                <a:sym typeface="Josefin Sans"/>
                <a:hlinkClick action="ppaction://hlinksldjump" r:id="rId6">
                  <a:extLst>
                    <a:ext uri="{A12FA001-AC4F-418D-AE19-62706E023703}">
                      <ahyp:hlinkClr val="tx"/>
                    </a:ext>
                  </a:extLst>
                </a:hlinkClick>
              </a:rPr>
              <a:t>Inventory Metrics</a:t>
            </a:r>
            <a:endParaRPr b="1" sz="1600">
              <a:solidFill>
                <a:srgbClr val="B83D68"/>
              </a:solidFill>
              <a:latin typeface="Josefin Sans"/>
              <a:ea typeface="Josefin Sans"/>
              <a:cs typeface="Josefin Sans"/>
              <a:sym typeface="Josefin Sans"/>
            </a:endParaRPr>
          </a:p>
        </p:txBody>
      </p:sp>
      <p:sp>
        <p:nvSpPr>
          <p:cNvPr id="75" name="Google Shape;75;p15">
            <a:hlinkClick action="ppaction://hlinksldjump" r:id="rId7"/>
          </p:cNvPr>
          <p:cNvSpPr/>
          <p:nvPr/>
        </p:nvSpPr>
        <p:spPr>
          <a:xfrm>
            <a:off x="5903900" y="3269275"/>
            <a:ext cx="1776300" cy="888000"/>
          </a:xfrm>
          <a:prstGeom prst="rect">
            <a:avLst/>
          </a:prstGeom>
          <a:solidFill>
            <a:srgbClr val="B83D68"/>
          </a:solidFill>
          <a:ln cap="flat" cmpd="sng" w="9525">
            <a:solidFill>
              <a:schemeClr val="lt1"/>
            </a:solidFill>
            <a:prstDash val="solid"/>
            <a:round/>
            <a:headEnd len="sm" w="sm" type="none"/>
            <a:tailEnd len="sm" w="sm" type="none"/>
          </a:ln>
          <a:effectLst>
            <a:outerShdw blurRad="342900" rotWithShape="0" algn="bl" dir="9000000" dist="114300">
              <a:srgbClr val="741B47">
                <a:alpha val="8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d">
                <a:solidFill>
                  <a:schemeClr val="lt1"/>
                </a:solidFill>
                <a:latin typeface="Josefin Sans"/>
                <a:ea typeface="Josefin Sans"/>
                <a:cs typeface="Josefin Sans"/>
                <a:sym typeface="Josefin Sans"/>
              </a:rPr>
              <a:t>Customer Behaviour</a:t>
            </a:r>
            <a:endParaRPr b="1">
              <a:solidFill>
                <a:schemeClr val="lt1"/>
              </a:solidFill>
              <a:latin typeface="Josefin Sans"/>
              <a:ea typeface="Josefin Sans"/>
              <a:cs typeface="Josefin Sans"/>
              <a:sym typeface="Josefi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1000"/>
                                        <p:tgtEl>
                                          <p:spTgt spid="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AFC2"/>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94675" y="61300"/>
            <a:ext cx="34413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d" sz="2120" u="sng">
                <a:latin typeface="Josefin Sans"/>
                <a:ea typeface="Josefin Sans"/>
                <a:cs typeface="Josefin Sans"/>
                <a:sym typeface="Josefin Sans"/>
              </a:rPr>
              <a:t>Executive Dashboard</a:t>
            </a:r>
            <a:r>
              <a:rPr b="1" lang="id" sz="2120" u="sng">
                <a:latin typeface="Josefin Sans"/>
                <a:ea typeface="Josefin Sans"/>
                <a:cs typeface="Josefin Sans"/>
                <a:sym typeface="Josefin Sans"/>
              </a:rPr>
              <a:t> </a:t>
            </a:r>
            <a:endParaRPr b="1" sz="2120" u="sng">
              <a:latin typeface="Josefin Sans"/>
              <a:ea typeface="Josefin Sans"/>
              <a:cs typeface="Josefin Sans"/>
              <a:sym typeface="Josefin Sans"/>
            </a:endParaRPr>
          </a:p>
        </p:txBody>
      </p:sp>
      <p:sp>
        <p:nvSpPr>
          <p:cNvPr id="81" name="Google Shape;81;p16"/>
          <p:cNvSpPr txBox="1"/>
          <p:nvPr>
            <p:ph idx="1" type="body"/>
          </p:nvPr>
        </p:nvSpPr>
        <p:spPr>
          <a:xfrm>
            <a:off x="631250" y="1352850"/>
            <a:ext cx="7593000" cy="2491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Clr>
                <a:schemeClr val="dk1"/>
              </a:buClr>
              <a:buSzPct val="78571"/>
              <a:buFont typeface="Arial"/>
              <a:buNone/>
            </a:pPr>
            <a:r>
              <a:rPr lang="id" sz="1400">
                <a:solidFill>
                  <a:schemeClr val="dk1"/>
                </a:solidFill>
                <a:latin typeface="Josefin Sans"/>
                <a:ea typeface="Josefin Sans"/>
                <a:cs typeface="Josefin Sans"/>
                <a:sym typeface="Josefin Sans"/>
              </a:rPr>
              <a:t>Untuk melihat dashboard interaktif</a:t>
            </a:r>
            <a:endParaRPr sz="1400">
              <a:solidFill>
                <a:schemeClr val="dk1"/>
              </a:solidFill>
              <a:latin typeface="Josefin Sans"/>
              <a:ea typeface="Josefin Sans"/>
              <a:cs typeface="Josefin Sans"/>
              <a:sym typeface="Josefin Sans"/>
            </a:endParaRPr>
          </a:p>
          <a:p>
            <a:pPr indent="0" lvl="0" marL="0" rtl="0" algn="ctr">
              <a:spcBef>
                <a:spcPts val="1200"/>
              </a:spcBef>
              <a:spcAft>
                <a:spcPts val="0"/>
              </a:spcAft>
              <a:buClr>
                <a:schemeClr val="dk1"/>
              </a:buClr>
              <a:buSzPct val="78571"/>
              <a:buFont typeface="Arial"/>
              <a:buNone/>
            </a:pPr>
            <a:r>
              <a:rPr lang="id" sz="1400">
                <a:solidFill>
                  <a:schemeClr val="dk1"/>
                </a:solidFill>
                <a:latin typeface="Josefin Sans"/>
                <a:ea typeface="Josefin Sans"/>
                <a:cs typeface="Josefin Sans"/>
                <a:sym typeface="Josefin Sans"/>
              </a:rPr>
              <a:t>(</a:t>
            </a:r>
            <a:r>
              <a:rPr lang="id" sz="1400">
                <a:solidFill>
                  <a:schemeClr val="dk1"/>
                </a:solidFill>
                <a:latin typeface="Josefin Sans"/>
                <a:ea typeface="Josefin Sans"/>
                <a:cs typeface="Josefin Sans"/>
                <a:sym typeface="Josefin Sans"/>
              </a:rPr>
              <a:t>download file dan buka dalam format .xlsx)</a:t>
            </a:r>
            <a:endParaRPr sz="1400">
              <a:solidFill>
                <a:schemeClr val="dk1"/>
              </a:solidFill>
              <a:latin typeface="Josefin Sans"/>
              <a:ea typeface="Josefin Sans"/>
              <a:cs typeface="Josefin Sans"/>
              <a:sym typeface="Josefin Sans"/>
            </a:endParaRPr>
          </a:p>
          <a:p>
            <a:pPr indent="0" lvl="0" marL="0" rtl="0" algn="ctr">
              <a:spcBef>
                <a:spcPts val="1200"/>
              </a:spcBef>
              <a:spcAft>
                <a:spcPts val="0"/>
              </a:spcAft>
              <a:buNone/>
            </a:pPr>
            <a:r>
              <a:rPr b="1" lang="id" sz="1600" u="sng">
                <a:solidFill>
                  <a:srgbClr val="B83D68"/>
                </a:solidFill>
                <a:latin typeface="Josefin Sans"/>
                <a:ea typeface="Josefin Sans"/>
                <a:cs typeface="Josefin Sans"/>
                <a:sym typeface="Josefin Sans"/>
                <a:hlinkClick r:id="rId3">
                  <a:extLst>
                    <a:ext uri="{A12FA001-AC4F-418D-AE19-62706E023703}">
                      <ahyp:hlinkClr val="tx"/>
                    </a:ext>
                  </a:extLst>
                </a:hlinkClick>
              </a:rPr>
              <a:t>Klik disini </a:t>
            </a:r>
            <a:endParaRPr sz="1600">
              <a:solidFill>
                <a:srgbClr val="B83D68"/>
              </a:solidFill>
              <a:latin typeface="Josefin Sans"/>
              <a:ea typeface="Josefin Sans"/>
              <a:cs typeface="Josefin Sans"/>
              <a:sym typeface="Josefin Sans"/>
            </a:endParaRPr>
          </a:p>
          <a:p>
            <a:pPr indent="0" lvl="0" marL="0" rtl="0" algn="ctr">
              <a:spcBef>
                <a:spcPts val="1200"/>
              </a:spcBef>
              <a:spcAft>
                <a:spcPts val="0"/>
              </a:spcAft>
              <a:buNone/>
            </a:pPr>
            <a:r>
              <a:t/>
            </a:r>
            <a:endParaRPr sz="1400">
              <a:solidFill>
                <a:schemeClr val="dk1"/>
              </a:solidFill>
              <a:latin typeface="Josefin Sans"/>
              <a:ea typeface="Josefin Sans"/>
              <a:cs typeface="Josefin Sans"/>
              <a:sym typeface="Josefin Sans"/>
            </a:endParaRPr>
          </a:p>
          <a:p>
            <a:pPr indent="0" lvl="0" marL="0" rtl="0" algn="ctr">
              <a:spcBef>
                <a:spcPts val="1200"/>
              </a:spcBef>
              <a:spcAft>
                <a:spcPts val="0"/>
              </a:spcAft>
              <a:buNone/>
            </a:pPr>
            <a:r>
              <a:rPr lang="id" sz="1400">
                <a:solidFill>
                  <a:schemeClr val="dk1"/>
                </a:solidFill>
                <a:latin typeface="Josefin Sans"/>
                <a:ea typeface="Josefin Sans"/>
                <a:cs typeface="Josefin Sans"/>
                <a:sym typeface="Josefin Sans"/>
              </a:rPr>
              <a:t>untuk melihat dashboard sebagai pdf</a:t>
            </a:r>
            <a:endParaRPr sz="1400">
              <a:solidFill>
                <a:schemeClr val="dk1"/>
              </a:solidFill>
              <a:latin typeface="Josefin Sans"/>
              <a:ea typeface="Josefin Sans"/>
              <a:cs typeface="Josefin Sans"/>
              <a:sym typeface="Josefin Sans"/>
            </a:endParaRPr>
          </a:p>
          <a:p>
            <a:pPr indent="0" lvl="0" marL="0" rtl="0" algn="ctr">
              <a:spcBef>
                <a:spcPts val="1200"/>
              </a:spcBef>
              <a:spcAft>
                <a:spcPts val="0"/>
              </a:spcAft>
              <a:buClr>
                <a:schemeClr val="dk1"/>
              </a:buClr>
              <a:buSzPct val="68750"/>
              <a:buFont typeface="Arial"/>
              <a:buNone/>
            </a:pPr>
            <a:r>
              <a:rPr b="1" lang="id" sz="1600" u="sng">
                <a:solidFill>
                  <a:srgbClr val="B83D68"/>
                </a:solidFill>
                <a:latin typeface="Josefin Sans"/>
                <a:ea typeface="Josefin Sans"/>
                <a:cs typeface="Josefin Sans"/>
                <a:sym typeface="Josefin Sans"/>
                <a:hlinkClick r:id="rId4">
                  <a:extLst>
                    <a:ext uri="{A12FA001-AC4F-418D-AE19-62706E023703}">
                      <ahyp:hlinkClr val="tx"/>
                    </a:ext>
                  </a:extLst>
                </a:hlinkClick>
              </a:rPr>
              <a:t>Klik disini </a:t>
            </a:r>
            <a:endParaRPr sz="1400">
              <a:solidFill>
                <a:srgbClr val="B83D68"/>
              </a:solidFill>
              <a:latin typeface="Josefin Sans"/>
              <a:ea typeface="Josefin Sans"/>
              <a:cs typeface="Josefin Sans"/>
              <a:sym typeface="Josefin Sans"/>
            </a:endParaRPr>
          </a:p>
          <a:p>
            <a:pPr indent="0" lvl="0" marL="0" rtl="0" algn="ctr">
              <a:spcBef>
                <a:spcPts val="1200"/>
              </a:spcBef>
              <a:spcAft>
                <a:spcPts val="1200"/>
              </a:spcAft>
              <a:buNone/>
            </a:pPr>
            <a:r>
              <a:t/>
            </a:r>
            <a:endParaRPr sz="1400">
              <a:solidFill>
                <a:schemeClr val="dk1"/>
              </a:solidFill>
              <a:latin typeface="Josefin Sans"/>
              <a:ea typeface="Josefin Sans"/>
              <a:cs typeface="Josefin Sans"/>
              <a:sym typeface="Josefin Sans"/>
            </a:endParaRPr>
          </a:p>
        </p:txBody>
      </p:sp>
      <p:sp>
        <p:nvSpPr>
          <p:cNvPr id="82" name="Google Shape;82;p16"/>
          <p:cNvSpPr/>
          <p:nvPr/>
        </p:nvSpPr>
        <p:spPr>
          <a:xfrm>
            <a:off x="193075" y="540600"/>
            <a:ext cx="296100" cy="270300"/>
          </a:xfrm>
          <a:prstGeom prst="heart">
            <a:avLst/>
          </a:prstGeom>
          <a:solidFill>
            <a:srgbClr val="B83D68"/>
          </a:solidFill>
          <a:ln cap="flat" cmpd="sng" w="9525">
            <a:solidFill>
              <a:srgbClr val="E4AFC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94675" y="61300"/>
            <a:ext cx="2618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d" sz="2120" u="sng">
                <a:solidFill>
                  <a:srgbClr val="E4AFC2"/>
                </a:solidFill>
                <a:latin typeface="Josefin Sans"/>
                <a:ea typeface="Josefin Sans"/>
                <a:cs typeface="Josefin Sans"/>
                <a:sym typeface="Josefin Sans"/>
              </a:rPr>
              <a:t>Sales Performance </a:t>
            </a:r>
            <a:endParaRPr b="1" sz="2120" u="sng">
              <a:solidFill>
                <a:srgbClr val="E4AFC2"/>
              </a:solidFill>
              <a:latin typeface="Josefin Sans"/>
              <a:ea typeface="Josefin Sans"/>
              <a:cs typeface="Josefin Sans"/>
              <a:sym typeface="Josefin Sans"/>
            </a:endParaRPr>
          </a:p>
        </p:txBody>
      </p:sp>
      <p:graphicFrame>
        <p:nvGraphicFramePr>
          <p:cNvPr id="88" name="Google Shape;88;p17"/>
          <p:cNvGraphicFramePr/>
          <p:nvPr/>
        </p:nvGraphicFramePr>
        <p:xfrm>
          <a:off x="239375" y="1603638"/>
          <a:ext cx="3000000" cy="3000000"/>
        </p:xfrm>
        <a:graphic>
          <a:graphicData uri="http://schemas.openxmlformats.org/drawingml/2006/table">
            <a:tbl>
              <a:tblPr>
                <a:noFill/>
                <a:tableStyleId>{6436DCB7-5E1D-4C2C-9672-2219C3220612}</a:tableStyleId>
              </a:tblPr>
              <a:tblGrid>
                <a:gridCol w="1552575"/>
              </a:tblGrid>
              <a:tr h="238125">
                <a:tc>
                  <a:txBody>
                    <a:bodyPr/>
                    <a:lstStyle/>
                    <a:p>
                      <a:pPr indent="0" lvl="0" marL="0" rtl="0" algn="ctr">
                        <a:spcBef>
                          <a:spcPts val="0"/>
                        </a:spcBef>
                        <a:spcAft>
                          <a:spcPts val="0"/>
                        </a:spcAft>
                        <a:buNone/>
                      </a:pPr>
                      <a:r>
                        <a:rPr b="1" lang="id"/>
                        <a:t>Total Sales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D8E0"/>
                    </a:solidFill>
                  </a:tcPr>
                </a:tc>
              </a:tr>
              <a:tr h="228600">
                <a:tc>
                  <a:txBody>
                    <a:bodyPr/>
                    <a:lstStyle/>
                    <a:p>
                      <a:pPr indent="0" lvl="0" marL="0" rtl="0" algn="ctr">
                        <a:spcBef>
                          <a:spcPts val="0"/>
                        </a:spcBef>
                        <a:spcAft>
                          <a:spcPts val="0"/>
                        </a:spcAft>
                        <a:buNone/>
                      </a:pPr>
                      <a:r>
                        <a:rPr lang="id">
                          <a:solidFill>
                            <a:schemeClr val="lt1"/>
                          </a:solidFill>
                        </a:rPr>
                        <a:t>2.176</a:t>
                      </a:r>
                      <a:endParaRPr>
                        <a:solidFill>
                          <a:schemeClr val="lt1"/>
                        </a:solidFill>
                      </a:endParaRPr>
                    </a:p>
                  </a:txBody>
                  <a:tcPr marT="91425" marB="91425" marR="91425" marL="91425">
                    <a:lnT cap="flat" cmpd="sng" w="9525">
                      <a:solidFill>
                        <a:srgbClr val="000000"/>
                      </a:solidFill>
                      <a:prstDash val="solid"/>
                      <a:round/>
                      <a:headEnd len="sm" w="sm" type="none"/>
                      <a:tailEnd len="sm" w="sm" type="none"/>
                    </a:lnT>
                  </a:tcPr>
                </a:tc>
              </a:tr>
            </a:tbl>
          </a:graphicData>
        </a:graphic>
      </p:graphicFrame>
      <p:pic>
        <p:nvPicPr>
          <p:cNvPr id="89" name="Google Shape;89;p17"/>
          <p:cNvPicPr preferRelativeResize="0"/>
          <p:nvPr/>
        </p:nvPicPr>
        <p:blipFill>
          <a:blip r:embed="rId3">
            <a:alphaModFix/>
          </a:blip>
          <a:stretch>
            <a:fillRect/>
          </a:stretch>
        </p:blipFill>
        <p:spPr>
          <a:xfrm>
            <a:off x="1956675" y="884791"/>
            <a:ext cx="6100951" cy="2376809"/>
          </a:xfrm>
          <a:prstGeom prst="rect">
            <a:avLst/>
          </a:prstGeom>
          <a:noFill/>
          <a:ln cap="flat" cmpd="sng" w="9525">
            <a:solidFill>
              <a:srgbClr val="E36A9C"/>
            </a:solidFill>
            <a:prstDash val="solid"/>
            <a:round/>
            <a:headEnd len="sm" w="sm" type="none"/>
            <a:tailEnd len="sm" w="sm" type="none"/>
          </a:ln>
        </p:spPr>
      </p:pic>
      <p:sp>
        <p:nvSpPr>
          <p:cNvPr id="90" name="Google Shape;90;p17"/>
          <p:cNvSpPr txBox="1"/>
          <p:nvPr>
            <p:ph idx="1" type="body"/>
          </p:nvPr>
        </p:nvSpPr>
        <p:spPr>
          <a:xfrm>
            <a:off x="450500" y="3545475"/>
            <a:ext cx="8173500" cy="106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000">
                <a:solidFill>
                  <a:srgbClr val="F1D8E0"/>
                </a:solidFill>
                <a:latin typeface="Josefin Sans"/>
                <a:ea typeface="Josefin Sans"/>
                <a:cs typeface="Josefin Sans"/>
                <a:sym typeface="Josefin Sans"/>
              </a:rPr>
              <a:t>Penjualan </a:t>
            </a:r>
            <a:r>
              <a:rPr b="1" lang="id" sz="1000">
                <a:solidFill>
                  <a:srgbClr val="F1D8E0"/>
                </a:solidFill>
                <a:latin typeface="Josefin Sans"/>
                <a:ea typeface="Josefin Sans"/>
                <a:cs typeface="Josefin Sans"/>
                <a:sym typeface="Josefin Sans"/>
              </a:rPr>
              <a:t>didominasi</a:t>
            </a:r>
            <a:r>
              <a:rPr lang="id" sz="1000">
                <a:solidFill>
                  <a:srgbClr val="F1D8E0"/>
                </a:solidFill>
                <a:latin typeface="Josefin Sans"/>
                <a:ea typeface="Josefin Sans"/>
                <a:cs typeface="Josefin Sans"/>
                <a:sym typeface="Josefin Sans"/>
              </a:rPr>
              <a:t> oleh kategori </a:t>
            </a:r>
            <a:r>
              <a:rPr b="1" lang="id" sz="1000">
                <a:solidFill>
                  <a:srgbClr val="F1D8E0"/>
                </a:solidFill>
                <a:latin typeface="Josefin Sans"/>
                <a:ea typeface="Josefin Sans"/>
                <a:cs typeface="Josefin Sans"/>
                <a:sym typeface="Josefin Sans"/>
              </a:rPr>
              <a:t>bottoms</a:t>
            </a:r>
            <a:r>
              <a:rPr lang="id" sz="1000">
                <a:solidFill>
                  <a:srgbClr val="F1D8E0"/>
                </a:solidFill>
                <a:latin typeface="Josefin Sans"/>
                <a:ea typeface="Josefin Sans"/>
                <a:cs typeface="Josefin Sans"/>
                <a:sym typeface="Josefin Sans"/>
              </a:rPr>
              <a:t> dari brand</a:t>
            </a:r>
            <a:r>
              <a:rPr b="1" lang="id" sz="1000">
                <a:solidFill>
                  <a:srgbClr val="F1D8E0"/>
                </a:solidFill>
                <a:latin typeface="Josefin Sans"/>
                <a:ea typeface="Josefin Sans"/>
                <a:cs typeface="Josefin Sans"/>
                <a:sym typeface="Josefin Sans"/>
              </a:rPr>
              <a:t> Zara</a:t>
            </a:r>
            <a:r>
              <a:rPr lang="id" sz="1000">
                <a:solidFill>
                  <a:srgbClr val="F1D8E0"/>
                </a:solidFill>
                <a:latin typeface="Josefin Sans"/>
                <a:ea typeface="Josefin Sans"/>
                <a:cs typeface="Josefin Sans"/>
                <a:sym typeface="Josefin Sans"/>
              </a:rPr>
              <a:t> sebesar 3.17% dari total penjualan atau sebanyak 69 buah kemudian disusul oleh kategori </a:t>
            </a:r>
            <a:r>
              <a:rPr b="1" lang="id" sz="1000">
                <a:solidFill>
                  <a:srgbClr val="F1D8E0"/>
                </a:solidFill>
                <a:latin typeface="Josefin Sans"/>
                <a:ea typeface="Josefin Sans"/>
                <a:cs typeface="Josefin Sans"/>
                <a:sym typeface="Josefin Sans"/>
              </a:rPr>
              <a:t>accessories</a:t>
            </a:r>
            <a:r>
              <a:rPr lang="id" sz="1000">
                <a:solidFill>
                  <a:srgbClr val="F1D8E0"/>
                </a:solidFill>
                <a:latin typeface="Josefin Sans"/>
                <a:ea typeface="Josefin Sans"/>
                <a:cs typeface="Josefin Sans"/>
                <a:sym typeface="Josefin Sans"/>
              </a:rPr>
              <a:t> dari Brand </a:t>
            </a:r>
            <a:r>
              <a:rPr b="1" lang="id" sz="1000">
                <a:solidFill>
                  <a:srgbClr val="F1D8E0"/>
                </a:solidFill>
                <a:latin typeface="Josefin Sans"/>
                <a:ea typeface="Josefin Sans"/>
                <a:cs typeface="Josefin Sans"/>
                <a:sym typeface="Josefin Sans"/>
              </a:rPr>
              <a:t>Zara</a:t>
            </a:r>
            <a:r>
              <a:rPr lang="id" sz="1000">
                <a:solidFill>
                  <a:srgbClr val="F1D8E0"/>
                </a:solidFill>
                <a:latin typeface="Josefin Sans"/>
                <a:ea typeface="Josefin Sans"/>
                <a:cs typeface="Josefin Sans"/>
                <a:sym typeface="Josefin Sans"/>
              </a:rPr>
              <a:t>, dan penjualan </a:t>
            </a:r>
            <a:r>
              <a:rPr b="1" lang="id" sz="1000">
                <a:solidFill>
                  <a:srgbClr val="F1D8E0"/>
                </a:solidFill>
                <a:latin typeface="Josefin Sans"/>
                <a:ea typeface="Josefin Sans"/>
                <a:cs typeface="Josefin Sans"/>
                <a:sym typeface="Josefin Sans"/>
              </a:rPr>
              <a:t>paling rendah</a:t>
            </a:r>
            <a:r>
              <a:rPr lang="id" sz="1000">
                <a:solidFill>
                  <a:srgbClr val="F1D8E0"/>
                </a:solidFill>
                <a:latin typeface="Josefin Sans"/>
                <a:ea typeface="Josefin Sans"/>
                <a:cs typeface="Josefin Sans"/>
                <a:sym typeface="Josefin Sans"/>
              </a:rPr>
              <a:t> terjadi pada kategori </a:t>
            </a:r>
            <a:r>
              <a:rPr b="1" lang="id" sz="1000">
                <a:solidFill>
                  <a:srgbClr val="F1D8E0"/>
                </a:solidFill>
                <a:latin typeface="Josefin Sans"/>
                <a:ea typeface="Josefin Sans"/>
                <a:cs typeface="Josefin Sans"/>
                <a:sym typeface="Josefin Sans"/>
              </a:rPr>
              <a:t>dresses</a:t>
            </a:r>
            <a:r>
              <a:rPr lang="id" sz="1000">
                <a:solidFill>
                  <a:srgbClr val="F1D8E0"/>
                </a:solidFill>
                <a:latin typeface="Josefin Sans"/>
                <a:ea typeface="Josefin Sans"/>
                <a:cs typeface="Josefin Sans"/>
                <a:sym typeface="Josefin Sans"/>
              </a:rPr>
              <a:t> dari brand </a:t>
            </a:r>
            <a:r>
              <a:rPr b="1" lang="id" sz="1000">
                <a:solidFill>
                  <a:srgbClr val="F1D8E0"/>
                </a:solidFill>
                <a:latin typeface="Josefin Sans"/>
                <a:ea typeface="Josefin Sans"/>
                <a:cs typeface="Josefin Sans"/>
                <a:sym typeface="Josefin Sans"/>
              </a:rPr>
              <a:t>Gap</a:t>
            </a:r>
            <a:r>
              <a:rPr lang="id" sz="1000">
                <a:solidFill>
                  <a:srgbClr val="F1D8E0"/>
                </a:solidFill>
                <a:latin typeface="Josefin Sans"/>
                <a:ea typeface="Josefin Sans"/>
                <a:cs typeface="Josefin Sans"/>
                <a:sym typeface="Josefin Sans"/>
              </a:rPr>
              <a:t> sebesar 1.28% dari total penjualan atau sebanyak 28 buah.</a:t>
            </a:r>
            <a:endParaRPr sz="1000">
              <a:solidFill>
                <a:srgbClr val="F1D8E0"/>
              </a:solidFill>
              <a:latin typeface="Josefin Sans"/>
              <a:ea typeface="Josefin Sans"/>
              <a:cs typeface="Josefin Sans"/>
              <a:sym typeface="Josefin Sans"/>
            </a:endParaRPr>
          </a:p>
        </p:txBody>
      </p:sp>
      <p:sp>
        <p:nvSpPr>
          <p:cNvPr id="91" name="Google Shape;91;p17"/>
          <p:cNvSpPr/>
          <p:nvPr/>
        </p:nvSpPr>
        <p:spPr>
          <a:xfrm>
            <a:off x="7851700" y="746550"/>
            <a:ext cx="463500" cy="399000"/>
          </a:xfrm>
          <a:prstGeom prst="heart">
            <a:avLst/>
          </a:prstGeom>
          <a:solidFill>
            <a:srgbClr val="E36A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7"/>
          <p:cNvSpPr/>
          <p:nvPr/>
        </p:nvSpPr>
        <p:spPr>
          <a:xfrm>
            <a:off x="6444575" y="1256475"/>
            <a:ext cx="202800" cy="182400"/>
          </a:xfrm>
          <a:prstGeom prst="ellipse">
            <a:avLst/>
          </a:prstGeom>
          <a:noFill/>
          <a:ln cap="flat" cmpd="sng" w="9525">
            <a:solidFill>
              <a:srgbClr val="B83D6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ph idx="4294967295" type="subTitle"/>
          </p:nvPr>
        </p:nvSpPr>
        <p:spPr>
          <a:xfrm>
            <a:off x="6284225" y="1016525"/>
            <a:ext cx="523500" cy="321000"/>
          </a:xfrm>
          <a:prstGeom prst="rect">
            <a:avLst/>
          </a:prstGeom>
        </p:spPr>
        <p:txBody>
          <a:bodyPr anchorCtr="0" anchor="t" bIns="91425" lIns="91425" spcFirstLastPara="1" rIns="91425" wrap="square" tIns="91425">
            <a:normAutofit lnSpcReduction="10000"/>
          </a:bodyPr>
          <a:lstStyle/>
          <a:p>
            <a:pPr indent="0" lvl="0" marL="0" rtl="0" algn="l">
              <a:lnSpc>
                <a:spcPct val="90000"/>
              </a:lnSpc>
              <a:spcBef>
                <a:spcPts val="0"/>
              </a:spcBef>
              <a:spcAft>
                <a:spcPts val="1200"/>
              </a:spcAft>
              <a:buSzPts val="1018"/>
              <a:buNone/>
            </a:pPr>
            <a:r>
              <a:rPr lang="id" sz="1010">
                <a:solidFill>
                  <a:schemeClr val="dk1"/>
                </a:solidFill>
                <a:latin typeface="Calibri"/>
                <a:ea typeface="Calibri"/>
                <a:cs typeface="Calibri"/>
                <a:sym typeface="Calibri"/>
              </a:rPr>
              <a:t>13,7%</a:t>
            </a:r>
            <a:endParaRPr sz="101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94675" y="61300"/>
            <a:ext cx="2618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d" sz="2120" u="sng">
                <a:latin typeface="Josefin Sans"/>
                <a:ea typeface="Josefin Sans"/>
                <a:cs typeface="Josefin Sans"/>
                <a:sym typeface="Josefin Sans"/>
              </a:rPr>
              <a:t>Sales Performance </a:t>
            </a:r>
            <a:endParaRPr b="1" sz="2120" u="sng">
              <a:latin typeface="Josefin Sans"/>
              <a:ea typeface="Josefin Sans"/>
              <a:cs typeface="Josefin Sans"/>
              <a:sym typeface="Josefin Sans"/>
            </a:endParaRPr>
          </a:p>
        </p:txBody>
      </p:sp>
      <p:graphicFrame>
        <p:nvGraphicFramePr>
          <p:cNvPr id="99" name="Google Shape;99;p18"/>
          <p:cNvGraphicFramePr/>
          <p:nvPr/>
        </p:nvGraphicFramePr>
        <p:xfrm>
          <a:off x="6267850" y="1224388"/>
          <a:ext cx="3000000" cy="3000000"/>
        </p:xfrm>
        <a:graphic>
          <a:graphicData uri="http://schemas.openxmlformats.org/drawingml/2006/table">
            <a:tbl>
              <a:tblPr>
                <a:noFill/>
                <a:tableStyleId>{6436DCB7-5E1D-4C2C-9672-2219C3220612}</a:tableStyleId>
              </a:tblPr>
              <a:tblGrid>
                <a:gridCol w="1552575"/>
              </a:tblGrid>
              <a:tr h="238125">
                <a:tc>
                  <a:txBody>
                    <a:bodyPr/>
                    <a:lstStyle/>
                    <a:p>
                      <a:pPr indent="0" lvl="0" marL="0" rtl="0" algn="ctr">
                        <a:spcBef>
                          <a:spcPts val="0"/>
                        </a:spcBef>
                        <a:spcAft>
                          <a:spcPts val="0"/>
                        </a:spcAft>
                        <a:buNone/>
                      </a:pPr>
                      <a:r>
                        <a:rPr b="1" lang="id"/>
                        <a:t>Total Sales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D8E0"/>
                    </a:solidFill>
                  </a:tcPr>
                </a:tc>
              </a:tr>
              <a:tr h="228600">
                <a:tc>
                  <a:txBody>
                    <a:bodyPr/>
                    <a:lstStyle/>
                    <a:p>
                      <a:pPr indent="0" lvl="0" marL="0" rtl="0" algn="ctr">
                        <a:spcBef>
                          <a:spcPts val="0"/>
                        </a:spcBef>
                        <a:spcAft>
                          <a:spcPts val="0"/>
                        </a:spcAft>
                        <a:buNone/>
                      </a:pPr>
                      <a:r>
                        <a:rPr lang="id"/>
                        <a:t>2.176</a:t>
                      </a:r>
                      <a:endParaRPr/>
                    </a:p>
                  </a:txBody>
                  <a:tcPr marT="91425" marB="91425" marR="91425" marL="91425">
                    <a:lnT cap="flat" cmpd="sng" w="9525">
                      <a:solidFill>
                        <a:srgbClr val="000000"/>
                      </a:solidFill>
                      <a:prstDash val="solid"/>
                      <a:round/>
                      <a:headEnd len="sm" w="sm" type="none"/>
                      <a:tailEnd len="sm" w="sm" type="none"/>
                    </a:lnT>
                  </a:tcPr>
                </a:tc>
              </a:tr>
            </a:tbl>
          </a:graphicData>
        </a:graphic>
      </p:graphicFrame>
      <p:sp>
        <p:nvSpPr>
          <p:cNvPr id="100" name="Google Shape;100;p18"/>
          <p:cNvSpPr txBox="1"/>
          <p:nvPr>
            <p:ph idx="1" type="body"/>
          </p:nvPr>
        </p:nvSpPr>
        <p:spPr>
          <a:xfrm>
            <a:off x="5946700" y="2695850"/>
            <a:ext cx="2767500" cy="148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sz="1200">
                <a:solidFill>
                  <a:schemeClr val="dk1"/>
                </a:solidFill>
                <a:latin typeface="Josefin Sans"/>
                <a:ea typeface="Josefin Sans"/>
                <a:cs typeface="Josefin Sans"/>
                <a:sym typeface="Josefin Sans"/>
              </a:rPr>
              <a:t>Total penjualan per brand paling tinggi adalah dari brand </a:t>
            </a:r>
            <a:r>
              <a:rPr b="1" lang="id" sz="1200">
                <a:solidFill>
                  <a:srgbClr val="B83D68"/>
                </a:solidFill>
                <a:latin typeface="Josefin Sans"/>
                <a:ea typeface="Josefin Sans"/>
                <a:cs typeface="Josefin Sans"/>
                <a:sym typeface="Josefin Sans"/>
              </a:rPr>
              <a:t>Zara</a:t>
            </a:r>
            <a:r>
              <a:rPr lang="id" sz="1200">
                <a:solidFill>
                  <a:schemeClr val="dk1"/>
                </a:solidFill>
                <a:latin typeface="Josefin Sans"/>
                <a:ea typeface="Josefin Sans"/>
                <a:cs typeface="Josefin Sans"/>
                <a:sym typeface="Josefin Sans"/>
              </a:rPr>
              <a:t>, dan total penjualan per kategori yang paling tinggi adalah </a:t>
            </a:r>
            <a:r>
              <a:rPr b="1" lang="id" sz="1200">
                <a:solidFill>
                  <a:srgbClr val="B83D68"/>
                </a:solidFill>
                <a:latin typeface="Josefin Sans"/>
                <a:ea typeface="Josefin Sans"/>
                <a:cs typeface="Josefin Sans"/>
                <a:sym typeface="Josefin Sans"/>
              </a:rPr>
              <a:t>accessories</a:t>
            </a:r>
            <a:endParaRPr b="1" sz="1200">
              <a:solidFill>
                <a:srgbClr val="B83D68"/>
              </a:solidFill>
              <a:latin typeface="Josefin Sans"/>
              <a:ea typeface="Josefin Sans"/>
              <a:cs typeface="Josefin Sans"/>
              <a:sym typeface="Josefin Sans"/>
            </a:endParaRPr>
          </a:p>
        </p:txBody>
      </p:sp>
      <p:pic>
        <p:nvPicPr>
          <p:cNvPr id="101" name="Google Shape;101;p18"/>
          <p:cNvPicPr preferRelativeResize="0"/>
          <p:nvPr/>
        </p:nvPicPr>
        <p:blipFill>
          <a:blip r:embed="rId3">
            <a:alphaModFix/>
          </a:blip>
          <a:stretch>
            <a:fillRect/>
          </a:stretch>
        </p:blipFill>
        <p:spPr>
          <a:xfrm>
            <a:off x="232250" y="834200"/>
            <a:ext cx="5362175" cy="1572800"/>
          </a:xfrm>
          <a:prstGeom prst="rect">
            <a:avLst/>
          </a:prstGeom>
          <a:noFill/>
          <a:ln cap="flat" cmpd="sng" w="9525">
            <a:solidFill>
              <a:srgbClr val="B83D68"/>
            </a:solidFill>
            <a:prstDash val="solid"/>
            <a:round/>
            <a:headEnd len="sm" w="sm" type="none"/>
            <a:tailEnd len="sm" w="sm" type="none"/>
          </a:ln>
        </p:spPr>
      </p:pic>
      <p:pic>
        <p:nvPicPr>
          <p:cNvPr id="102" name="Google Shape;102;p18"/>
          <p:cNvPicPr preferRelativeResize="0"/>
          <p:nvPr/>
        </p:nvPicPr>
        <p:blipFill>
          <a:blip r:embed="rId4">
            <a:alphaModFix/>
          </a:blip>
          <a:stretch>
            <a:fillRect/>
          </a:stretch>
        </p:blipFill>
        <p:spPr>
          <a:xfrm>
            <a:off x="232250" y="3081575"/>
            <a:ext cx="5362175" cy="1488000"/>
          </a:xfrm>
          <a:prstGeom prst="rect">
            <a:avLst/>
          </a:prstGeom>
          <a:noFill/>
          <a:ln cap="flat" cmpd="sng" w="9525">
            <a:solidFill>
              <a:srgbClr val="B83D68"/>
            </a:solidFill>
            <a:prstDash val="solid"/>
            <a:round/>
            <a:headEnd len="sm" w="sm" type="none"/>
            <a:tailEnd len="sm" w="sm" type="none"/>
          </a:ln>
        </p:spPr>
      </p:pic>
      <p:sp>
        <p:nvSpPr>
          <p:cNvPr id="103" name="Google Shape;103;p18"/>
          <p:cNvSpPr/>
          <p:nvPr/>
        </p:nvSpPr>
        <p:spPr>
          <a:xfrm>
            <a:off x="2651550" y="193150"/>
            <a:ext cx="321900" cy="309000"/>
          </a:xfrm>
          <a:prstGeom prst="smileyFace">
            <a:avLst>
              <a:gd fmla="val 4653" name="adj"/>
            </a:avLst>
          </a:prstGeom>
          <a:solidFill>
            <a:srgbClr val="E4AFC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AFC2"/>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94675" y="61300"/>
            <a:ext cx="2618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d" sz="2120" u="sng">
                <a:latin typeface="Josefin Sans"/>
                <a:ea typeface="Josefin Sans"/>
                <a:cs typeface="Josefin Sans"/>
                <a:sym typeface="Josefin Sans"/>
              </a:rPr>
              <a:t>Sales Performance </a:t>
            </a:r>
            <a:endParaRPr b="1" sz="2120" u="sng">
              <a:latin typeface="Josefin Sans"/>
              <a:ea typeface="Josefin Sans"/>
              <a:cs typeface="Josefin Sans"/>
              <a:sym typeface="Josefin Sans"/>
            </a:endParaRPr>
          </a:p>
        </p:txBody>
      </p:sp>
      <p:sp>
        <p:nvSpPr>
          <p:cNvPr id="109" name="Google Shape;109;p19"/>
          <p:cNvSpPr txBox="1"/>
          <p:nvPr>
            <p:ph idx="1" type="body"/>
          </p:nvPr>
        </p:nvSpPr>
        <p:spPr>
          <a:xfrm>
            <a:off x="311700" y="3783125"/>
            <a:ext cx="8520600" cy="1139700"/>
          </a:xfrm>
          <a:prstGeom prst="rect">
            <a:avLst/>
          </a:prstGeom>
        </p:spPr>
        <p:txBody>
          <a:bodyPr anchorCtr="0" anchor="t" bIns="91425" lIns="91425" spcFirstLastPara="1" rIns="91425" wrap="square" tIns="91425">
            <a:normAutofit lnSpcReduction="10000"/>
          </a:bodyPr>
          <a:lstStyle/>
          <a:p>
            <a:pPr indent="-292100" lvl="0" marL="457200" rtl="0" algn="l">
              <a:spcBef>
                <a:spcPts val="0"/>
              </a:spcBef>
              <a:spcAft>
                <a:spcPts val="0"/>
              </a:spcAft>
              <a:buClr>
                <a:schemeClr val="dk1"/>
              </a:buClr>
              <a:buSzPts val="1000"/>
              <a:buFont typeface="Josefin Sans"/>
              <a:buChar char="●"/>
            </a:pPr>
            <a:r>
              <a:rPr b="1" lang="id" sz="1000">
                <a:solidFill>
                  <a:schemeClr val="dk1"/>
                </a:solidFill>
                <a:latin typeface="Josefin Sans"/>
                <a:ea typeface="Josefin Sans"/>
                <a:cs typeface="Josefin Sans"/>
                <a:sym typeface="Josefin Sans"/>
              </a:rPr>
              <a:t>Pendapatan tertinggi </a:t>
            </a:r>
            <a:r>
              <a:rPr lang="id" sz="1000">
                <a:solidFill>
                  <a:schemeClr val="dk1"/>
                </a:solidFill>
                <a:latin typeface="Josefin Sans"/>
                <a:ea typeface="Josefin Sans"/>
                <a:cs typeface="Josefin Sans"/>
                <a:sym typeface="Josefin Sans"/>
              </a:rPr>
              <a:t>dari penjualan per</a:t>
            </a:r>
            <a:r>
              <a:rPr b="1" lang="id" sz="1000">
                <a:solidFill>
                  <a:schemeClr val="dk1"/>
                </a:solidFill>
                <a:latin typeface="Josefin Sans"/>
                <a:ea typeface="Josefin Sans"/>
                <a:cs typeface="Josefin Sans"/>
                <a:sym typeface="Josefin Sans"/>
              </a:rPr>
              <a:t> brand </a:t>
            </a:r>
            <a:r>
              <a:rPr lang="id" sz="1000">
                <a:solidFill>
                  <a:schemeClr val="dk1"/>
                </a:solidFill>
                <a:latin typeface="Josefin Sans"/>
                <a:ea typeface="Josefin Sans"/>
                <a:cs typeface="Josefin Sans"/>
                <a:sym typeface="Josefin Sans"/>
              </a:rPr>
              <a:t>adalah dari brand </a:t>
            </a:r>
            <a:r>
              <a:rPr b="1" lang="id" sz="1000">
                <a:solidFill>
                  <a:schemeClr val="dk1"/>
                </a:solidFill>
                <a:latin typeface="Josefin Sans"/>
                <a:ea typeface="Josefin Sans"/>
                <a:cs typeface="Josefin Sans"/>
                <a:sym typeface="Josefin Sans"/>
              </a:rPr>
              <a:t>Zara</a:t>
            </a:r>
            <a:r>
              <a:rPr lang="id" sz="1000">
                <a:solidFill>
                  <a:schemeClr val="dk1"/>
                </a:solidFill>
                <a:latin typeface="Josefin Sans"/>
                <a:ea typeface="Josefin Sans"/>
                <a:cs typeface="Josefin Sans"/>
                <a:sym typeface="Josefin Sans"/>
              </a:rPr>
              <a:t> sebesar </a:t>
            </a:r>
            <a:r>
              <a:rPr b="1" lang="id" sz="1000">
                <a:solidFill>
                  <a:schemeClr val="dk1"/>
                </a:solidFill>
                <a:latin typeface="Josefin Sans"/>
                <a:ea typeface="Josefin Sans"/>
                <a:cs typeface="Josefin Sans"/>
                <a:sym typeface="Josefin Sans"/>
              </a:rPr>
              <a:t>14.2%</a:t>
            </a:r>
            <a:r>
              <a:rPr lang="id" sz="1000">
                <a:solidFill>
                  <a:schemeClr val="dk1"/>
                </a:solidFill>
                <a:latin typeface="Josefin Sans"/>
                <a:ea typeface="Josefin Sans"/>
                <a:cs typeface="Josefin Sans"/>
                <a:sym typeface="Josefin Sans"/>
              </a:rPr>
              <a:t> atau sebanyak $26.544 dari total pendapatan $186.047. Namun </a:t>
            </a:r>
            <a:r>
              <a:rPr b="1" lang="id" sz="1000">
                <a:solidFill>
                  <a:schemeClr val="dk1"/>
                </a:solidFill>
                <a:latin typeface="Josefin Sans"/>
                <a:ea typeface="Josefin Sans"/>
                <a:cs typeface="Josefin Sans"/>
                <a:sym typeface="Josefin Sans"/>
              </a:rPr>
              <a:t>gap total pendapatan antar brand tidak terlalu jauh.</a:t>
            </a:r>
            <a:endParaRPr b="1" sz="1000">
              <a:solidFill>
                <a:schemeClr val="dk1"/>
              </a:solidFill>
              <a:latin typeface="Josefin Sans"/>
              <a:ea typeface="Josefin Sans"/>
              <a:cs typeface="Josefin Sans"/>
              <a:sym typeface="Josefin Sans"/>
            </a:endParaRPr>
          </a:p>
          <a:p>
            <a:pPr indent="-292100" lvl="0" marL="457200" rtl="0" algn="l">
              <a:spcBef>
                <a:spcPts val="0"/>
              </a:spcBef>
              <a:spcAft>
                <a:spcPts val="0"/>
              </a:spcAft>
              <a:buClr>
                <a:schemeClr val="dk1"/>
              </a:buClr>
              <a:buSzPts val="1000"/>
              <a:buFont typeface="Josefin Sans"/>
              <a:buChar char="●"/>
            </a:pPr>
            <a:r>
              <a:rPr b="1" lang="id" sz="1000">
                <a:solidFill>
                  <a:schemeClr val="dk1"/>
                </a:solidFill>
                <a:latin typeface="Josefin Sans"/>
                <a:ea typeface="Josefin Sans"/>
                <a:cs typeface="Josefin Sans"/>
                <a:sym typeface="Josefin Sans"/>
              </a:rPr>
              <a:t>Pendapatan tertinggi </a:t>
            </a:r>
            <a:r>
              <a:rPr lang="id" sz="1000">
                <a:solidFill>
                  <a:schemeClr val="dk1"/>
                </a:solidFill>
                <a:latin typeface="Josefin Sans"/>
                <a:ea typeface="Josefin Sans"/>
                <a:cs typeface="Josefin Sans"/>
                <a:sym typeface="Josefin Sans"/>
              </a:rPr>
              <a:t>dari penjualan per</a:t>
            </a:r>
            <a:r>
              <a:rPr b="1" lang="id" sz="1000">
                <a:solidFill>
                  <a:schemeClr val="dk1"/>
                </a:solidFill>
                <a:latin typeface="Josefin Sans"/>
                <a:ea typeface="Josefin Sans"/>
                <a:cs typeface="Josefin Sans"/>
                <a:sym typeface="Josefin Sans"/>
              </a:rPr>
              <a:t> kategori </a:t>
            </a:r>
            <a:r>
              <a:rPr lang="id" sz="1000">
                <a:solidFill>
                  <a:schemeClr val="dk1"/>
                </a:solidFill>
                <a:latin typeface="Josefin Sans"/>
                <a:ea typeface="Josefin Sans"/>
                <a:cs typeface="Josefin Sans"/>
                <a:sym typeface="Josefin Sans"/>
              </a:rPr>
              <a:t>terbanyak adalah dari </a:t>
            </a:r>
            <a:r>
              <a:rPr b="1" lang="id" sz="1000">
                <a:solidFill>
                  <a:schemeClr val="dk1"/>
                </a:solidFill>
                <a:latin typeface="Josefin Sans"/>
                <a:ea typeface="Josefin Sans"/>
                <a:cs typeface="Josefin Sans"/>
                <a:sym typeface="Josefin Sans"/>
              </a:rPr>
              <a:t>outerwear</a:t>
            </a:r>
            <a:r>
              <a:rPr lang="id" sz="1000">
                <a:solidFill>
                  <a:schemeClr val="dk1"/>
                </a:solidFill>
                <a:latin typeface="Josefin Sans"/>
                <a:ea typeface="Josefin Sans"/>
                <a:cs typeface="Josefin Sans"/>
                <a:sym typeface="Josefin Sans"/>
              </a:rPr>
              <a:t> sebesar </a:t>
            </a:r>
            <a:r>
              <a:rPr b="1" lang="id" sz="1000">
                <a:solidFill>
                  <a:schemeClr val="dk1"/>
                </a:solidFill>
                <a:latin typeface="Josefin Sans"/>
                <a:ea typeface="Josefin Sans"/>
                <a:cs typeface="Josefin Sans"/>
                <a:sym typeface="Josefin Sans"/>
              </a:rPr>
              <a:t>26.16% </a:t>
            </a:r>
            <a:r>
              <a:rPr lang="id" sz="1000">
                <a:solidFill>
                  <a:schemeClr val="dk1"/>
                </a:solidFill>
                <a:latin typeface="Josefin Sans"/>
                <a:ea typeface="Josefin Sans"/>
                <a:cs typeface="Josefin Sans"/>
                <a:sym typeface="Josefin Sans"/>
              </a:rPr>
              <a:t>atau sebanyak $48.673 dari total pendapatan. Sedangkan pendapatan </a:t>
            </a:r>
            <a:r>
              <a:rPr b="1" lang="id" sz="1000">
                <a:solidFill>
                  <a:schemeClr val="dk1"/>
                </a:solidFill>
                <a:latin typeface="Josefin Sans"/>
                <a:ea typeface="Josefin Sans"/>
                <a:cs typeface="Josefin Sans"/>
                <a:sym typeface="Josefin Sans"/>
              </a:rPr>
              <a:t>terendah </a:t>
            </a:r>
            <a:r>
              <a:rPr lang="id" sz="1000">
                <a:solidFill>
                  <a:schemeClr val="dk1"/>
                </a:solidFill>
                <a:latin typeface="Josefin Sans"/>
                <a:ea typeface="Josefin Sans"/>
                <a:cs typeface="Josefin Sans"/>
                <a:sym typeface="Josefin Sans"/>
              </a:rPr>
              <a:t>adalah pada kategori accessories yaitu sebesar $17.394, walaupun </a:t>
            </a:r>
            <a:r>
              <a:rPr b="1" lang="id" sz="1000">
                <a:solidFill>
                  <a:schemeClr val="dk1"/>
                </a:solidFill>
                <a:latin typeface="Josefin Sans"/>
                <a:ea typeface="Josefin Sans"/>
                <a:cs typeface="Josefin Sans"/>
                <a:sym typeface="Josefin Sans"/>
              </a:rPr>
              <a:t>total penjualan accessories tertinggi</a:t>
            </a:r>
            <a:r>
              <a:rPr lang="id" sz="1000">
                <a:solidFill>
                  <a:schemeClr val="dk1"/>
                </a:solidFill>
                <a:latin typeface="Josefin Sans"/>
                <a:ea typeface="Josefin Sans"/>
                <a:cs typeface="Josefin Sans"/>
                <a:sym typeface="Josefin Sans"/>
              </a:rPr>
              <a:t> tetapi karena</a:t>
            </a:r>
            <a:r>
              <a:rPr b="1" lang="id" sz="1000">
                <a:solidFill>
                  <a:schemeClr val="dk1"/>
                </a:solidFill>
                <a:latin typeface="Josefin Sans"/>
                <a:ea typeface="Josefin Sans"/>
                <a:cs typeface="Josefin Sans"/>
                <a:sym typeface="Josefin Sans"/>
              </a:rPr>
              <a:t> tingkat keberagaman harga</a:t>
            </a:r>
            <a:r>
              <a:rPr lang="id" sz="1000">
                <a:solidFill>
                  <a:schemeClr val="dk1"/>
                </a:solidFill>
                <a:latin typeface="Josefin Sans"/>
                <a:ea typeface="Josefin Sans"/>
                <a:cs typeface="Josefin Sans"/>
                <a:sym typeface="Josefin Sans"/>
              </a:rPr>
              <a:t> untuk setiap kategori berbeda-beda sehingga pendapatan dari penjualan accessories tidak setinggi lainnya.</a:t>
            </a:r>
            <a:endParaRPr sz="1000">
              <a:solidFill>
                <a:schemeClr val="dk1"/>
              </a:solidFill>
              <a:latin typeface="Josefin Sans"/>
              <a:ea typeface="Josefin Sans"/>
              <a:cs typeface="Josefin Sans"/>
              <a:sym typeface="Josefin Sans"/>
            </a:endParaRPr>
          </a:p>
        </p:txBody>
      </p:sp>
      <p:graphicFrame>
        <p:nvGraphicFramePr>
          <p:cNvPr id="110" name="Google Shape;110;p19"/>
          <p:cNvGraphicFramePr/>
          <p:nvPr/>
        </p:nvGraphicFramePr>
        <p:xfrm>
          <a:off x="3661000" y="634000"/>
          <a:ext cx="3000000" cy="3000000"/>
        </p:xfrm>
        <a:graphic>
          <a:graphicData uri="http://schemas.openxmlformats.org/drawingml/2006/table">
            <a:tbl>
              <a:tblPr>
                <a:noFill/>
                <a:tableStyleId>{6436DCB7-5E1D-4C2C-9672-2219C3220612}</a:tableStyleId>
              </a:tblPr>
              <a:tblGrid>
                <a:gridCol w="1552575"/>
              </a:tblGrid>
              <a:tr h="228600">
                <a:tc>
                  <a:txBody>
                    <a:bodyPr/>
                    <a:lstStyle/>
                    <a:p>
                      <a:pPr indent="0" lvl="0" marL="0" rtl="0" algn="ctr">
                        <a:spcBef>
                          <a:spcPts val="0"/>
                        </a:spcBef>
                        <a:spcAft>
                          <a:spcPts val="0"/>
                        </a:spcAft>
                        <a:buNone/>
                      </a:pPr>
                      <a:r>
                        <a:rPr b="1" lang="id" sz="1100"/>
                        <a:t>Total Revenue</a:t>
                      </a:r>
                      <a:endParaRPr b="1" sz="1100"/>
                    </a:p>
                  </a:txBody>
                  <a:tcPr marT="91425" marB="91425" marR="91425" marL="91425">
                    <a:lnL cap="flat" cmpd="sng" w="9525">
                      <a:solidFill>
                        <a:srgbClr val="B83D68"/>
                      </a:solidFill>
                      <a:prstDash val="solid"/>
                      <a:round/>
                      <a:headEnd len="sm" w="sm" type="none"/>
                      <a:tailEnd len="sm" w="sm" type="none"/>
                    </a:lnL>
                    <a:lnR cap="flat" cmpd="sng" w="9525">
                      <a:solidFill>
                        <a:srgbClr val="B83D68"/>
                      </a:solidFill>
                      <a:prstDash val="solid"/>
                      <a:round/>
                      <a:headEnd len="sm" w="sm" type="none"/>
                      <a:tailEnd len="sm" w="sm" type="none"/>
                    </a:lnR>
                    <a:lnT cap="flat" cmpd="sng" w="9525">
                      <a:solidFill>
                        <a:srgbClr val="B83D68"/>
                      </a:solidFill>
                      <a:prstDash val="solid"/>
                      <a:round/>
                      <a:headEnd len="sm" w="sm" type="none"/>
                      <a:tailEnd len="sm" w="sm" type="none"/>
                    </a:lnT>
                    <a:lnB cap="flat" cmpd="sng" w="9525">
                      <a:solidFill>
                        <a:srgbClr val="B83D68"/>
                      </a:solidFill>
                      <a:prstDash val="solid"/>
                      <a:round/>
                      <a:headEnd len="sm" w="sm" type="none"/>
                      <a:tailEnd len="sm" w="sm" type="none"/>
                    </a:lnB>
                    <a:solidFill>
                      <a:srgbClr val="F1D8E0"/>
                    </a:solidFill>
                  </a:tcPr>
                </a:tc>
              </a:tr>
              <a:tr h="228600">
                <a:tc>
                  <a:txBody>
                    <a:bodyPr/>
                    <a:lstStyle/>
                    <a:p>
                      <a:pPr indent="0" lvl="0" marL="0" rtl="0" algn="ctr">
                        <a:spcBef>
                          <a:spcPts val="0"/>
                        </a:spcBef>
                        <a:spcAft>
                          <a:spcPts val="0"/>
                        </a:spcAft>
                        <a:buNone/>
                      </a:pPr>
                      <a:r>
                        <a:rPr lang="id" sz="1100"/>
                        <a:t>$186.047</a:t>
                      </a:r>
                      <a:endParaRPr sz="1100"/>
                    </a:p>
                  </a:txBody>
                  <a:tcPr marT="91425" marB="91425" marR="91425" marL="91425">
                    <a:lnL cap="flat" cmpd="sng" w="9525">
                      <a:solidFill>
                        <a:srgbClr val="B83D68"/>
                      </a:solidFill>
                      <a:prstDash val="solid"/>
                      <a:round/>
                      <a:headEnd len="sm" w="sm" type="none"/>
                      <a:tailEnd len="sm" w="sm" type="none"/>
                    </a:lnL>
                    <a:lnR cap="flat" cmpd="sng" w="9525">
                      <a:solidFill>
                        <a:srgbClr val="B83D68"/>
                      </a:solidFill>
                      <a:prstDash val="solid"/>
                      <a:round/>
                      <a:headEnd len="sm" w="sm" type="none"/>
                      <a:tailEnd len="sm" w="sm" type="none"/>
                    </a:lnR>
                    <a:lnT cap="flat" cmpd="sng" w="9525">
                      <a:solidFill>
                        <a:srgbClr val="B83D68"/>
                      </a:solidFill>
                      <a:prstDash val="solid"/>
                      <a:round/>
                      <a:headEnd len="sm" w="sm" type="none"/>
                      <a:tailEnd len="sm" w="sm" type="none"/>
                    </a:lnT>
                    <a:lnB cap="flat" cmpd="sng" w="9525">
                      <a:solidFill>
                        <a:srgbClr val="B83D68"/>
                      </a:solidFill>
                      <a:prstDash val="solid"/>
                      <a:round/>
                      <a:headEnd len="sm" w="sm" type="none"/>
                      <a:tailEnd len="sm" w="sm" type="none"/>
                    </a:lnB>
                  </a:tcPr>
                </a:tc>
              </a:tr>
            </a:tbl>
          </a:graphicData>
        </a:graphic>
      </p:graphicFrame>
      <p:pic>
        <p:nvPicPr>
          <p:cNvPr id="111" name="Google Shape;111;p19"/>
          <p:cNvPicPr preferRelativeResize="0"/>
          <p:nvPr/>
        </p:nvPicPr>
        <p:blipFill>
          <a:blip r:embed="rId3">
            <a:alphaModFix/>
          </a:blip>
          <a:stretch>
            <a:fillRect/>
          </a:stretch>
        </p:blipFill>
        <p:spPr>
          <a:xfrm>
            <a:off x="311700" y="1497125"/>
            <a:ext cx="4038049" cy="2066075"/>
          </a:xfrm>
          <a:prstGeom prst="rect">
            <a:avLst/>
          </a:prstGeom>
          <a:noFill/>
          <a:ln cap="flat" cmpd="sng" w="9525">
            <a:solidFill>
              <a:srgbClr val="B83D68"/>
            </a:solidFill>
            <a:prstDash val="solid"/>
            <a:round/>
            <a:headEnd len="sm" w="sm" type="none"/>
            <a:tailEnd len="sm" w="sm" type="none"/>
          </a:ln>
        </p:spPr>
      </p:pic>
      <p:pic>
        <p:nvPicPr>
          <p:cNvPr id="112" name="Google Shape;112;p19"/>
          <p:cNvPicPr preferRelativeResize="0"/>
          <p:nvPr/>
        </p:nvPicPr>
        <p:blipFill>
          <a:blip r:embed="rId4">
            <a:alphaModFix/>
          </a:blip>
          <a:stretch>
            <a:fillRect/>
          </a:stretch>
        </p:blipFill>
        <p:spPr>
          <a:xfrm>
            <a:off x="4572000" y="1497125"/>
            <a:ext cx="4255599" cy="2066075"/>
          </a:xfrm>
          <a:prstGeom prst="rect">
            <a:avLst/>
          </a:prstGeom>
          <a:noFill/>
          <a:ln cap="flat" cmpd="sng" w="9525">
            <a:solidFill>
              <a:srgbClr val="B83D68"/>
            </a:solidFill>
            <a:prstDash val="solid"/>
            <a:round/>
            <a:headEnd len="sm" w="sm" type="none"/>
            <a:tailEnd len="sm" w="sm" type="none"/>
          </a:ln>
        </p:spPr>
      </p:pic>
      <p:sp>
        <p:nvSpPr>
          <p:cNvPr id="113" name="Google Shape;113;p19"/>
          <p:cNvSpPr/>
          <p:nvPr/>
        </p:nvSpPr>
        <p:spPr>
          <a:xfrm>
            <a:off x="193075" y="540600"/>
            <a:ext cx="296100" cy="270300"/>
          </a:xfrm>
          <a:prstGeom prst="heart">
            <a:avLst/>
          </a:prstGeom>
          <a:solidFill>
            <a:srgbClr val="B83D68"/>
          </a:solidFill>
          <a:ln cap="flat" cmpd="sng" w="9525">
            <a:solidFill>
              <a:srgbClr val="E4AFC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9"/>
          <p:cNvSpPr/>
          <p:nvPr/>
        </p:nvSpPr>
        <p:spPr>
          <a:xfrm>
            <a:off x="3808650" y="2077225"/>
            <a:ext cx="428400" cy="321000"/>
          </a:xfrm>
          <a:prstGeom prst="ellipse">
            <a:avLst/>
          </a:prstGeom>
          <a:noFill/>
          <a:ln cap="flat" cmpd="sng" w="9525">
            <a:solidFill>
              <a:srgbClr val="B83D6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9"/>
          <p:cNvSpPr txBox="1"/>
          <p:nvPr>
            <p:ph idx="4294967295" type="subTitle"/>
          </p:nvPr>
        </p:nvSpPr>
        <p:spPr>
          <a:xfrm>
            <a:off x="3808650" y="1885575"/>
            <a:ext cx="523500" cy="3210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1200"/>
              </a:spcAft>
              <a:buSzPts val="1018"/>
              <a:buNone/>
            </a:pPr>
            <a:r>
              <a:rPr lang="id" sz="610">
                <a:solidFill>
                  <a:schemeClr val="dk1"/>
                </a:solidFill>
                <a:latin typeface="Calibri"/>
                <a:ea typeface="Calibri"/>
                <a:cs typeface="Calibri"/>
                <a:sym typeface="Calibri"/>
              </a:rPr>
              <a:t>14,2</a:t>
            </a:r>
            <a:r>
              <a:rPr lang="id" sz="610">
                <a:solidFill>
                  <a:schemeClr val="dk1"/>
                </a:solidFill>
                <a:latin typeface="Calibri"/>
                <a:ea typeface="Calibri"/>
                <a:cs typeface="Calibri"/>
                <a:sym typeface="Calibri"/>
              </a:rPr>
              <a:t>%</a:t>
            </a:r>
            <a:endParaRPr sz="610">
              <a:solidFill>
                <a:schemeClr val="dk1"/>
              </a:solidFill>
              <a:latin typeface="Calibri"/>
              <a:ea typeface="Calibri"/>
              <a:cs typeface="Calibri"/>
              <a:sym typeface="Calibri"/>
            </a:endParaRPr>
          </a:p>
        </p:txBody>
      </p:sp>
      <p:sp>
        <p:nvSpPr>
          <p:cNvPr id="116" name="Google Shape;116;p19"/>
          <p:cNvSpPr txBox="1"/>
          <p:nvPr>
            <p:ph idx="4294967295" type="subTitle"/>
          </p:nvPr>
        </p:nvSpPr>
        <p:spPr>
          <a:xfrm>
            <a:off x="7237125" y="1885575"/>
            <a:ext cx="523500" cy="321000"/>
          </a:xfrm>
          <a:prstGeom prst="rect">
            <a:avLst/>
          </a:prstGeom>
        </p:spPr>
        <p:txBody>
          <a:bodyPr anchorCtr="0" anchor="t" bIns="91425" lIns="91425" spcFirstLastPara="1" rIns="91425" wrap="square" tIns="91425">
            <a:normAutofit fontScale="85000"/>
          </a:bodyPr>
          <a:lstStyle/>
          <a:p>
            <a:pPr indent="0" lvl="0" marL="0" rtl="0" algn="l">
              <a:lnSpc>
                <a:spcPct val="90000"/>
              </a:lnSpc>
              <a:spcBef>
                <a:spcPts val="0"/>
              </a:spcBef>
              <a:spcAft>
                <a:spcPts val="1200"/>
              </a:spcAft>
              <a:buSzPct val="100742"/>
              <a:buNone/>
            </a:pPr>
            <a:r>
              <a:rPr lang="id" sz="1010">
                <a:solidFill>
                  <a:schemeClr val="dk1"/>
                </a:solidFill>
                <a:latin typeface="Calibri"/>
                <a:ea typeface="Calibri"/>
                <a:cs typeface="Calibri"/>
                <a:sym typeface="Calibri"/>
              </a:rPr>
              <a:t>26,16</a:t>
            </a:r>
            <a:r>
              <a:rPr lang="id" sz="1010">
                <a:solidFill>
                  <a:schemeClr val="dk1"/>
                </a:solidFill>
                <a:latin typeface="Calibri"/>
                <a:ea typeface="Calibri"/>
                <a:cs typeface="Calibri"/>
                <a:sym typeface="Calibri"/>
              </a:rPr>
              <a:t>%</a:t>
            </a:r>
            <a:endParaRPr sz="1010">
              <a:solidFill>
                <a:schemeClr val="dk1"/>
              </a:solidFill>
              <a:latin typeface="Calibri"/>
              <a:ea typeface="Calibri"/>
              <a:cs typeface="Calibri"/>
              <a:sym typeface="Calibri"/>
            </a:endParaRPr>
          </a:p>
        </p:txBody>
      </p:sp>
      <p:cxnSp>
        <p:nvCxnSpPr>
          <p:cNvPr id="117" name="Google Shape;117;p19"/>
          <p:cNvCxnSpPr>
            <a:endCxn id="116" idx="1"/>
          </p:cNvCxnSpPr>
          <p:nvPr/>
        </p:nvCxnSpPr>
        <p:spPr>
          <a:xfrm flipH="1" rot="10800000">
            <a:off x="7032225" y="2046075"/>
            <a:ext cx="204900" cy="15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83D68"/>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94675" y="61300"/>
            <a:ext cx="2618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d" sz="2120" u="sng">
                <a:solidFill>
                  <a:schemeClr val="lt1"/>
                </a:solidFill>
                <a:latin typeface="Josefin Sans"/>
                <a:ea typeface="Josefin Sans"/>
                <a:cs typeface="Josefin Sans"/>
                <a:sym typeface="Josefin Sans"/>
              </a:rPr>
              <a:t>Sales Performance </a:t>
            </a:r>
            <a:endParaRPr b="1" sz="2120" u="sng">
              <a:solidFill>
                <a:schemeClr val="lt1"/>
              </a:solidFill>
              <a:latin typeface="Josefin Sans"/>
              <a:ea typeface="Josefin Sans"/>
              <a:cs typeface="Josefin Sans"/>
              <a:sym typeface="Josefin Sans"/>
            </a:endParaRPr>
          </a:p>
        </p:txBody>
      </p:sp>
      <p:sp>
        <p:nvSpPr>
          <p:cNvPr id="123" name="Google Shape;123;p20"/>
          <p:cNvSpPr txBox="1"/>
          <p:nvPr>
            <p:ph idx="1" type="body"/>
          </p:nvPr>
        </p:nvSpPr>
        <p:spPr>
          <a:xfrm>
            <a:off x="4045975" y="3718250"/>
            <a:ext cx="3651300" cy="928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id" sz="1000">
                <a:solidFill>
                  <a:schemeClr val="lt1"/>
                </a:solidFill>
                <a:latin typeface="Josefin Sans"/>
                <a:ea typeface="Josefin Sans"/>
                <a:cs typeface="Josefin Sans"/>
                <a:sym typeface="Josefin Sans"/>
              </a:rPr>
              <a:t>Penjualan tertinggi dari koleksi </a:t>
            </a:r>
            <a:r>
              <a:rPr b="1" lang="id" sz="1000">
                <a:solidFill>
                  <a:schemeClr val="lt1"/>
                </a:solidFill>
                <a:latin typeface="Josefin Sans"/>
                <a:ea typeface="Josefin Sans"/>
                <a:cs typeface="Josefin Sans"/>
                <a:sym typeface="Josefin Sans"/>
              </a:rPr>
              <a:t>winter</a:t>
            </a:r>
            <a:r>
              <a:rPr b="1" lang="id" sz="1000">
                <a:solidFill>
                  <a:schemeClr val="lt1"/>
                </a:solidFill>
                <a:latin typeface="Josefin Sans"/>
                <a:ea typeface="Josefin Sans"/>
                <a:cs typeface="Josefin Sans"/>
                <a:sym typeface="Josefin Sans"/>
              </a:rPr>
              <a:t> </a:t>
            </a:r>
            <a:r>
              <a:rPr lang="id" sz="1000">
                <a:solidFill>
                  <a:schemeClr val="lt1"/>
                </a:solidFill>
                <a:latin typeface="Josefin Sans"/>
                <a:ea typeface="Josefin Sans"/>
                <a:cs typeface="Josefin Sans"/>
                <a:sym typeface="Josefin Sans"/>
              </a:rPr>
              <a:t>adalah </a:t>
            </a:r>
            <a:r>
              <a:rPr b="1" lang="id" sz="1000">
                <a:solidFill>
                  <a:schemeClr val="lt1"/>
                </a:solidFill>
                <a:latin typeface="Josefin Sans"/>
                <a:ea typeface="Josefin Sans"/>
                <a:cs typeface="Josefin Sans"/>
                <a:sym typeface="Josefin Sans"/>
              </a:rPr>
              <a:t>accessories</a:t>
            </a:r>
            <a:r>
              <a:rPr lang="id" sz="1000">
                <a:solidFill>
                  <a:schemeClr val="lt1"/>
                </a:solidFill>
                <a:latin typeface="Josefin Sans"/>
                <a:ea typeface="Josefin Sans"/>
                <a:cs typeface="Josefin Sans"/>
                <a:sym typeface="Josefin Sans"/>
              </a:rPr>
              <a:t>, dari koleksi </a:t>
            </a:r>
            <a:r>
              <a:rPr b="1" lang="id" sz="1000">
                <a:solidFill>
                  <a:schemeClr val="lt1"/>
                </a:solidFill>
                <a:latin typeface="Josefin Sans"/>
                <a:ea typeface="Josefin Sans"/>
                <a:cs typeface="Josefin Sans"/>
                <a:sym typeface="Josefin Sans"/>
              </a:rPr>
              <a:t>summer</a:t>
            </a:r>
            <a:r>
              <a:rPr lang="id" sz="1000">
                <a:solidFill>
                  <a:schemeClr val="lt1"/>
                </a:solidFill>
                <a:latin typeface="Josefin Sans"/>
                <a:ea typeface="Josefin Sans"/>
                <a:cs typeface="Josefin Sans"/>
                <a:sym typeface="Josefin Sans"/>
              </a:rPr>
              <a:t> adalah </a:t>
            </a:r>
            <a:r>
              <a:rPr b="1" lang="id" sz="1000">
                <a:solidFill>
                  <a:schemeClr val="lt1"/>
                </a:solidFill>
                <a:latin typeface="Josefin Sans"/>
                <a:ea typeface="Josefin Sans"/>
                <a:cs typeface="Josefin Sans"/>
                <a:sym typeface="Josefin Sans"/>
              </a:rPr>
              <a:t>shoes </a:t>
            </a:r>
            <a:r>
              <a:rPr lang="id" sz="1000">
                <a:solidFill>
                  <a:schemeClr val="lt1"/>
                </a:solidFill>
                <a:latin typeface="Josefin Sans"/>
                <a:ea typeface="Josefin Sans"/>
                <a:cs typeface="Josefin Sans"/>
                <a:sym typeface="Josefin Sans"/>
              </a:rPr>
              <a:t>dan </a:t>
            </a:r>
            <a:r>
              <a:rPr b="1" lang="id" sz="1000">
                <a:solidFill>
                  <a:schemeClr val="lt1"/>
                </a:solidFill>
                <a:latin typeface="Josefin Sans"/>
                <a:ea typeface="Josefin Sans"/>
                <a:cs typeface="Josefin Sans"/>
                <a:sym typeface="Josefin Sans"/>
              </a:rPr>
              <a:t>bottoms</a:t>
            </a:r>
            <a:r>
              <a:rPr lang="id" sz="1000">
                <a:solidFill>
                  <a:schemeClr val="lt1"/>
                </a:solidFill>
                <a:latin typeface="Josefin Sans"/>
                <a:ea typeface="Josefin Sans"/>
                <a:cs typeface="Josefin Sans"/>
                <a:sym typeface="Josefin Sans"/>
              </a:rPr>
              <a:t>, dari koleksi </a:t>
            </a:r>
            <a:r>
              <a:rPr b="1" lang="id" sz="1000">
                <a:solidFill>
                  <a:schemeClr val="lt1"/>
                </a:solidFill>
                <a:latin typeface="Josefin Sans"/>
                <a:ea typeface="Josefin Sans"/>
                <a:cs typeface="Josefin Sans"/>
                <a:sym typeface="Josefin Sans"/>
              </a:rPr>
              <a:t>spring</a:t>
            </a:r>
            <a:r>
              <a:rPr lang="id" sz="1000">
                <a:solidFill>
                  <a:schemeClr val="lt1"/>
                </a:solidFill>
                <a:latin typeface="Josefin Sans"/>
                <a:ea typeface="Josefin Sans"/>
                <a:cs typeface="Josefin Sans"/>
                <a:sym typeface="Josefin Sans"/>
              </a:rPr>
              <a:t> adalah </a:t>
            </a:r>
            <a:r>
              <a:rPr b="1" lang="id" sz="1000">
                <a:solidFill>
                  <a:schemeClr val="lt1"/>
                </a:solidFill>
                <a:latin typeface="Josefin Sans"/>
                <a:ea typeface="Josefin Sans"/>
                <a:cs typeface="Josefin Sans"/>
                <a:sym typeface="Josefin Sans"/>
              </a:rPr>
              <a:t>tops,</a:t>
            </a:r>
            <a:r>
              <a:rPr lang="id" sz="1000">
                <a:solidFill>
                  <a:schemeClr val="lt1"/>
                </a:solidFill>
                <a:latin typeface="Josefin Sans"/>
                <a:ea typeface="Josefin Sans"/>
                <a:cs typeface="Josefin Sans"/>
                <a:sym typeface="Josefin Sans"/>
              </a:rPr>
              <a:t> dari koleksi </a:t>
            </a:r>
            <a:r>
              <a:rPr b="1" lang="id" sz="1000">
                <a:solidFill>
                  <a:schemeClr val="lt1"/>
                </a:solidFill>
                <a:latin typeface="Josefin Sans"/>
                <a:ea typeface="Josefin Sans"/>
                <a:cs typeface="Josefin Sans"/>
                <a:sym typeface="Josefin Sans"/>
              </a:rPr>
              <a:t>fall</a:t>
            </a:r>
            <a:r>
              <a:rPr b="1" lang="id" sz="1000">
                <a:solidFill>
                  <a:schemeClr val="lt1"/>
                </a:solidFill>
                <a:latin typeface="Josefin Sans"/>
                <a:ea typeface="Josefin Sans"/>
                <a:cs typeface="Josefin Sans"/>
                <a:sym typeface="Josefin Sans"/>
              </a:rPr>
              <a:t> </a:t>
            </a:r>
            <a:r>
              <a:rPr lang="id" sz="1000">
                <a:solidFill>
                  <a:schemeClr val="lt1"/>
                </a:solidFill>
                <a:latin typeface="Josefin Sans"/>
                <a:ea typeface="Josefin Sans"/>
                <a:cs typeface="Josefin Sans"/>
                <a:sym typeface="Josefin Sans"/>
              </a:rPr>
              <a:t>adalah </a:t>
            </a:r>
            <a:r>
              <a:rPr b="1" lang="id" sz="1000">
                <a:solidFill>
                  <a:schemeClr val="lt1"/>
                </a:solidFill>
                <a:latin typeface="Josefin Sans"/>
                <a:ea typeface="Josefin Sans"/>
                <a:cs typeface="Josefin Sans"/>
                <a:sym typeface="Josefin Sans"/>
              </a:rPr>
              <a:t>bottoms</a:t>
            </a:r>
            <a:endParaRPr b="1" sz="1000">
              <a:solidFill>
                <a:schemeClr val="lt1"/>
              </a:solidFill>
              <a:latin typeface="Josefin Sans"/>
              <a:ea typeface="Josefin Sans"/>
              <a:cs typeface="Josefin Sans"/>
              <a:sym typeface="Josefin Sans"/>
            </a:endParaRPr>
          </a:p>
        </p:txBody>
      </p:sp>
      <p:pic>
        <p:nvPicPr>
          <p:cNvPr id="124" name="Google Shape;124;p20"/>
          <p:cNvPicPr preferRelativeResize="0"/>
          <p:nvPr/>
        </p:nvPicPr>
        <p:blipFill>
          <a:blip r:embed="rId3">
            <a:alphaModFix/>
          </a:blip>
          <a:stretch>
            <a:fillRect/>
          </a:stretch>
        </p:blipFill>
        <p:spPr>
          <a:xfrm>
            <a:off x="5779962" y="167350"/>
            <a:ext cx="3140063" cy="1574825"/>
          </a:xfrm>
          <a:prstGeom prst="rect">
            <a:avLst/>
          </a:prstGeom>
          <a:noFill/>
          <a:ln>
            <a:noFill/>
          </a:ln>
        </p:spPr>
      </p:pic>
      <p:pic>
        <p:nvPicPr>
          <p:cNvPr id="125" name="Google Shape;125;p20"/>
          <p:cNvPicPr preferRelativeResize="0"/>
          <p:nvPr/>
        </p:nvPicPr>
        <p:blipFill>
          <a:blip r:embed="rId4">
            <a:alphaModFix/>
          </a:blip>
          <a:stretch>
            <a:fillRect/>
          </a:stretch>
        </p:blipFill>
        <p:spPr>
          <a:xfrm>
            <a:off x="3062350" y="1554750"/>
            <a:ext cx="2618100" cy="1574825"/>
          </a:xfrm>
          <a:prstGeom prst="rect">
            <a:avLst/>
          </a:prstGeom>
          <a:noFill/>
          <a:ln>
            <a:noFill/>
          </a:ln>
        </p:spPr>
      </p:pic>
      <p:pic>
        <p:nvPicPr>
          <p:cNvPr id="126" name="Google Shape;126;p20"/>
          <p:cNvPicPr preferRelativeResize="0"/>
          <p:nvPr/>
        </p:nvPicPr>
        <p:blipFill>
          <a:blip r:embed="rId5">
            <a:alphaModFix/>
          </a:blip>
          <a:stretch>
            <a:fillRect/>
          </a:stretch>
        </p:blipFill>
        <p:spPr>
          <a:xfrm>
            <a:off x="230575" y="3256550"/>
            <a:ext cx="3429251" cy="1685625"/>
          </a:xfrm>
          <a:prstGeom prst="rect">
            <a:avLst/>
          </a:prstGeom>
          <a:noFill/>
          <a:ln>
            <a:noFill/>
          </a:ln>
        </p:spPr>
      </p:pic>
      <p:sp>
        <p:nvSpPr>
          <p:cNvPr id="127" name="Google Shape;127;p20"/>
          <p:cNvSpPr txBox="1"/>
          <p:nvPr/>
        </p:nvSpPr>
        <p:spPr>
          <a:xfrm>
            <a:off x="2959375" y="538550"/>
            <a:ext cx="27210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id" sz="1000">
                <a:solidFill>
                  <a:schemeClr val="lt1"/>
                </a:solidFill>
                <a:latin typeface="Josefin Sans"/>
                <a:ea typeface="Josefin Sans"/>
                <a:cs typeface="Josefin Sans"/>
                <a:sym typeface="Josefin Sans"/>
              </a:rPr>
              <a:t>Penjualan paling tinggi terjadi pada bulan </a:t>
            </a:r>
            <a:r>
              <a:rPr b="1" lang="id" sz="1000">
                <a:solidFill>
                  <a:schemeClr val="lt1"/>
                </a:solidFill>
                <a:latin typeface="Josefin Sans"/>
                <a:ea typeface="Josefin Sans"/>
                <a:cs typeface="Josefin Sans"/>
                <a:sym typeface="Josefin Sans"/>
              </a:rPr>
              <a:t>Juli-Agustus</a:t>
            </a:r>
            <a:r>
              <a:rPr lang="id" sz="1000">
                <a:solidFill>
                  <a:schemeClr val="lt1"/>
                </a:solidFill>
                <a:latin typeface="Josefin Sans"/>
                <a:ea typeface="Josefin Sans"/>
                <a:cs typeface="Josefin Sans"/>
                <a:sym typeface="Josefin Sans"/>
              </a:rPr>
              <a:t> 2025</a:t>
            </a:r>
            <a:endParaRPr sz="1200">
              <a:solidFill>
                <a:schemeClr val="lt1"/>
              </a:solidFill>
              <a:latin typeface="Josefin Sans"/>
              <a:ea typeface="Josefin Sans"/>
              <a:cs typeface="Josefin Sans"/>
              <a:sym typeface="Josefin Sans"/>
            </a:endParaRPr>
          </a:p>
        </p:txBody>
      </p:sp>
      <p:cxnSp>
        <p:nvCxnSpPr>
          <p:cNvPr id="128" name="Google Shape;128;p20"/>
          <p:cNvCxnSpPr/>
          <p:nvPr/>
        </p:nvCxnSpPr>
        <p:spPr>
          <a:xfrm flipH="1" rot="10800000">
            <a:off x="3798550" y="1054250"/>
            <a:ext cx="1145700" cy="300"/>
          </a:xfrm>
          <a:prstGeom prst="straightConnector1">
            <a:avLst/>
          </a:prstGeom>
          <a:noFill/>
          <a:ln cap="flat" cmpd="sng" w="9525">
            <a:solidFill>
              <a:schemeClr val="lt1"/>
            </a:solidFill>
            <a:prstDash val="solid"/>
            <a:round/>
            <a:headEnd len="med" w="med" type="none"/>
            <a:tailEnd len="med" w="med" type="triangle"/>
          </a:ln>
        </p:spPr>
      </p:cxnSp>
      <p:sp>
        <p:nvSpPr>
          <p:cNvPr id="129" name="Google Shape;129;p20"/>
          <p:cNvSpPr txBox="1"/>
          <p:nvPr/>
        </p:nvSpPr>
        <p:spPr>
          <a:xfrm>
            <a:off x="5920025" y="1838050"/>
            <a:ext cx="3000000" cy="1046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id" sz="1000">
                <a:solidFill>
                  <a:schemeClr val="lt1"/>
                </a:solidFill>
                <a:latin typeface="Josefin Sans"/>
                <a:ea typeface="Josefin Sans"/>
                <a:cs typeface="Josefin Sans"/>
                <a:sym typeface="Josefin Sans"/>
              </a:rPr>
              <a:t>Penjualan per koleksi musiman terjadi secara merata</a:t>
            </a:r>
            <a:r>
              <a:rPr lang="id" sz="1000">
                <a:solidFill>
                  <a:schemeClr val="lt1"/>
                </a:solidFill>
                <a:latin typeface="Josefin Sans"/>
                <a:ea typeface="Josefin Sans"/>
                <a:cs typeface="Josefin Sans"/>
                <a:sym typeface="Josefin Sans"/>
              </a:rPr>
              <a:t>, gap antar koleksi season tidak terlalu jauh, namun yang total penjualan tertinggi adalah koleksi summer yaitu sebesar 26% dari total penjualan</a:t>
            </a:r>
            <a:endParaRPr sz="1200">
              <a:solidFill>
                <a:schemeClr val="lt1"/>
              </a:solidFill>
              <a:latin typeface="Josefin Sans"/>
              <a:ea typeface="Josefin Sans"/>
              <a:cs typeface="Josefin Sans"/>
              <a:sym typeface="Josefin Sans"/>
            </a:endParaRPr>
          </a:p>
        </p:txBody>
      </p:sp>
      <p:cxnSp>
        <p:nvCxnSpPr>
          <p:cNvPr id="130" name="Google Shape;130;p20"/>
          <p:cNvCxnSpPr/>
          <p:nvPr/>
        </p:nvCxnSpPr>
        <p:spPr>
          <a:xfrm rot="10800000">
            <a:off x="6510325" y="2884750"/>
            <a:ext cx="1492500" cy="10800"/>
          </a:xfrm>
          <a:prstGeom prst="straightConnector1">
            <a:avLst/>
          </a:prstGeom>
          <a:noFill/>
          <a:ln cap="flat" cmpd="sng" w="9525">
            <a:solidFill>
              <a:schemeClr val="lt1"/>
            </a:solidFill>
            <a:prstDash val="solid"/>
            <a:round/>
            <a:headEnd len="med" w="med" type="none"/>
            <a:tailEnd len="med" w="med" type="triangle"/>
          </a:ln>
        </p:spPr>
      </p:cxnSp>
      <p:cxnSp>
        <p:nvCxnSpPr>
          <p:cNvPr id="131" name="Google Shape;131;p20"/>
          <p:cNvCxnSpPr/>
          <p:nvPr/>
        </p:nvCxnSpPr>
        <p:spPr>
          <a:xfrm flipH="1">
            <a:off x="4635925" y="4403450"/>
            <a:ext cx="2471400" cy="25800"/>
          </a:xfrm>
          <a:prstGeom prst="straightConnector1">
            <a:avLst/>
          </a:prstGeom>
          <a:noFill/>
          <a:ln cap="flat" cmpd="sng" w="9525">
            <a:solidFill>
              <a:schemeClr val="lt1"/>
            </a:solidFill>
            <a:prstDash val="solid"/>
            <a:round/>
            <a:headEnd len="med" w="med" type="none"/>
            <a:tailEnd len="med" w="med" type="triangle"/>
          </a:ln>
        </p:spPr>
      </p:cxnSp>
      <p:sp>
        <p:nvSpPr>
          <p:cNvPr id="132" name="Google Shape;132;p20"/>
          <p:cNvSpPr/>
          <p:nvPr/>
        </p:nvSpPr>
        <p:spPr>
          <a:xfrm>
            <a:off x="399025" y="709850"/>
            <a:ext cx="913800" cy="821100"/>
          </a:xfrm>
          <a:prstGeom prst="star4">
            <a:avLst>
              <a:gd fmla="val 12500" name="adj"/>
            </a:avLst>
          </a:prstGeom>
          <a:solidFill>
            <a:srgbClr val="DD7EAA"/>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0"/>
          <p:cNvSpPr/>
          <p:nvPr/>
        </p:nvSpPr>
        <p:spPr>
          <a:xfrm>
            <a:off x="1023925" y="1338525"/>
            <a:ext cx="288900" cy="319200"/>
          </a:xfrm>
          <a:prstGeom prst="star4">
            <a:avLst>
              <a:gd fmla="val 0" name="adj"/>
            </a:avLst>
          </a:prstGeom>
          <a:solidFill>
            <a:srgbClr val="DD7EAA"/>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0"/>
          <p:cNvSpPr/>
          <p:nvPr/>
        </p:nvSpPr>
        <p:spPr>
          <a:xfrm>
            <a:off x="1312825" y="1207750"/>
            <a:ext cx="226800" cy="251400"/>
          </a:xfrm>
          <a:prstGeom prst="star4">
            <a:avLst>
              <a:gd fmla="val 0" name="adj"/>
            </a:avLst>
          </a:prstGeom>
          <a:solidFill>
            <a:srgbClr val="DD7EAA"/>
          </a:solidFill>
          <a:ln cap="flat" cmpd="sng" w="9525">
            <a:solidFill>
              <a:srgbClr val="F1D8E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94675" y="61300"/>
            <a:ext cx="26181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id" sz="2120" u="sng">
                <a:solidFill>
                  <a:srgbClr val="B83D68"/>
                </a:solidFill>
                <a:latin typeface="Josefin Sans"/>
                <a:ea typeface="Josefin Sans"/>
                <a:cs typeface="Josefin Sans"/>
                <a:sym typeface="Josefin Sans"/>
              </a:rPr>
              <a:t>Inventory </a:t>
            </a:r>
            <a:r>
              <a:rPr b="1" lang="id" sz="2120" u="sng">
                <a:solidFill>
                  <a:srgbClr val="B83D68"/>
                </a:solidFill>
                <a:latin typeface="Josefin Sans"/>
                <a:ea typeface="Josefin Sans"/>
                <a:cs typeface="Josefin Sans"/>
                <a:sym typeface="Josefin Sans"/>
              </a:rPr>
              <a:t>Metrics</a:t>
            </a:r>
            <a:r>
              <a:rPr b="1" lang="id" sz="2120" u="sng">
                <a:solidFill>
                  <a:srgbClr val="B83D68"/>
                </a:solidFill>
                <a:latin typeface="Josefin Sans"/>
                <a:ea typeface="Josefin Sans"/>
                <a:cs typeface="Josefin Sans"/>
                <a:sym typeface="Josefin Sans"/>
              </a:rPr>
              <a:t> </a:t>
            </a:r>
            <a:endParaRPr b="1" sz="2120" u="sng">
              <a:solidFill>
                <a:srgbClr val="B83D68"/>
              </a:solidFill>
              <a:latin typeface="Josefin Sans"/>
              <a:ea typeface="Josefin Sans"/>
              <a:cs typeface="Josefin Sans"/>
              <a:sym typeface="Josefin Sans"/>
            </a:endParaRPr>
          </a:p>
        </p:txBody>
      </p:sp>
      <p:pic>
        <p:nvPicPr>
          <p:cNvPr id="140" name="Google Shape;140;p21"/>
          <p:cNvPicPr preferRelativeResize="0"/>
          <p:nvPr/>
        </p:nvPicPr>
        <p:blipFill>
          <a:blip r:embed="rId3">
            <a:alphaModFix/>
          </a:blip>
          <a:stretch>
            <a:fillRect/>
          </a:stretch>
        </p:blipFill>
        <p:spPr>
          <a:xfrm>
            <a:off x="4492900" y="2897600"/>
            <a:ext cx="4099750" cy="1255875"/>
          </a:xfrm>
          <a:prstGeom prst="rect">
            <a:avLst/>
          </a:prstGeom>
          <a:noFill/>
          <a:ln cap="flat" cmpd="sng" w="9525">
            <a:solidFill>
              <a:srgbClr val="DD7EAA"/>
            </a:solidFill>
            <a:prstDash val="solid"/>
            <a:round/>
            <a:headEnd len="sm" w="sm" type="none"/>
            <a:tailEnd len="sm" w="sm" type="none"/>
          </a:ln>
        </p:spPr>
      </p:pic>
      <p:pic>
        <p:nvPicPr>
          <p:cNvPr id="141" name="Google Shape;141;p21"/>
          <p:cNvPicPr preferRelativeResize="0"/>
          <p:nvPr/>
        </p:nvPicPr>
        <p:blipFill>
          <a:blip r:embed="rId4">
            <a:alphaModFix/>
          </a:blip>
          <a:stretch>
            <a:fillRect/>
          </a:stretch>
        </p:blipFill>
        <p:spPr>
          <a:xfrm>
            <a:off x="4492900" y="1062075"/>
            <a:ext cx="4099750" cy="1573650"/>
          </a:xfrm>
          <a:prstGeom prst="rect">
            <a:avLst/>
          </a:prstGeom>
          <a:noFill/>
          <a:ln cap="flat" cmpd="sng" w="9525">
            <a:solidFill>
              <a:srgbClr val="DD7EAA"/>
            </a:solidFill>
            <a:prstDash val="solid"/>
            <a:round/>
            <a:headEnd len="sm" w="sm" type="none"/>
            <a:tailEnd len="sm" w="sm" type="none"/>
          </a:ln>
        </p:spPr>
      </p:pic>
      <p:pic>
        <p:nvPicPr>
          <p:cNvPr id="142" name="Google Shape;142;p21"/>
          <p:cNvPicPr preferRelativeResize="0"/>
          <p:nvPr/>
        </p:nvPicPr>
        <p:blipFill>
          <a:blip r:embed="rId5">
            <a:alphaModFix/>
          </a:blip>
          <a:stretch>
            <a:fillRect/>
          </a:stretch>
        </p:blipFill>
        <p:spPr>
          <a:xfrm>
            <a:off x="393150" y="1094762"/>
            <a:ext cx="2021150" cy="303738"/>
          </a:xfrm>
          <a:prstGeom prst="rect">
            <a:avLst/>
          </a:prstGeom>
          <a:noFill/>
          <a:ln cap="flat" cmpd="sng" w="9525">
            <a:solidFill>
              <a:srgbClr val="E36A9C"/>
            </a:solidFill>
            <a:prstDash val="solid"/>
            <a:round/>
            <a:headEnd len="sm" w="sm" type="none"/>
            <a:tailEnd len="sm" w="sm" type="none"/>
          </a:ln>
        </p:spPr>
      </p:pic>
      <p:pic>
        <p:nvPicPr>
          <p:cNvPr id="143" name="Google Shape;143;p21"/>
          <p:cNvPicPr preferRelativeResize="0"/>
          <p:nvPr/>
        </p:nvPicPr>
        <p:blipFill>
          <a:blip r:embed="rId6">
            <a:alphaModFix/>
          </a:blip>
          <a:stretch>
            <a:fillRect/>
          </a:stretch>
        </p:blipFill>
        <p:spPr>
          <a:xfrm>
            <a:off x="2894438" y="1091008"/>
            <a:ext cx="1420200" cy="311277"/>
          </a:xfrm>
          <a:prstGeom prst="rect">
            <a:avLst/>
          </a:prstGeom>
          <a:noFill/>
          <a:ln cap="flat" cmpd="sng" w="9525">
            <a:solidFill>
              <a:srgbClr val="E36A9C"/>
            </a:solidFill>
            <a:prstDash val="solid"/>
            <a:round/>
            <a:headEnd len="sm" w="sm" type="none"/>
            <a:tailEnd len="sm" w="sm" type="none"/>
          </a:ln>
        </p:spPr>
      </p:pic>
      <p:sp>
        <p:nvSpPr>
          <p:cNvPr id="144" name="Google Shape;144;p21"/>
          <p:cNvSpPr txBox="1"/>
          <p:nvPr/>
        </p:nvSpPr>
        <p:spPr>
          <a:xfrm>
            <a:off x="393150" y="2160050"/>
            <a:ext cx="3805500" cy="15084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0"/>
              </a:spcAft>
              <a:buNone/>
            </a:pPr>
            <a:r>
              <a:rPr b="1" lang="id" sz="1000">
                <a:solidFill>
                  <a:schemeClr val="dk1"/>
                </a:solidFill>
                <a:latin typeface="Josefin Sans"/>
                <a:ea typeface="Josefin Sans"/>
                <a:cs typeface="Josefin Sans"/>
                <a:sym typeface="Josefin Sans"/>
              </a:rPr>
              <a:t>Total stok</a:t>
            </a:r>
            <a:r>
              <a:rPr lang="id" sz="1000">
                <a:solidFill>
                  <a:schemeClr val="dk1"/>
                </a:solidFill>
                <a:latin typeface="Josefin Sans"/>
                <a:ea typeface="Josefin Sans"/>
                <a:cs typeface="Josefin Sans"/>
                <a:sym typeface="Josefin Sans"/>
              </a:rPr>
              <a:t> yang tersedia sebanyak</a:t>
            </a:r>
            <a:r>
              <a:rPr b="1" lang="id" sz="1000">
                <a:solidFill>
                  <a:schemeClr val="dk1"/>
                </a:solidFill>
                <a:latin typeface="Josefin Sans"/>
                <a:ea typeface="Josefin Sans"/>
                <a:cs typeface="Josefin Sans"/>
                <a:sym typeface="Josefin Sans"/>
              </a:rPr>
              <a:t> 54.265</a:t>
            </a:r>
            <a:r>
              <a:rPr lang="id" sz="1000">
                <a:solidFill>
                  <a:schemeClr val="dk1"/>
                </a:solidFill>
                <a:latin typeface="Josefin Sans"/>
                <a:ea typeface="Josefin Sans"/>
                <a:cs typeface="Josefin Sans"/>
                <a:sym typeface="Josefin Sans"/>
              </a:rPr>
              <a:t> barang dengan stok paling tinggi pada kategori </a:t>
            </a:r>
            <a:r>
              <a:rPr b="1" lang="id" sz="1000">
                <a:solidFill>
                  <a:schemeClr val="dk1"/>
                </a:solidFill>
                <a:latin typeface="Josefin Sans"/>
                <a:ea typeface="Josefin Sans"/>
                <a:cs typeface="Josefin Sans"/>
                <a:sym typeface="Josefin Sans"/>
              </a:rPr>
              <a:t>bottoms</a:t>
            </a:r>
            <a:r>
              <a:rPr lang="id" sz="1000">
                <a:solidFill>
                  <a:schemeClr val="dk1"/>
                </a:solidFill>
                <a:latin typeface="Josefin Sans"/>
                <a:ea typeface="Josefin Sans"/>
                <a:cs typeface="Josefin Sans"/>
                <a:sym typeface="Josefin Sans"/>
              </a:rPr>
              <a:t> dari </a:t>
            </a:r>
            <a:r>
              <a:rPr b="1" lang="id" sz="1000">
                <a:solidFill>
                  <a:schemeClr val="dk1"/>
                </a:solidFill>
                <a:latin typeface="Josefin Sans"/>
                <a:ea typeface="Josefin Sans"/>
                <a:cs typeface="Josefin Sans"/>
                <a:sym typeface="Josefin Sans"/>
              </a:rPr>
              <a:t>Zara</a:t>
            </a:r>
            <a:r>
              <a:rPr lang="id" sz="1000">
                <a:solidFill>
                  <a:schemeClr val="dk1"/>
                </a:solidFill>
                <a:latin typeface="Josefin Sans"/>
                <a:ea typeface="Josefin Sans"/>
                <a:cs typeface="Josefin Sans"/>
                <a:sym typeface="Josefin Sans"/>
              </a:rPr>
              <a:t> sebanyak 1.799, kemudian disusul oleh kategori </a:t>
            </a:r>
            <a:r>
              <a:rPr b="1" lang="id" sz="1000">
                <a:solidFill>
                  <a:schemeClr val="dk1"/>
                </a:solidFill>
                <a:latin typeface="Josefin Sans"/>
                <a:ea typeface="Josefin Sans"/>
                <a:cs typeface="Josefin Sans"/>
                <a:sym typeface="Josefin Sans"/>
              </a:rPr>
              <a:t>accessories</a:t>
            </a:r>
            <a:r>
              <a:rPr lang="id" sz="1000">
                <a:solidFill>
                  <a:schemeClr val="dk1"/>
                </a:solidFill>
                <a:latin typeface="Josefin Sans"/>
                <a:ea typeface="Josefin Sans"/>
                <a:cs typeface="Josefin Sans"/>
                <a:sym typeface="Josefin Sans"/>
              </a:rPr>
              <a:t> dari </a:t>
            </a:r>
            <a:r>
              <a:rPr b="1" lang="id" sz="1000">
                <a:solidFill>
                  <a:schemeClr val="dk1"/>
                </a:solidFill>
                <a:latin typeface="Josefin Sans"/>
                <a:ea typeface="Josefin Sans"/>
                <a:cs typeface="Josefin Sans"/>
                <a:sym typeface="Josefin Sans"/>
              </a:rPr>
              <a:t>Zara</a:t>
            </a:r>
            <a:r>
              <a:rPr lang="id" sz="1000">
                <a:solidFill>
                  <a:schemeClr val="dk1"/>
                </a:solidFill>
                <a:latin typeface="Josefin Sans"/>
                <a:ea typeface="Josefin Sans"/>
                <a:cs typeface="Josefin Sans"/>
                <a:sym typeface="Josefin Sans"/>
              </a:rPr>
              <a:t> sebanyak 1.635.</a:t>
            </a:r>
            <a:endParaRPr sz="1000">
              <a:solidFill>
                <a:schemeClr val="dk1"/>
              </a:solidFill>
              <a:latin typeface="Josefin Sans"/>
              <a:ea typeface="Josefin Sans"/>
              <a:cs typeface="Josefin Sans"/>
              <a:sym typeface="Josefin Sans"/>
            </a:endParaRPr>
          </a:p>
          <a:p>
            <a:pPr indent="0" lvl="0" marL="0" rtl="0" algn="just">
              <a:lnSpc>
                <a:spcPct val="95000"/>
              </a:lnSpc>
              <a:spcBef>
                <a:spcPts val="1200"/>
              </a:spcBef>
              <a:spcAft>
                <a:spcPts val="1200"/>
              </a:spcAft>
              <a:buClr>
                <a:schemeClr val="dk1"/>
              </a:buClr>
              <a:buSzPts val="1100"/>
              <a:buFont typeface="Arial"/>
              <a:buNone/>
            </a:pPr>
            <a:r>
              <a:rPr b="1" lang="id" sz="1000">
                <a:solidFill>
                  <a:schemeClr val="dk1"/>
                </a:solidFill>
                <a:latin typeface="Josefin Sans"/>
                <a:ea typeface="Josefin Sans"/>
                <a:cs typeface="Josefin Sans"/>
                <a:sym typeface="Josefin Sans"/>
              </a:rPr>
              <a:t>Total pendapatan</a:t>
            </a:r>
            <a:r>
              <a:rPr lang="id" sz="1000">
                <a:solidFill>
                  <a:schemeClr val="dk1"/>
                </a:solidFill>
                <a:latin typeface="Josefin Sans"/>
                <a:ea typeface="Josefin Sans"/>
                <a:cs typeface="Josefin Sans"/>
                <a:sym typeface="Josefin Sans"/>
              </a:rPr>
              <a:t> yang akan didapat jika semua barang yang tersedia</a:t>
            </a:r>
            <a:r>
              <a:rPr b="1" lang="id" sz="1000">
                <a:solidFill>
                  <a:schemeClr val="dk1"/>
                </a:solidFill>
                <a:latin typeface="Josefin Sans"/>
                <a:ea typeface="Josefin Sans"/>
                <a:cs typeface="Josefin Sans"/>
                <a:sym typeface="Josefin Sans"/>
              </a:rPr>
              <a:t> dijual tanpa diskon (original price)</a:t>
            </a:r>
            <a:r>
              <a:rPr lang="id" sz="1000">
                <a:solidFill>
                  <a:schemeClr val="dk1"/>
                </a:solidFill>
                <a:latin typeface="Josefin Sans"/>
                <a:ea typeface="Josefin Sans"/>
                <a:cs typeface="Josefin Sans"/>
                <a:sym typeface="Josefin Sans"/>
              </a:rPr>
              <a:t> adalah sebesar</a:t>
            </a:r>
            <a:r>
              <a:rPr b="1" lang="id" sz="1000">
                <a:solidFill>
                  <a:schemeClr val="dk1"/>
                </a:solidFill>
                <a:latin typeface="Josefin Sans"/>
                <a:ea typeface="Josefin Sans"/>
                <a:cs typeface="Josefin Sans"/>
                <a:sym typeface="Josefin Sans"/>
              </a:rPr>
              <a:t> $11.477.478.364</a:t>
            </a:r>
            <a:r>
              <a:rPr lang="id" sz="1000">
                <a:solidFill>
                  <a:schemeClr val="dk1"/>
                </a:solidFill>
                <a:latin typeface="Josefin Sans"/>
                <a:ea typeface="Josefin Sans"/>
                <a:cs typeface="Josefin Sans"/>
                <a:sym typeface="Josefin Sans"/>
              </a:rPr>
              <a:t> dengan potensial pendapatan tertinggi pada kategori </a:t>
            </a:r>
            <a:r>
              <a:rPr b="1" lang="id" sz="1000">
                <a:solidFill>
                  <a:schemeClr val="dk1"/>
                </a:solidFill>
                <a:latin typeface="Josefin Sans"/>
                <a:ea typeface="Josefin Sans"/>
                <a:cs typeface="Josefin Sans"/>
                <a:sym typeface="Josefin Sans"/>
              </a:rPr>
              <a:t>outerwear </a:t>
            </a:r>
            <a:r>
              <a:rPr lang="id" sz="1000">
                <a:solidFill>
                  <a:schemeClr val="dk1"/>
                </a:solidFill>
                <a:latin typeface="Josefin Sans"/>
                <a:ea typeface="Josefin Sans"/>
                <a:cs typeface="Josefin Sans"/>
                <a:sym typeface="Josefin Sans"/>
              </a:rPr>
              <a:t>dari </a:t>
            </a:r>
            <a:r>
              <a:rPr b="1" lang="id" sz="1000">
                <a:solidFill>
                  <a:schemeClr val="dk1"/>
                </a:solidFill>
                <a:latin typeface="Josefin Sans"/>
                <a:ea typeface="Josefin Sans"/>
                <a:cs typeface="Josefin Sans"/>
                <a:sym typeface="Josefin Sans"/>
              </a:rPr>
              <a:t>Banana Republic</a:t>
            </a:r>
            <a:r>
              <a:rPr lang="id" sz="1000">
                <a:solidFill>
                  <a:schemeClr val="dk1"/>
                </a:solidFill>
                <a:latin typeface="Josefin Sans"/>
                <a:ea typeface="Josefin Sans"/>
                <a:cs typeface="Josefin Sans"/>
                <a:sym typeface="Josefin Sans"/>
              </a:rPr>
              <a:t> </a:t>
            </a:r>
            <a:endParaRPr sz="1000">
              <a:solidFill>
                <a:schemeClr val="dk1"/>
              </a:solidFill>
              <a:latin typeface="Josefin Sans"/>
              <a:ea typeface="Josefin Sans"/>
              <a:cs typeface="Josefin Sans"/>
              <a:sym typeface="Josefin Sans"/>
            </a:endParaRPr>
          </a:p>
        </p:txBody>
      </p:sp>
      <p:sp>
        <p:nvSpPr>
          <p:cNvPr id="145" name="Google Shape;145;p21"/>
          <p:cNvSpPr/>
          <p:nvPr/>
        </p:nvSpPr>
        <p:spPr>
          <a:xfrm>
            <a:off x="363450" y="589050"/>
            <a:ext cx="263100" cy="200400"/>
          </a:xfrm>
          <a:prstGeom prst="smileyFace">
            <a:avLst>
              <a:gd fmla="val 4653" name="adj"/>
            </a:avLst>
          </a:prstGeom>
          <a:solidFill>
            <a:srgbClr val="DD7EA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1"/>
          <p:cNvSpPr/>
          <p:nvPr/>
        </p:nvSpPr>
        <p:spPr>
          <a:xfrm>
            <a:off x="8456300" y="4574500"/>
            <a:ext cx="418500" cy="303900"/>
          </a:xfrm>
          <a:prstGeom prst="heart">
            <a:avLst/>
          </a:prstGeom>
          <a:solidFill>
            <a:srgbClr val="B83D6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1"/>
          <p:cNvSpPr/>
          <p:nvPr/>
        </p:nvSpPr>
        <p:spPr>
          <a:xfrm>
            <a:off x="7547700" y="1378050"/>
            <a:ext cx="305400" cy="300000"/>
          </a:xfrm>
          <a:prstGeom prst="ellipse">
            <a:avLst/>
          </a:prstGeom>
          <a:noFill/>
          <a:ln cap="flat" cmpd="sng" w="9525">
            <a:solidFill>
              <a:srgbClr val="B83D6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