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Helvetica World" panose="020B0604020202020204" charset="-128"/>
      <p:regular r:id="rId16"/>
    </p:embeddedFont>
    <p:embeddedFont>
      <p:font typeface="Helvetica World Bold" panose="020B0604020202020204" charset="-128"/>
      <p:regular r:id="rId17"/>
    </p:embeddedFont>
    <p:embeddedFont>
      <p:font typeface="Open Sauc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AutoShape 3"/>
          <p:cNvSpPr/>
          <p:nvPr/>
        </p:nvSpPr>
        <p:spPr>
          <a:xfrm>
            <a:off x="1028700" y="6380205"/>
            <a:ext cx="16230600" cy="0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4" name="TextBox 4"/>
          <p:cNvSpPr txBox="1"/>
          <p:nvPr/>
        </p:nvSpPr>
        <p:spPr>
          <a:xfrm>
            <a:off x="1936733" y="1523885"/>
            <a:ext cx="14860921" cy="480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6"/>
              </a:lnSpc>
              <a:spcBef>
                <a:spcPct val="0"/>
              </a:spcBef>
            </a:pPr>
            <a:r>
              <a:rPr lang="en-US" sz="6825" spc="-204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ПРОГРАМНА СИСТЕМА ДЛЯ ОРГАНІЗАЦІЇ ТА УПРАВЛІННЯ ГРУПОВИМИ ПОДОРОЖАМИ. КЛІЄНТСЬКА ЧАСТИНА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59092" y="8858431"/>
            <a:ext cx="2016203" cy="110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2025 Р.</a:t>
            </a:r>
          </a:p>
          <a:p>
            <a:pPr algn="r">
              <a:lnSpc>
                <a:spcPts val="4479"/>
              </a:lnSpc>
              <a:spcBef>
                <a:spcPct val="0"/>
              </a:spcBef>
            </a:pPr>
            <a:endParaRPr lang="en-US" sz="3199">
              <a:solidFill>
                <a:srgbClr val="2C0C6B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6949" y="6876466"/>
            <a:ext cx="10210503" cy="159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241" spc="-97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Виконала: ст. гр. ПЗПІ-21-3 Черкасова Е.С.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241" spc="-97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Керівник: доцент кафедри ПІ Колесников Д.О 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endParaRPr lang="en-US" sz="3241" spc="-97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71572" y="498068"/>
            <a:ext cx="6591244" cy="530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241" spc="-97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Кваліфікаційна робота бакалавра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1028700" y="1702292"/>
            <a:ext cx="11301259" cy="4043221"/>
          </a:xfrm>
          <a:custGeom>
            <a:avLst/>
            <a:gdLst/>
            <a:ahLst/>
            <a:cxnLst/>
            <a:rect l="l" t="t" r="r" b="b"/>
            <a:pathLst>
              <a:path w="11301259" h="4043221">
                <a:moveTo>
                  <a:pt x="0" y="0"/>
                </a:moveTo>
                <a:lnTo>
                  <a:pt x="11301259" y="0"/>
                </a:lnTo>
                <a:lnTo>
                  <a:pt x="11301259" y="4043221"/>
                </a:lnTo>
                <a:lnTo>
                  <a:pt x="0" y="4043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28575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Freeform 4"/>
          <p:cNvSpPr/>
          <p:nvPr/>
        </p:nvSpPr>
        <p:spPr>
          <a:xfrm>
            <a:off x="6679329" y="5745513"/>
            <a:ext cx="11301259" cy="3862876"/>
          </a:xfrm>
          <a:custGeom>
            <a:avLst/>
            <a:gdLst/>
            <a:ahLst/>
            <a:cxnLst/>
            <a:rect l="l" t="t" r="r" b="b"/>
            <a:pathLst>
              <a:path w="11301259" h="3862876">
                <a:moveTo>
                  <a:pt x="0" y="0"/>
                </a:moveTo>
                <a:lnTo>
                  <a:pt x="11301259" y="0"/>
                </a:lnTo>
                <a:lnTo>
                  <a:pt x="11301259" y="3862876"/>
                </a:lnTo>
                <a:lnTo>
                  <a:pt x="0" y="3862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3115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5" name="TextBox 5"/>
          <p:cNvSpPr txBox="1"/>
          <p:nvPr/>
        </p:nvSpPr>
        <p:spPr>
          <a:xfrm>
            <a:off x="4331597" y="440832"/>
            <a:ext cx="10922152" cy="105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55"/>
              </a:lnSpc>
              <a:spcBef>
                <a:spcPct val="0"/>
              </a:spcBef>
            </a:pPr>
            <a:r>
              <a:rPr lang="en-US" sz="5611" b="1" spc="-168">
                <a:solidFill>
                  <a:srgbClr val="2C0C6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ІНТЕРФЕЙС АДМІНІСТРАТОРА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861074" y="2485228"/>
            <a:ext cx="16565852" cy="7516755"/>
          </a:xfrm>
          <a:custGeom>
            <a:avLst/>
            <a:gdLst/>
            <a:ahLst/>
            <a:cxnLst/>
            <a:rect l="l" t="t" r="r" b="b"/>
            <a:pathLst>
              <a:path w="16565852" h="7516755">
                <a:moveTo>
                  <a:pt x="0" y="0"/>
                </a:moveTo>
                <a:lnTo>
                  <a:pt x="16565852" y="0"/>
                </a:lnTo>
                <a:lnTo>
                  <a:pt x="16565852" y="7516755"/>
                </a:lnTo>
                <a:lnTo>
                  <a:pt x="0" y="7516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TextBox 4"/>
          <p:cNvSpPr txBox="1"/>
          <p:nvPr/>
        </p:nvSpPr>
        <p:spPr>
          <a:xfrm>
            <a:off x="1366802" y="128632"/>
            <a:ext cx="16276672" cy="2122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5"/>
              </a:lnSpc>
              <a:spcBef>
                <a:spcPct val="0"/>
              </a:spcBef>
            </a:pPr>
            <a:r>
              <a:rPr lang="en-US" sz="5611" b="1" spc="-168">
                <a:solidFill>
                  <a:srgbClr val="2C0C6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СТОРІНКА ДЛЯ ПЕРЕГЛЯДУ СТАТИСТИКИ ПОДОРОЖІ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1093022" y="2401215"/>
            <a:ext cx="6796444" cy="2592609"/>
          </a:xfrm>
          <a:custGeom>
            <a:avLst/>
            <a:gdLst/>
            <a:ahLst/>
            <a:cxnLst/>
            <a:rect l="l" t="t" r="r" b="b"/>
            <a:pathLst>
              <a:path w="6796444" h="2592609">
                <a:moveTo>
                  <a:pt x="0" y="0"/>
                </a:moveTo>
                <a:lnTo>
                  <a:pt x="6796444" y="0"/>
                </a:lnTo>
                <a:lnTo>
                  <a:pt x="6796444" y="2592609"/>
                </a:lnTo>
                <a:lnTo>
                  <a:pt x="0" y="2592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Freeform 4"/>
          <p:cNvSpPr/>
          <p:nvPr/>
        </p:nvSpPr>
        <p:spPr>
          <a:xfrm>
            <a:off x="10370884" y="6530166"/>
            <a:ext cx="7272591" cy="3563081"/>
          </a:xfrm>
          <a:custGeom>
            <a:avLst/>
            <a:gdLst/>
            <a:ahLst/>
            <a:cxnLst/>
            <a:rect l="l" t="t" r="r" b="b"/>
            <a:pathLst>
              <a:path w="7272591" h="3563081">
                <a:moveTo>
                  <a:pt x="0" y="0"/>
                </a:moveTo>
                <a:lnTo>
                  <a:pt x="7272590" y="0"/>
                </a:lnTo>
                <a:lnTo>
                  <a:pt x="7272590" y="3563081"/>
                </a:lnTo>
                <a:lnTo>
                  <a:pt x="0" y="3563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5" name="Freeform 5"/>
          <p:cNvSpPr/>
          <p:nvPr/>
        </p:nvSpPr>
        <p:spPr>
          <a:xfrm>
            <a:off x="756016" y="6530166"/>
            <a:ext cx="8387984" cy="3491914"/>
          </a:xfrm>
          <a:custGeom>
            <a:avLst/>
            <a:gdLst/>
            <a:ahLst/>
            <a:cxnLst/>
            <a:rect l="l" t="t" r="r" b="b"/>
            <a:pathLst>
              <a:path w="8387984" h="3491914">
                <a:moveTo>
                  <a:pt x="0" y="0"/>
                </a:moveTo>
                <a:lnTo>
                  <a:pt x="8387984" y="0"/>
                </a:lnTo>
                <a:lnTo>
                  <a:pt x="8387984" y="3491914"/>
                </a:lnTo>
                <a:lnTo>
                  <a:pt x="0" y="34919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6" name="Freeform 6"/>
          <p:cNvSpPr/>
          <p:nvPr/>
        </p:nvSpPr>
        <p:spPr>
          <a:xfrm>
            <a:off x="9144000" y="2401215"/>
            <a:ext cx="8499474" cy="3180329"/>
          </a:xfrm>
          <a:custGeom>
            <a:avLst/>
            <a:gdLst/>
            <a:ahLst/>
            <a:cxnLst/>
            <a:rect l="l" t="t" r="r" b="b"/>
            <a:pathLst>
              <a:path w="8499474" h="3180329">
                <a:moveTo>
                  <a:pt x="0" y="0"/>
                </a:moveTo>
                <a:lnTo>
                  <a:pt x="8499474" y="0"/>
                </a:lnTo>
                <a:lnTo>
                  <a:pt x="8499474" y="3180329"/>
                </a:lnTo>
                <a:lnTo>
                  <a:pt x="0" y="31803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7" name="Freeform 7"/>
          <p:cNvSpPr/>
          <p:nvPr/>
        </p:nvSpPr>
        <p:spPr>
          <a:xfrm>
            <a:off x="5240003" y="4425294"/>
            <a:ext cx="9116504" cy="3118138"/>
          </a:xfrm>
          <a:custGeom>
            <a:avLst/>
            <a:gdLst/>
            <a:ahLst/>
            <a:cxnLst/>
            <a:rect l="l" t="t" r="r" b="b"/>
            <a:pathLst>
              <a:path w="9116504" h="3118138">
                <a:moveTo>
                  <a:pt x="0" y="0"/>
                </a:moveTo>
                <a:lnTo>
                  <a:pt x="9116504" y="0"/>
                </a:lnTo>
                <a:lnTo>
                  <a:pt x="9116504" y="3118138"/>
                </a:lnTo>
                <a:lnTo>
                  <a:pt x="0" y="31181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3766" b="-3766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8" name="TextBox 8"/>
          <p:cNvSpPr txBox="1"/>
          <p:nvPr/>
        </p:nvSpPr>
        <p:spPr>
          <a:xfrm>
            <a:off x="1366802" y="128632"/>
            <a:ext cx="16276672" cy="2122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5"/>
              </a:lnSpc>
              <a:spcBef>
                <a:spcPct val="0"/>
              </a:spcBef>
            </a:pPr>
            <a:r>
              <a:rPr lang="en-US" sz="5611" b="1" spc="-168">
                <a:solidFill>
                  <a:srgbClr val="2C0C6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ВЕБЗАСТОСУНОК ІНФОРМУЄ КОРИСТУВАЧА ПРО ВСІ ВАЖЛИВІ ЗМІНИ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TextBox 3"/>
          <p:cNvSpPr txBox="1"/>
          <p:nvPr/>
        </p:nvSpPr>
        <p:spPr>
          <a:xfrm>
            <a:off x="6003729" y="1085850"/>
            <a:ext cx="6280542" cy="105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03"/>
              </a:lnSpc>
            </a:pPr>
            <a:r>
              <a:rPr lang="en-US" sz="8799" spc="-263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ВИСНОВКИ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66770" y="2366136"/>
            <a:ext cx="16347315" cy="1419896"/>
            <a:chOff x="0" y="0"/>
            <a:chExt cx="21796420" cy="189319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1796420" cy="1893194"/>
              <a:chOff x="0" y="0"/>
              <a:chExt cx="4305466" cy="37396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305465" cy="373964"/>
              </a:xfrm>
              <a:custGeom>
                <a:avLst/>
                <a:gdLst/>
                <a:ahLst/>
                <a:cxnLst/>
                <a:rect l="l" t="t" r="r" b="b"/>
                <a:pathLst>
                  <a:path w="4305465" h="373964">
                    <a:moveTo>
                      <a:pt x="24153" y="0"/>
                    </a:moveTo>
                    <a:lnTo>
                      <a:pt x="4281312" y="0"/>
                    </a:lnTo>
                    <a:cubicBezTo>
                      <a:pt x="4287718" y="0"/>
                      <a:pt x="4293862" y="2545"/>
                      <a:pt x="4298391" y="7074"/>
                    </a:cubicBezTo>
                    <a:cubicBezTo>
                      <a:pt x="4302921" y="11604"/>
                      <a:pt x="4305465" y="17747"/>
                      <a:pt x="4305465" y="24153"/>
                    </a:cubicBezTo>
                    <a:lnTo>
                      <a:pt x="4305465" y="349811"/>
                    </a:lnTo>
                    <a:cubicBezTo>
                      <a:pt x="4305465" y="363151"/>
                      <a:pt x="4294652" y="373964"/>
                      <a:pt x="4281312" y="373964"/>
                    </a:cubicBezTo>
                    <a:lnTo>
                      <a:pt x="24153" y="373964"/>
                    </a:lnTo>
                    <a:cubicBezTo>
                      <a:pt x="10814" y="373964"/>
                      <a:pt x="0" y="363151"/>
                      <a:pt x="0" y="349811"/>
                    </a:cubicBezTo>
                    <a:lnTo>
                      <a:pt x="0" y="24153"/>
                    </a:lnTo>
                    <a:cubicBezTo>
                      <a:pt x="0" y="10814"/>
                      <a:pt x="10814" y="0"/>
                      <a:pt x="24153" y="0"/>
                    </a:cubicBezTo>
                    <a:close/>
                  </a:path>
                </a:pathLst>
              </a:custGeom>
              <a:solidFill>
                <a:srgbClr val="F8F1FF"/>
              </a:solidFill>
            </p:spPr>
            <p:txBody>
              <a:bodyPr/>
              <a:lstStyle/>
              <a:p>
                <a:endParaRPr lang="ru-UA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4305466" cy="4025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51681" y="673365"/>
              <a:ext cx="20893059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4"/>
                </a:lnSpc>
              </a:pP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Розроблено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клієнтську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частину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вебзастосунку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для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організації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групових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подорожей</a:t>
              </a:r>
              <a:endParaRPr lang="en-US" sz="3200" spc="-7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6770" y="4017183"/>
            <a:ext cx="16347315" cy="1419896"/>
            <a:chOff x="0" y="0"/>
            <a:chExt cx="21796420" cy="189319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1796420" cy="1893194"/>
              <a:chOff x="0" y="0"/>
              <a:chExt cx="4305466" cy="37396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305465" cy="373964"/>
              </a:xfrm>
              <a:custGeom>
                <a:avLst/>
                <a:gdLst/>
                <a:ahLst/>
                <a:cxnLst/>
                <a:rect l="l" t="t" r="r" b="b"/>
                <a:pathLst>
                  <a:path w="4305465" h="373964">
                    <a:moveTo>
                      <a:pt x="24153" y="0"/>
                    </a:moveTo>
                    <a:lnTo>
                      <a:pt x="4281312" y="0"/>
                    </a:lnTo>
                    <a:cubicBezTo>
                      <a:pt x="4287718" y="0"/>
                      <a:pt x="4293862" y="2545"/>
                      <a:pt x="4298391" y="7074"/>
                    </a:cubicBezTo>
                    <a:cubicBezTo>
                      <a:pt x="4302921" y="11604"/>
                      <a:pt x="4305465" y="17747"/>
                      <a:pt x="4305465" y="24153"/>
                    </a:cubicBezTo>
                    <a:lnTo>
                      <a:pt x="4305465" y="349811"/>
                    </a:lnTo>
                    <a:cubicBezTo>
                      <a:pt x="4305465" y="363151"/>
                      <a:pt x="4294652" y="373964"/>
                      <a:pt x="4281312" y="373964"/>
                    </a:cubicBezTo>
                    <a:lnTo>
                      <a:pt x="24153" y="373964"/>
                    </a:lnTo>
                    <a:cubicBezTo>
                      <a:pt x="10814" y="373964"/>
                      <a:pt x="0" y="363151"/>
                      <a:pt x="0" y="349811"/>
                    </a:cubicBezTo>
                    <a:lnTo>
                      <a:pt x="0" y="24153"/>
                    </a:lnTo>
                    <a:cubicBezTo>
                      <a:pt x="0" y="10814"/>
                      <a:pt x="10814" y="0"/>
                      <a:pt x="24153" y="0"/>
                    </a:cubicBezTo>
                    <a:close/>
                  </a:path>
                </a:pathLst>
              </a:custGeom>
              <a:solidFill>
                <a:srgbClr val="F8F1FF"/>
              </a:solidFill>
            </p:spPr>
            <p:txBody>
              <a:bodyPr/>
              <a:lstStyle/>
              <a:p>
                <a:endParaRPr lang="ru-UA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28575"/>
                <a:ext cx="4305466" cy="4025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451681" y="673365"/>
              <a:ext cx="20893059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4"/>
                </a:lnSpc>
              </a:pP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Застосунок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підтримує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різні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ролі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(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учасник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,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організатор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,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адміністратор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)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та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гарантує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безпеку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даних</a:t>
              </a:r>
              <a:endParaRPr lang="en-US" sz="3200" spc="-7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66770" y="5665679"/>
            <a:ext cx="16347315" cy="1848521"/>
            <a:chOff x="0" y="0"/>
            <a:chExt cx="21796420" cy="246469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1796420" cy="2464694"/>
              <a:chOff x="0" y="0"/>
              <a:chExt cx="4305466" cy="48685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4305465" cy="486853"/>
              </a:xfrm>
              <a:custGeom>
                <a:avLst/>
                <a:gdLst/>
                <a:ahLst/>
                <a:cxnLst/>
                <a:rect l="l" t="t" r="r" b="b"/>
                <a:pathLst>
                  <a:path w="4305465" h="486853">
                    <a:moveTo>
                      <a:pt x="24153" y="0"/>
                    </a:moveTo>
                    <a:lnTo>
                      <a:pt x="4281312" y="0"/>
                    </a:lnTo>
                    <a:cubicBezTo>
                      <a:pt x="4287718" y="0"/>
                      <a:pt x="4293862" y="2545"/>
                      <a:pt x="4298391" y="7074"/>
                    </a:cubicBezTo>
                    <a:cubicBezTo>
                      <a:pt x="4302921" y="11604"/>
                      <a:pt x="4305465" y="17747"/>
                      <a:pt x="4305465" y="24153"/>
                    </a:cubicBezTo>
                    <a:lnTo>
                      <a:pt x="4305465" y="462700"/>
                    </a:lnTo>
                    <a:cubicBezTo>
                      <a:pt x="4305465" y="476040"/>
                      <a:pt x="4294652" y="486853"/>
                      <a:pt x="4281312" y="486853"/>
                    </a:cubicBezTo>
                    <a:lnTo>
                      <a:pt x="24153" y="486853"/>
                    </a:lnTo>
                    <a:cubicBezTo>
                      <a:pt x="10814" y="486853"/>
                      <a:pt x="0" y="476040"/>
                      <a:pt x="0" y="462700"/>
                    </a:cubicBezTo>
                    <a:lnTo>
                      <a:pt x="0" y="24153"/>
                    </a:lnTo>
                    <a:cubicBezTo>
                      <a:pt x="0" y="10814"/>
                      <a:pt x="10814" y="0"/>
                      <a:pt x="24153" y="0"/>
                    </a:cubicBezTo>
                    <a:close/>
                  </a:path>
                </a:pathLst>
              </a:custGeom>
              <a:solidFill>
                <a:srgbClr val="F8F1FF"/>
              </a:solidFill>
            </p:spPr>
            <p:txBody>
              <a:bodyPr/>
              <a:lstStyle/>
              <a:p>
                <a:endParaRPr lang="ru-UA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4305466" cy="5154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451681" y="673365"/>
              <a:ext cx="20893059" cy="1175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4"/>
                </a:lnSpc>
              </a:pP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Архітектура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та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вибрані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технології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дозволяють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масштабувати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систему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та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додавати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нові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функції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у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майбутньому</a:t>
              </a:r>
              <a:endParaRPr lang="en-US" sz="3200" spc="-7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66770" y="7742800"/>
            <a:ext cx="16347315" cy="2277146"/>
            <a:chOff x="0" y="0"/>
            <a:chExt cx="21796420" cy="3036194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21796420" cy="3036194"/>
              <a:chOff x="0" y="0"/>
              <a:chExt cx="4305466" cy="59974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305465" cy="599742"/>
              </a:xfrm>
              <a:custGeom>
                <a:avLst/>
                <a:gdLst/>
                <a:ahLst/>
                <a:cxnLst/>
                <a:rect l="l" t="t" r="r" b="b"/>
                <a:pathLst>
                  <a:path w="4305465" h="599742">
                    <a:moveTo>
                      <a:pt x="24153" y="0"/>
                    </a:moveTo>
                    <a:lnTo>
                      <a:pt x="4281312" y="0"/>
                    </a:lnTo>
                    <a:cubicBezTo>
                      <a:pt x="4287718" y="0"/>
                      <a:pt x="4293862" y="2545"/>
                      <a:pt x="4298391" y="7074"/>
                    </a:cubicBezTo>
                    <a:cubicBezTo>
                      <a:pt x="4302921" y="11604"/>
                      <a:pt x="4305465" y="17747"/>
                      <a:pt x="4305465" y="24153"/>
                    </a:cubicBezTo>
                    <a:lnTo>
                      <a:pt x="4305465" y="575589"/>
                    </a:lnTo>
                    <a:cubicBezTo>
                      <a:pt x="4305465" y="588928"/>
                      <a:pt x="4294652" y="599742"/>
                      <a:pt x="4281312" y="599742"/>
                    </a:cubicBezTo>
                    <a:lnTo>
                      <a:pt x="24153" y="599742"/>
                    </a:lnTo>
                    <a:cubicBezTo>
                      <a:pt x="10814" y="599742"/>
                      <a:pt x="0" y="588928"/>
                      <a:pt x="0" y="575589"/>
                    </a:cubicBezTo>
                    <a:lnTo>
                      <a:pt x="0" y="24153"/>
                    </a:lnTo>
                    <a:cubicBezTo>
                      <a:pt x="0" y="10814"/>
                      <a:pt x="10814" y="0"/>
                      <a:pt x="24153" y="0"/>
                    </a:cubicBezTo>
                    <a:close/>
                  </a:path>
                </a:pathLst>
              </a:custGeom>
              <a:solidFill>
                <a:srgbClr val="F8F1FF"/>
              </a:solidFill>
            </p:spPr>
            <p:txBody>
              <a:bodyPr/>
              <a:lstStyle/>
              <a:p>
                <a:endParaRPr lang="ru-UA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4305466" cy="62831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451681" y="673365"/>
              <a:ext cx="20893059" cy="17440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4"/>
                </a:lnSpc>
              </a:pP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Про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цю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роботу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було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написано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та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подано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статтю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на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X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Міжнародну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науково-практичну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конференцію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“SCIENCE IN THE MODERN WORLD: INNOVATIONS AND CHALLENGES”, 12-14.06.2025,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Торонто</a:t>
              </a:r>
              <a:r>
                <a:rPr lang="en-US" sz="3200" spc="-78" dirty="0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, </a:t>
              </a:r>
              <a:r>
                <a:rPr lang="en-US" sz="3200" spc="-78" dirty="0" err="1">
                  <a:solidFill>
                    <a:srgbClr val="2C0C6B"/>
                  </a:solidFill>
                  <a:latin typeface="Open Sauce"/>
                  <a:ea typeface="Open Sauce"/>
                  <a:cs typeface="Open Sauce"/>
                  <a:sym typeface="Open Sauce"/>
                </a:rPr>
                <a:t>Канада</a:t>
              </a:r>
              <a:endParaRPr lang="en-US" sz="3200" spc="-7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TextBox 3"/>
          <p:cNvSpPr txBox="1"/>
          <p:nvPr/>
        </p:nvSpPr>
        <p:spPr>
          <a:xfrm>
            <a:off x="2529845" y="4055108"/>
            <a:ext cx="13228309" cy="195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94"/>
              </a:lnSpc>
              <a:spcBef>
                <a:spcPct val="0"/>
              </a:spcBef>
            </a:pPr>
            <a:r>
              <a:rPr lang="en-US" sz="11424" spc="-342" dirty="0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ДЯКУЮ ЗА УВАГУ!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1276594" y="3987537"/>
            <a:ext cx="5375629" cy="4114800"/>
          </a:xfrm>
          <a:custGeom>
            <a:avLst/>
            <a:gdLst/>
            <a:ahLst/>
            <a:cxnLst/>
            <a:rect l="l" t="t" r="r" b="b"/>
            <a:pathLst>
              <a:path w="5375629" h="4114800">
                <a:moveTo>
                  <a:pt x="0" y="0"/>
                </a:moveTo>
                <a:lnTo>
                  <a:pt x="5375630" y="0"/>
                </a:lnTo>
                <a:lnTo>
                  <a:pt x="53756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TextBox 4"/>
          <p:cNvSpPr txBox="1"/>
          <p:nvPr/>
        </p:nvSpPr>
        <p:spPr>
          <a:xfrm>
            <a:off x="2196220" y="309361"/>
            <a:ext cx="13895561" cy="2522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spc="-216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РОЛЬ У ПРОЄКТІ - FRONT END DEVELOPER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47780" y="3115736"/>
            <a:ext cx="10311520" cy="646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6"/>
              </a:lnSpc>
            </a:pP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Внесок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:</a:t>
            </a:r>
          </a:p>
          <a:p>
            <a:pPr marL="854643" lvl="1" indent="-427322" algn="l">
              <a:lnSpc>
                <a:spcPts val="5146"/>
              </a:lnSpc>
              <a:buFont typeface="Arial"/>
              <a:buChar char="•"/>
            </a:pP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Розробка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UI/UX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дизайну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для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зручності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користувачів</a:t>
            </a:r>
            <a:endParaRPr lang="en-US" sz="3958" spc="-118" dirty="0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854643" lvl="1" indent="-427322" algn="l">
              <a:lnSpc>
                <a:spcPts val="5146"/>
              </a:lnSpc>
              <a:buFont typeface="Arial"/>
              <a:buChar char="•"/>
            </a:pP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Реалізація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ключових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функцій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(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реєстрація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авторизація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чат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маршрут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marL="854643" lvl="1" indent="-427322" algn="l">
              <a:lnSpc>
                <a:spcPts val="5146"/>
              </a:lnSpc>
              <a:buFont typeface="Arial"/>
              <a:buChar char="•"/>
            </a:pP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Забезпечення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взаємодії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з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бекендом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через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REST API</a:t>
            </a:r>
          </a:p>
          <a:p>
            <a:pPr marL="854643" lvl="1" indent="-427322" algn="l">
              <a:lnSpc>
                <a:spcPts val="5146"/>
              </a:lnSpc>
              <a:buFont typeface="Arial"/>
              <a:buChar char="•"/>
            </a:pP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Проведення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тестування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працездатності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клієнтської</a:t>
            </a:r>
            <a:r>
              <a:rPr lang="en-US" sz="3958" spc="-118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958" spc="-118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частини</a:t>
            </a:r>
            <a:endParaRPr lang="en-US" sz="3958" spc="-118" dirty="0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5146"/>
              </a:lnSpc>
            </a:pPr>
            <a:endParaRPr lang="en-US" sz="3958" spc="-118" dirty="0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AutoShape 3"/>
          <p:cNvSpPr/>
          <p:nvPr/>
        </p:nvSpPr>
        <p:spPr>
          <a:xfrm>
            <a:off x="1237322" y="4936597"/>
            <a:ext cx="16230600" cy="0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4" name="AutoShape 4"/>
          <p:cNvSpPr/>
          <p:nvPr/>
        </p:nvSpPr>
        <p:spPr>
          <a:xfrm flipV="1">
            <a:off x="12435633" y="4936597"/>
            <a:ext cx="0" cy="3776335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5" name="AutoShape 5"/>
          <p:cNvSpPr/>
          <p:nvPr/>
        </p:nvSpPr>
        <p:spPr>
          <a:xfrm flipH="1" flipV="1">
            <a:off x="6265106" y="4936597"/>
            <a:ext cx="0" cy="3776335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6" name="TextBox 6"/>
          <p:cNvSpPr txBox="1"/>
          <p:nvPr/>
        </p:nvSpPr>
        <p:spPr>
          <a:xfrm>
            <a:off x="819698" y="1314450"/>
            <a:ext cx="16648605" cy="197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3"/>
              </a:lnSpc>
            </a:pPr>
            <a:r>
              <a:rPr lang="en-US" sz="8799" spc="-263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ВАЖЛИВІСТЬ FRONT-END РОЗРОБКИ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9698" y="5319066"/>
            <a:ext cx="5445409" cy="3801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0"/>
              </a:lnSpc>
            </a:pPr>
            <a:r>
              <a:rPr lang="en-US" sz="2900" spc="-87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Основний місток між користувачем і функціональністю - фронтенд забезпечує інтуїтивне та привабливе середовище для користувачів, роблячи складні процеси зручними та зрозумілими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10030" y="5452788"/>
            <a:ext cx="5280680" cy="3335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 spc="-86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Вплив на досвід користувача (UX) - від чіткості інтерфейсу залежить залучення та задоволеність користувачів, що особливо важливо для подорожей і спільної роботи в групах.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16620" y="5685562"/>
            <a:ext cx="5280680" cy="2858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 spc="-86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Важлива частина безпеки - фронтенд реалізує обмеження доступу до конфіденційних даних та перевірку прав користувачів (через контекст авторизації).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14082234" y="3184574"/>
            <a:ext cx="4054229" cy="1415294"/>
          </a:xfrm>
          <a:custGeom>
            <a:avLst/>
            <a:gdLst/>
            <a:ahLst/>
            <a:cxnLst/>
            <a:rect l="l" t="t" r="r" b="b"/>
            <a:pathLst>
              <a:path w="4054229" h="1415294">
                <a:moveTo>
                  <a:pt x="0" y="0"/>
                </a:moveTo>
                <a:lnTo>
                  <a:pt x="4054229" y="0"/>
                </a:lnTo>
                <a:lnTo>
                  <a:pt x="4054229" y="1415295"/>
                </a:lnTo>
                <a:lnTo>
                  <a:pt x="0" y="1415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Freeform 4"/>
          <p:cNvSpPr/>
          <p:nvPr/>
        </p:nvSpPr>
        <p:spPr>
          <a:xfrm>
            <a:off x="11534354" y="2019300"/>
            <a:ext cx="2330549" cy="2330549"/>
          </a:xfrm>
          <a:custGeom>
            <a:avLst/>
            <a:gdLst/>
            <a:ahLst/>
            <a:cxnLst/>
            <a:rect l="l" t="t" r="r" b="b"/>
            <a:pathLst>
              <a:path w="2330549" h="2330549">
                <a:moveTo>
                  <a:pt x="0" y="0"/>
                </a:moveTo>
                <a:lnTo>
                  <a:pt x="2330549" y="0"/>
                </a:lnTo>
                <a:lnTo>
                  <a:pt x="2330549" y="2330549"/>
                </a:lnTo>
                <a:lnTo>
                  <a:pt x="0" y="2330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5" name="Freeform 5"/>
          <p:cNvSpPr/>
          <p:nvPr/>
        </p:nvSpPr>
        <p:spPr>
          <a:xfrm>
            <a:off x="14730140" y="5067825"/>
            <a:ext cx="3241375" cy="1722689"/>
          </a:xfrm>
          <a:custGeom>
            <a:avLst/>
            <a:gdLst/>
            <a:ahLst/>
            <a:cxnLst/>
            <a:rect l="l" t="t" r="r" b="b"/>
            <a:pathLst>
              <a:path w="3241375" h="1722689">
                <a:moveTo>
                  <a:pt x="0" y="0"/>
                </a:moveTo>
                <a:lnTo>
                  <a:pt x="3241375" y="0"/>
                </a:lnTo>
                <a:lnTo>
                  <a:pt x="3241375" y="1722689"/>
                </a:lnTo>
                <a:lnTo>
                  <a:pt x="0" y="1722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6" name="Freeform 6"/>
          <p:cNvSpPr/>
          <p:nvPr/>
        </p:nvSpPr>
        <p:spPr>
          <a:xfrm>
            <a:off x="10255624" y="6216517"/>
            <a:ext cx="3841358" cy="1563414"/>
          </a:xfrm>
          <a:custGeom>
            <a:avLst/>
            <a:gdLst/>
            <a:ahLst/>
            <a:cxnLst/>
            <a:rect l="l" t="t" r="r" b="b"/>
            <a:pathLst>
              <a:path w="3841358" h="1563414">
                <a:moveTo>
                  <a:pt x="0" y="0"/>
                </a:moveTo>
                <a:lnTo>
                  <a:pt x="3841358" y="0"/>
                </a:lnTo>
                <a:lnTo>
                  <a:pt x="3841358" y="1563414"/>
                </a:lnTo>
                <a:lnTo>
                  <a:pt x="0" y="15634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7" name="Freeform 7"/>
          <p:cNvSpPr/>
          <p:nvPr/>
        </p:nvSpPr>
        <p:spPr>
          <a:xfrm>
            <a:off x="8729263" y="8341186"/>
            <a:ext cx="5135640" cy="1422548"/>
          </a:xfrm>
          <a:custGeom>
            <a:avLst/>
            <a:gdLst/>
            <a:ahLst/>
            <a:cxnLst/>
            <a:rect l="l" t="t" r="r" b="b"/>
            <a:pathLst>
              <a:path w="5135640" h="1422548">
                <a:moveTo>
                  <a:pt x="0" y="0"/>
                </a:moveTo>
                <a:lnTo>
                  <a:pt x="5135640" y="0"/>
                </a:lnTo>
                <a:lnTo>
                  <a:pt x="5135640" y="1422548"/>
                </a:lnTo>
                <a:lnTo>
                  <a:pt x="0" y="1422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8" name="TextBox 8"/>
          <p:cNvSpPr txBox="1"/>
          <p:nvPr/>
        </p:nvSpPr>
        <p:spPr>
          <a:xfrm>
            <a:off x="1028700" y="2387252"/>
            <a:ext cx="9715500" cy="6725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3195" lvl="1" indent="-396597" algn="l">
              <a:lnSpc>
                <a:spcPts val="4776"/>
              </a:lnSpc>
              <a:buFont typeface="Arial"/>
              <a:buChar char="•"/>
            </a:pP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Мова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програмування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JavaScript</a:t>
            </a:r>
          </a:p>
          <a:p>
            <a:pPr marL="793195" lvl="1" indent="-396597" algn="l">
              <a:lnSpc>
                <a:spcPts val="4776"/>
              </a:lnSpc>
              <a:buFont typeface="Arial"/>
              <a:buChar char="•"/>
            </a:pP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Фреймворк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React.js </a:t>
            </a:r>
          </a:p>
          <a:p>
            <a:pPr marL="793195" lvl="1" indent="-396597" algn="l">
              <a:lnSpc>
                <a:spcPts val="4776"/>
              </a:lnSpc>
              <a:buFont typeface="Arial"/>
              <a:buChar char="•"/>
            </a:pP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Axios -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бібліотека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для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обміну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даними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з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сервером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через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REST API</a:t>
            </a:r>
          </a:p>
          <a:p>
            <a:pPr marL="793195" lvl="1" indent="-396597" algn="l">
              <a:lnSpc>
                <a:spcPts val="4776"/>
              </a:lnSpc>
              <a:buFont typeface="Arial"/>
              <a:buChar char="•"/>
            </a:pP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React Router -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забезпечує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навігацію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між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сторінками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застосунку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без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перезавантаження</a:t>
            </a:r>
            <a:endParaRPr lang="en-US" sz="3673" spc="-110" dirty="0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793195" lvl="1" indent="-396597" algn="l">
              <a:lnSpc>
                <a:spcPts val="4776"/>
              </a:lnSpc>
              <a:buFont typeface="Arial"/>
              <a:buChar char="•"/>
            </a:pP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Context API -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для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централізованого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зберігання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та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обробки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даних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про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автентифікацію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користувача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marL="793195" lvl="1" indent="-396597" algn="l">
              <a:lnSpc>
                <a:spcPts val="4776"/>
              </a:lnSpc>
              <a:buFont typeface="Arial"/>
              <a:buChar char="•"/>
            </a:pP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Leaflet -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для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роботи</a:t>
            </a:r>
            <a:r>
              <a:rPr lang="en-US" sz="3673" spc="-110" dirty="0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3673" spc="-110" dirty="0" err="1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картами</a:t>
            </a:r>
            <a:endParaRPr lang="en-US" sz="3673" spc="-110" dirty="0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776"/>
              </a:lnSpc>
            </a:pPr>
            <a:endParaRPr lang="en-US" sz="3673" spc="-110" dirty="0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74313" y="490219"/>
            <a:ext cx="13876514" cy="152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19"/>
              </a:lnSpc>
              <a:spcBef>
                <a:spcPct val="0"/>
              </a:spcBef>
            </a:pPr>
            <a:r>
              <a:rPr lang="en-US" sz="8799" spc="-263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ТЕХНОЛОГІЧНИЙ СТЕК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AutoShape 3"/>
          <p:cNvSpPr/>
          <p:nvPr/>
        </p:nvSpPr>
        <p:spPr>
          <a:xfrm>
            <a:off x="1373097" y="5663681"/>
            <a:ext cx="15886203" cy="0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4" name="AutoShape 4"/>
          <p:cNvSpPr/>
          <p:nvPr/>
        </p:nvSpPr>
        <p:spPr>
          <a:xfrm flipH="1" flipV="1">
            <a:off x="5342266" y="2449500"/>
            <a:ext cx="0" cy="6428362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5" name="TextBox 5"/>
          <p:cNvSpPr txBox="1"/>
          <p:nvPr/>
        </p:nvSpPr>
        <p:spPr>
          <a:xfrm>
            <a:off x="1825580" y="3273186"/>
            <a:ext cx="2968005" cy="126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Реєстрація та авторизація користувачів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8794"/>
            <a:ext cx="16942815" cy="130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  <a:spcBef>
                <a:spcPct val="0"/>
              </a:spcBef>
            </a:pPr>
            <a:r>
              <a:rPr lang="en-US" sz="7500" spc="-225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ОСНОВНІ ФУНКЦІЇ DЕБЗАСТОСУНКУ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9316198" y="2449500"/>
            <a:ext cx="0" cy="6428362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8" name="AutoShape 8"/>
          <p:cNvSpPr/>
          <p:nvPr/>
        </p:nvSpPr>
        <p:spPr>
          <a:xfrm flipV="1">
            <a:off x="13290130" y="2449500"/>
            <a:ext cx="0" cy="6428362"/>
          </a:xfrm>
          <a:prstGeom prst="line">
            <a:avLst/>
          </a:prstGeom>
          <a:ln w="9525" cap="flat">
            <a:solidFill>
              <a:srgbClr val="2C0C6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UA"/>
          </a:p>
        </p:txBody>
      </p:sp>
      <p:sp>
        <p:nvSpPr>
          <p:cNvPr id="9" name="TextBox 9"/>
          <p:cNvSpPr txBox="1"/>
          <p:nvPr/>
        </p:nvSpPr>
        <p:spPr>
          <a:xfrm>
            <a:off x="9863886" y="6275073"/>
            <a:ext cx="2968005" cy="2119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Перегляд статистистичних даних про учасника в подорожі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00505" y="6703698"/>
            <a:ext cx="2968005" cy="126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Управління профілем користувача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5580" y="7132323"/>
            <a:ext cx="2968005" cy="40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Груповий чат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14043" y="3487498"/>
            <a:ext cx="2968005" cy="833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Інтерактивна карта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10496" y="3058873"/>
            <a:ext cx="3185336" cy="1690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Управління учасниками подорожі, керування заявками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21735" y="3273186"/>
            <a:ext cx="2968005" cy="126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Створення та керування подорожами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14043" y="7116244"/>
            <a:ext cx="2968005" cy="405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sz="2603" spc="-78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Адміністрування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872648" y="0"/>
            <a:ext cx="7856696" cy="10287000"/>
          </a:xfrm>
          <a:custGeom>
            <a:avLst/>
            <a:gdLst/>
            <a:ahLst/>
            <a:cxnLst/>
            <a:rect l="l" t="t" r="r" b="b"/>
            <a:pathLst>
              <a:path w="7856696" h="10287000">
                <a:moveTo>
                  <a:pt x="0" y="0"/>
                </a:moveTo>
                <a:lnTo>
                  <a:pt x="7856696" y="0"/>
                </a:lnTo>
                <a:lnTo>
                  <a:pt x="78566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TextBox 4"/>
          <p:cNvSpPr txBox="1"/>
          <p:nvPr/>
        </p:nvSpPr>
        <p:spPr>
          <a:xfrm>
            <a:off x="9931617" y="452916"/>
            <a:ext cx="7327683" cy="197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55"/>
              </a:lnSpc>
              <a:spcBef>
                <a:spcPct val="0"/>
              </a:spcBef>
            </a:pPr>
            <a:r>
              <a:rPr lang="en-US" sz="5611" spc="-168">
                <a:solidFill>
                  <a:srgbClr val="2C0C6B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ДІАГРАМА СТАНІВ КОРИСТУВАЧА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90274" y="2886111"/>
            <a:ext cx="7569026" cy="4257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7"/>
              </a:lnSpc>
            </a:pPr>
            <a:r>
              <a:rPr lang="en-US" sz="3744" spc="-112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На діаграмі зображено життєвий цикл користувача у вебзастосунку TravelMate</a:t>
            </a:r>
          </a:p>
          <a:p>
            <a:pPr algn="l">
              <a:lnSpc>
                <a:spcPts val="4867"/>
              </a:lnSpc>
            </a:pPr>
            <a:endParaRPr lang="en-US" sz="3744" spc="-112">
              <a:solidFill>
                <a:srgbClr val="2C0C6B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867"/>
              </a:lnSpc>
            </a:pPr>
            <a:r>
              <a:rPr lang="en-US" sz="3744" spc="-112">
                <a:solidFill>
                  <a:srgbClr val="2C0C6B"/>
                </a:solidFill>
                <a:latin typeface="Open Sauce"/>
                <a:ea typeface="Open Sauce"/>
                <a:cs typeface="Open Sauce"/>
                <a:sym typeface="Open Sauce"/>
              </a:rPr>
              <a:t>Користувач переходить між цими станами залежно від своїх дій або дій організатора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1367563" y="2578778"/>
            <a:ext cx="15552873" cy="6894287"/>
          </a:xfrm>
          <a:custGeom>
            <a:avLst/>
            <a:gdLst/>
            <a:ahLst/>
            <a:cxnLst/>
            <a:rect l="l" t="t" r="r" b="b"/>
            <a:pathLst>
              <a:path w="15552873" h="6894287">
                <a:moveTo>
                  <a:pt x="0" y="0"/>
                </a:moveTo>
                <a:lnTo>
                  <a:pt x="15552874" y="0"/>
                </a:lnTo>
                <a:lnTo>
                  <a:pt x="15552874" y="6894287"/>
                </a:lnTo>
                <a:lnTo>
                  <a:pt x="0" y="6894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97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TextBox 4"/>
          <p:cNvSpPr txBox="1"/>
          <p:nvPr/>
        </p:nvSpPr>
        <p:spPr>
          <a:xfrm>
            <a:off x="2346047" y="904875"/>
            <a:ext cx="14417464" cy="113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5"/>
              </a:lnSpc>
              <a:spcBef>
                <a:spcPct val="0"/>
              </a:spcBef>
            </a:pPr>
            <a:r>
              <a:rPr lang="en-US" sz="6111" b="1" spc="-183">
                <a:solidFill>
                  <a:srgbClr val="2C0C6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ГОЛОВНА СТОРІНКА КОРИСТУВАЧА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3493371" y="1994701"/>
            <a:ext cx="11301259" cy="5099693"/>
          </a:xfrm>
          <a:custGeom>
            <a:avLst/>
            <a:gdLst/>
            <a:ahLst/>
            <a:cxnLst/>
            <a:rect l="l" t="t" r="r" b="b"/>
            <a:pathLst>
              <a:path w="11301259" h="5099693">
                <a:moveTo>
                  <a:pt x="0" y="0"/>
                </a:moveTo>
                <a:lnTo>
                  <a:pt x="11301258" y="0"/>
                </a:lnTo>
                <a:lnTo>
                  <a:pt x="11301258" y="5099693"/>
                </a:lnTo>
                <a:lnTo>
                  <a:pt x="0" y="5099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Freeform 4"/>
          <p:cNvSpPr/>
          <p:nvPr/>
        </p:nvSpPr>
        <p:spPr>
          <a:xfrm>
            <a:off x="3493371" y="7094394"/>
            <a:ext cx="11301259" cy="3192606"/>
          </a:xfrm>
          <a:custGeom>
            <a:avLst/>
            <a:gdLst/>
            <a:ahLst/>
            <a:cxnLst/>
            <a:rect l="l" t="t" r="r" b="b"/>
            <a:pathLst>
              <a:path w="11301259" h="3192606">
                <a:moveTo>
                  <a:pt x="0" y="0"/>
                </a:moveTo>
                <a:lnTo>
                  <a:pt x="11301258" y="0"/>
                </a:lnTo>
                <a:lnTo>
                  <a:pt x="11301258" y="3192606"/>
                </a:lnTo>
                <a:lnTo>
                  <a:pt x="0" y="3192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5" name="TextBox 5"/>
          <p:cNvSpPr txBox="1"/>
          <p:nvPr/>
        </p:nvSpPr>
        <p:spPr>
          <a:xfrm>
            <a:off x="4228292" y="582612"/>
            <a:ext cx="9831417" cy="113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5"/>
              </a:lnSpc>
              <a:spcBef>
                <a:spcPct val="0"/>
              </a:spcBef>
            </a:pPr>
            <a:r>
              <a:rPr lang="en-US" sz="6111" b="1" spc="-183">
                <a:solidFill>
                  <a:srgbClr val="2C0C6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ПРОФІЛЬ КОРИСТУВАЧА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3" name="Freeform 3"/>
          <p:cNvSpPr/>
          <p:nvPr/>
        </p:nvSpPr>
        <p:spPr>
          <a:xfrm>
            <a:off x="571476" y="5113820"/>
            <a:ext cx="11235848" cy="5098266"/>
          </a:xfrm>
          <a:custGeom>
            <a:avLst/>
            <a:gdLst/>
            <a:ahLst/>
            <a:cxnLst/>
            <a:rect l="l" t="t" r="r" b="b"/>
            <a:pathLst>
              <a:path w="11235848" h="5098266">
                <a:moveTo>
                  <a:pt x="0" y="0"/>
                </a:moveTo>
                <a:lnTo>
                  <a:pt x="11235848" y="0"/>
                </a:lnTo>
                <a:lnTo>
                  <a:pt x="11235848" y="5098266"/>
                </a:lnTo>
                <a:lnTo>
                  <a:pt x="0" y="5098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4" name="Freeform 4"/>
          <p:cNvSpPr/>
          <p:nvPr/>
        </p:nvSpPr>
        <p:spPr>
          <a:xfrm>
            <a:off x="571476" y="0"/>
            <a:ext cx="11235848" cy="5113820"/>
          </a:xfrm>
          <a:custGeom>
            <a:avLst/>
            <a:gdLst/>
            <a:ahLst/>
            <a:cxnLst/>
            <a:rect l="l" t="t" r="r" b="b"/>
            <a:pathLst>
              <a:path w="11235848" h="5113820">
                <a:moveTo>
                  <a:pt x="0" y="0"/>
                </a:moveTo>
                <a:lnTo>
                  <a:pt x="11235848" y="0"/>
                </a:lnTo>
                <a:lnTo>
                  <a:pt x="11235848" y="5113820"/>
                </a:lnTo>
                <a:lnTo>
                  <a:pt x="0" y="5113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82"/>
            </a:stretch>
          </a:blipFill>
        </p:spPr>
        <p:txBody>
          <a:bodyPr/>
          <a:lstStyle/>
          <a:p>
            <a:endParaRPr lang="ru-UA"/>
          </a:p>
        </p:txBody>
      </p:sp>
      <p:sp>
        <p:nvSpPr>
          <p:cNvPr id="5" name="TextBox 5"/>
          <p:cNvSpPr txBox="1"/>
          <p:nvPr/>
        </p:nvSpPr>
        <p:spPr>
          <a:xfrm>
            <a:off x="9646477" y="4020327"/>
            <a:ext cx="8269682" cy="2122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5"/>
              </a:lnSpc>
              <a:spcBef>
                <a:spcPct val="0"/>
              </a:spcBef>
            </a:pPr>
            <a:r>
              <a:rPr lang="en-US" sz="5611" b="1" spc="-168">
                <a:solidFill>
                  <a:srgbClr val="2C0C6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СТОРІНКА СТВОРЕННЯ НОВОЇ ПОДОРОЖІ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Произвольный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World</vt:lpstr>
      <vt:lpstr>Open Sauce</vt:lpstr>
      <vt:lpstr>Helvetica World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та управління груповими подорожами. клієнтська частина</dc:title>
  <cp:lastModifiedBy>Elina Cherkasova</cp:lastModifiedBy>
  <cp:revision>2</cp:revision>
  <dcterms:created xsi:type="dcterms:W3CDTF">2006-08-16T00:00:00Z</dcterms:created>
  <dcterms:modified xsi:type="dcterms:W3CDTF">2025-06-09T09:16:32Z</dcterms:modified>
  <dc:identifier>DAGp1h6mBHE</dc:identifier>
</cp:coreProperties>
</file>