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385db037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385db037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385db037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385db037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3eeb029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3eeb029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3eeb029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3eeb029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3eeb029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3eeb029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4ba4a0a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4ba4a0a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3eeb029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3eeb029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41846a3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41846a3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eeb029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3eeb029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1: 48 college students, creative tests, seated vs walking on a </a:t>
            </a:r>
            <a:r>
              <a:rPr lang="es"/>
              <a:t>treadmill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3: 40 students, creative tests, seated vs walking outside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3eeb029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3eeb029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85db03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85db03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85db03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85db03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385db03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385db03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385db03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385db03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85db037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385db03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385db037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385db03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385db03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385db03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385db03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385db03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licit.org/" TargetMode="External"/><Relationship Id="rId4" Type="http://schemas.openxmlformats.org/officeDocument/2006/relationships/hyperlink" Target="https://consensus.app/" TargetMode="External"/><Relationship Id="rId11" Type="http://schemas.openxmlformats.org/officeDocument/2006/relationships/hyperlink" Target="https://www.zotero.org/" TargetMode="External"/><Relationship Id="rId10" Type="http://schemas.openxmlformats.org/officeDocument/2006/relationships/hyperlink" Target="https://lex.page/~" TargetMode="External"/><Relationship Id="rId9" Type="http://schemas.openxmlformats.org/officeDocument/2006/relationships/hyperlink" Target="https://chat.openai.com/chat" TargetMode="External"/><Relationship Id="rId5" Type="http://schemas.openxmlformats.org/officeDocument/2006/relationships/hyperlink" Target="https://scite.ai/home" TargetMode="External"/><Relationship Id="rId6" Type="http://schemas.openxmlformats.org/officeDocument/2006/relationships/hyperlink" Target="https://inciteful.xyz/" TargetMode="External"/><Relationship Id="rId7" Type="http://schemas.openxmlformats.org/officeDocument/2006/relationships/hyperlink" Target="https://app.litmaps.com/" TargetMode="External"/><Relationship Id="rId8" Type="http://schemas.openxmlformats.org/officeDocument/2006/relationships/hyperlink" Target="https://www.lateral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cience.org/doi/abs/10.1126/science.aaf5239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udiopen.ai/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ubs.aip.org/aapt/ajp/article/47/6/568/1051193/The-Essential-Tension" TargetMode="External"/><Relationship Id="rId4" Type="http://schemas.openxmlformats.org/officeDocument/2006/relationships/hyperlink" Target="https://epjdatascience.springeropen.com/articles/10.1140/epjds/s13688-019-0205-9" TargetMode="External"/><Relationship Id="rId5" Type="http://schemas.openxmlformats.org/officeDocument/2006/relationships/hyperlink" Target="https://www.sciencedirect.com/science/article/abs/pii/S1751157722000736?via%3Dihub" TargetMode="External"/><Relationship Id="rId6" Type="http://schemas.openxmlformats.org/officeDocument/2006/relationships/hyperlink" Target="https://www.sciencedirect.com/science/article/abs/pii/S0306457322002114?via%3Dihu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ature.com/articles/s41467-021-25477-8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ambridge.org/core/books/science-of-science/572A745A6F97B55A263F5E86225E3F70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ature.com/articles/s41562-021-01084-x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nk.springer.com/article/10.1007/s11192-023-04635-3" TargetMode="External"/><Relationship Id="rId4" Type="http://schemas.openxmlformats.org/officeDocument/2006/relationships/hyperlink" Target="https://link.springer.com/article/10.1007/s11192-023-04635-3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AI applications in academic research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Naim Bro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Escuela de Gobierno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Universidad Adolfo Ibáñez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Instituto Milenio Fundamento de los Datos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Miércoles 17 de mayo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801" y="0"/>
            <a:ext cx="33184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Steps in syntopical reading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Create a list of books on your topic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Inspect them, and decide which books say something important about the topic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Find the relevant passages in each book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Bring the authors into an imaginary conversation with each other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Define the key concepts used by each author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Establish a neutral terminology that can be used to compare and contrast the different views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Formulate your own questions and issues about the topic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Try to answer your questions and resolve your issues by synthesizing the insights from all the books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Syntopical reading with AI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Choose a question or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Find the seed 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3"/>
              </a:rPr>
              <a:t>elicit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4"/>
              </a:rPr>
              <a:t>consensus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5"/>
              </a:rPr>
              <a:t>scite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Build a systematic list of 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6"/>
              </a:rPr>
              <a:t>inciteful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7"/>
              </a:rPr>
              <a:t>litmaps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Parse the 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8"/>
              </a:rPr>
              <a:t>lateral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Interact with the parsed 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9"/>
              </a:rPr>
              <a:t>chatGPT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Generate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10"/>
              </a:rPr>
              <a:t>lex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* I use </a:t>
            </a:r>
            <a:r>
              <a:rPr lang="es" u="sng">
                <a:solidFill>
                  <a:schemeClr val="hlink"/>
                </a:solidFill>
                <a:hlinkClick r:id="rId11"/>
              </a:rPr>
              <a:t>Zotero</a:t>
            </a:r>
            <a:r>
              <a:rPr lang="es"/>
              <a:t> as reference manager, which connects with some of the apps above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1714200"/>
            <a:ext cx="8520600" cy="17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Demo: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77"/>
              <a:t>Choose a research question</a:t>
            </a:r>
            <a:endParaRPr sz="237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Prototyping papers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problem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 every idea we work on, we have N ideas lingering in the back of our heads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With scarce mental bandwidth, these ideas may not mature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Sinatra et al 2016</a:t>
            </a:r>
            <a:r>
              <a:rPr lang="es"/>
              <a:t>: it’s difficult to predict which paper will make the greatest impact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571998" cy="263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Prototyping a paper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Generate an extended abstract as fast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Imperfect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But 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Obtain initial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Find collaborators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Benefits: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Store in external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Mature and clarify ideas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Facilitates a more intentional formation of collaboration networks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Conclusion: the promises of AI in research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4535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AI's capability to process existing knowledge shifts humans’ task towards coming up with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</a:t>
            </a:r>
            <a:r>
              <a:rPr lang="es"/>
              <a:t>reativity as a graph: different domains of knowledge are nodes, and connections between these domains are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AI allows us to cover nodes much faster than before, which increases the opportunities for </a:t>
            </a:r>
            <a:r>
              <a:rPr lang="es"/>
              <a:t>reassembling ideas in novel ways</a:t>
            </a:r>
            <a:r>
              <a:rPr lang="es"/>
              <a:t>.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00" y="1170125"/>
            <a:ext cx="3991799" cy="373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Bonus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audiopen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497" y="0"/>
            <a:ext cx="59965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Science of science literature on productivity and creativity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Processing the literature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Prototyping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Conclusion: A research and creativity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science of science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Essential Tension Hypothesis (</a:t>
            </a:r>
            <a:r>
              <a:rPr lang="es" u="sng">
                <a:solidFill>
                  <a:schemeClr val="hlink"/>
                </a:solidFill>
                <a:hlinkClick r:id="rId3"/>
              </a:rPr>
              <a:t>Kuhn &amp; Epstein 1979</a:t>
            </a:r>
            <a:r>
              <a:rPr lang="es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Scientists need to strike a balance between exploring well-established knowledge (tradition) and venturing into new, uncharted areas of knowledge (innovation)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</a:t>
            </a:r>
            <a:r>
              <a:rPr lang="es"/>
              <a:t>onservative strategies are more common in research due to career advancement needs (</a:t>
            </a:r>
            <a:r>
              <a:rPr lang="es" u="sng">
                <a:solidFill>
                  <a:schemeClr val="hlink"/>
                </a:solidFill>
                <a:hlinkClick r:id="rId4"/>
              </a:rPr>
              <a:t>Aleta et al 2019</a:t>
            </a:r>
            <a:r>
              <a:rPr lang="e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Scientists who diversify their research tend to have a higher impact </a:t>
            </a:r>
            <a:r>
              <a:rPr lang="es"/>
              <a:t>(</a:t>
            </a:r>
            <a:r>
              <a:rPr lang="es" u="sng">
                <a:solidFill>
                  <a:schemeClr val="hlink"/>
                </a:solidFill>
                <a:hlinkClick r:id="rId5"/>
              </a:rPr>
              <a:t>Li et al 2022</a:t>
            </a:r>
            <a:r>
              <a:rPr lang="es"/>
              <a:t>; </a:t>
            </a:r>
            <a:r>
              <a:rPr lang="e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Huang et al 2022</a:t>
            </a:r>
            <a:r>
              <a:rPr lang="es"/>
              <a:t>)</a:t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Topic selection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Hot Streaks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Sequences of exploration followed by exploitation, with the transition coinciding with the onset of a hot streak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Liu et al 2021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325" y="661263"/>
            <a:ext cx="416338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Increasing importance of teams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Wang &amp; Barabasi 2021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982" y="1080475"/>
            <a:ext cx="4774968" cy="406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New collaborations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Fresh teams, comprising collaborators who haven't worked together before, are associated with higher levels of disruption and more radical innovations.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Zeng et al 2021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47863"/>
            <a:ext cx="4267200" cy="224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Structural Holes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Scientists whose collaboration networks bridge structural holes tend to produce more novel and disruptive research.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Structural holes represent gaps between non-redundant contacts in a network, providing opportunities for information brokerage and innovation.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Wang et al 202</a:t>
            </a:r>
            <a:r>
              <a:rPr lang="es" u="sng">
                <a:solidFill>
                  <a:schemeClr val="hlink"/>
                </a:solidFill>
                <a:hlinkClick r:id="rId4"/>
              </a:rPr>
              <a:t>1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17725"/>
            <a:ext cx="3636716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Syntopical reading with 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