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5" r:id="rId8"/>
    <p:sldId id="273" r:id="rId9"/>
    <p:sldId id="27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5" d="100"/>
          <a:sy n="75" d="100"/>
        </p:scale>
        <p:origin x="94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524629" y="2513509"/>
            <a:ext cx="10735503" cy="2154436"/>
          </a:xfrm>
          <a:prstGeom prst="rect">
            <a:avLst/>
          </a:prstGeom>
          <a:solidFill>
            <a:srgbClr val="3B3B3B"/>
          </a:solidFill>
        </p:spPr>
        <p:txBody>
          <a:bodyPr wrap="none" rtlCol="0">
            <a:spAutoFit/>
          </a:bodyPr>
          <a:lstStyle/>
          <a:p>
            <a:r>
              <a:rPr lang="en-US" sz="6600" dirty="0">
                <a:solidFill>
                  <a:srgbClr val="FF6600"/>
                </a:solidFill>
              </a:rPr>
              <a:t>Cross Selling Recommendation</a:t>
            </a:r>
          </a:p>
          <a:p>
            <a:r>
              <a:rPr lang="en-US" sz="4000" dirty="0">
                <a:solidFill>
                  <a:schemeClr val="accent2"/>
                </a:solidFill>
              </a:rPr>
              <a:t>Erwin Linares</a:t>
            </a:r>
          </a:p>
          <a:p>
            <a:r>
              <a:rPr lang="en-US" sz="2800" b="1" dirty="0">
                <a:solidFill>
                  <a:schemeClr val="accent2"/>
                </a:solidFill>
              </a:rPr>
              <a:t>10/2/2023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285750" indent="-285750" algn="l">
              <a:buFont typeface="Arial" panose="020B0604020202020204" pitchFamily="34" charset="0"/>
              <a:buChar char="•"/>
            </a:pPr>
            <a:r>
              <a:rPr lang="en-US" sz="1600" dirty="0"/>
              <a:t>  XYZ Credit Union in Latin America is performing very well in selling bank products however there is one slight problem they are having little success attempting to cross sell there products to existing customers.</a:t>
            </a:r>
          </a:p>
          <a:p>
            <a:pPr marL="285750" indent="-285750" algn="l">
              <a:buFont typeface="Arial" panose="020B0604020202020204" pitchFamily="34" charset="0"/>
              <a:buChar char="•"/>
            </a:pPr>
            <a:r>
              <a:rPr lang="en-US" sz="1600" dirty="0"/>
              <a:t>XYZ Credit Union is looking to implement a machine learning algorithm  to increase cross selling, but my job is to figure out whether machine learning is required or not through analyzing the data.</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8707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FF801-37D5-B4E5-A9FC-B9907400154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Customer Demographics</a:t>
            </a:r>
          </a:p>
        </p:txBody>
      </p:sp>
      <p:pic>
        <p:nvPicPr>
          <p:cNvPr id="5" name="Content Placeholder 4" descr="A graph of a person&#10;&#10;Description automatically generated with medium confidence">
            <a:extLst>
              <a:ext uri="{FF2B5EF4-FFF2-40B4-BE49-F238E27FC236}">
                <a16:creationId xmlns:a16="http://schemas.microsoft.com/office/drawing/2014/main" id="{DAD3EC22-2EA5-1C48-8F05-F4DEBBEDB9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542058"/>
            <a:ext cx="10744200" cy="3572446"/>
          </a:xfrm>
          <a:prstGeom prst="rect">
            <a:avLst/>
          </a:prstGeom>
        </p:spPr>
      </p:pic>
    </p:spTree>
    <p:extLst>
      <p:ext uri="{BB962C8B-B14F-4D97-AF65-F5344CB8AC3E}">
        <p14:creationId xmlns:p14="http://schemas.microsoft.com/office/powerpoint/2010/main" val="172113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FF801-37D5-B4E5-A9FC-B9907400154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Province Customer Distribution</a:t>
            </a:r>
          </a:p>
        </p:txBody>
      </p:sp>
      <p:pic>
        <p:nvPicPr>
          <p:cNvPr id="5" name="Content Placeholder 4">
            <a:extLst>
              <a:ext uri="{FF2B5EF4-FFF2-40B4-BE49-F238E27FC236}">
                <a16:creationId xmlns:a16="http://schemas.microsoft.com/office/drawing/2014/main" id="{BEA7489B-780B-44C5-8C5E-649ABDF2E2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387475" y="2133892"/>
            <a:ext cx="9215410" cy="4607705"/>
          </a:xfrm>
          <a:prstGeom prst="rect">
            <a:avLst/>
          </a:prstGeom>
        </p:spPr>
      </p:pic>
    </p:spTree>
    <p:extLst>
      <p:ext uri="{BB962C8B-B14F-4D97-AF65-F5344CB8AC3E}">
        <p14:creationId xmlns:p14="http://schemas.microsoft.com/office/powerpoint/2010/main" val="318897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FF801-37D5-B4E5-A9FC-B9907400154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Segmentation Distribution</a:t>
            </a:r>
          </a:p>
        </p:txBody>
      </p:sp>
      <p:pic>
        <p:nvPicPr>
          <p:cNvPr id="5" name="Content Placeholder 4" descr="A close-up of a graph&#10;&#10;Description automatically generated">
            <a:extLst>
              <a:ext uri="{FF2B5EF4-FFF2-40B4-BE49-F238E27FC236}">
                <a16:creationId xmlns:a16="http://schemas.microsoft.com/office/drawing/2014/main" id="{4A80BDEC-232D-0E9A-C9BE-F5C3D2309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542058"/>
            <a:ext cx="10744200" cy="3572446"/>
          </a:xfrm>
          <a:prstGeom prst="rect">
            <a:avLst/>
          </a:prstGeom>
        </p:spPr>
      </p:pic>
    </p:spTree>
    <p:extLst>
      <p:ext uri="{BB962C8B-B14F-4D97-AF65-F5344CB8AC3E}">
        <p14:creationId xmlns:p14="http://schemas.microsoft.com/office/powerpoint/2010/main" val="287634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FF801-37D5-B4E5-A9FC-B9907400154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Segmentation Distribution</a:t>
            </a:r>
          </a:p>
        </p:txBody>
      </p:sp>
      <p:pic>
        <p:nvPicPr>
          <p:cNvPr id="5" name="Content Placeholder 4">
            <a:extLst>
              <a:ext uri="{FF2B5EF4-FFF2-40B4-BE49-F238E27FC236}">
                <a16:creationId xmlns:a16="http://schemas.microsoft.com/office/drawing/2014/main" id="{4A80BDEC-232D-0E9A-C9BE-F5C3D2309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828675" y="2354239"/>
            <a:ext cx="9951085" cy="4402161"/>
          </a:xfrm>
          <a:prstGeom prst="rect">
            <a:avLst/>
          </a:prstGeom>
        </p:spPr>
      </p:pic>
    </p:spTree>
    <p:extLst>
      <p:ext uri="{BB962C8B-B14F-4D97-AF65-F5344CB8AC3E}">
        <p14:creationId xmlns:p14="http://schemas.microsoft.com/office/powerpoint/2010/main" val="278281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FF801-37D5-B4E5-A9FC-B99074001549}"/>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Activity Distribution</a:t>
            </a:r>
          </a:p>
        </p:txBody>
      </p:sp>
      <p:pic>
        <p:nvPicPr>
          <p:cNvPr id="5" name="Content Placeholder 4" descr="A screenshot of a graph&#10;&#10;Description automatically generated">
            <a:extLst>
              <a:ext uri="{FF2B5EF4-FFF2-40B4-BE49-F238E27FC236}">
                <a16:creationId xmlns:a16="http://schemas.microsoft.com/office/drawing/2014/main" id="{9C0D4393-960C-BDBE-0672-FE3D786B3C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5231" y="1089644"/>
            <a:ext cx="6421009" cy="5514356"/>
          </a:xfrm>
          <a:prstGeom prst="rect">
            <a:avLst/>
          </a:prstGeom>
        </p:spPr>
      </p:pic>
    </p:spTree>
    <p:extLst>
      <p:ext uri="{BB962C8B-B14F-4D97-AF65-F5344CB8AC3E}">
        <p14:creationId xmlns:p14="http://schemas.microsoft.com/office/powerpoint/2010/main" val="382445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F801-37D5-B4E5-A9FC-B99074001549}"/>
              </a:ext>
            </a:extLst>
          </p:cNvPr>
          <p:cNvSpPr>
            <a:spLocks noGrp="1"/>
          </p:cNvSpPr>
          <p:nvPr>
            <p:ph type="title"/>
          </p:nvPr>
        </p:nvSpPr>
        <p:spPr/>
        <p:txBody>
          <a:bodyPr/>
          <a:lstStyle/>
          <a:p>
            <a:r>
              <a:rPr lang="en-US" dirty="0"/>
              <a:t>Final Thoughts &amp; Recommendation</a:t>
            </a:r>
          </a:p>
        </p:txBody>
      </p:sp>
      <p:sp>
        <p:nvSpPr>
          <p:cNvPr id="3" name="Content Placeholder 2">
            <a:extLst>
              <a:ext uri="{FF2B5EF4-FFF2-40B4-BE49-F238E27FC236}">
                <a16:creationId xmlns:a16="http://schemas.microsoft.com/office/drawing/2014/main" id="{2C879567-EC89-7C64-B485-0996D5E61C65}"/>
              </a:ext>
            </a:extLst>
          </p:cNvPr>
          <p:cNvSpPr>
            <a:spLocks noGrp="1"/>
          </p:cNvSpPr>
          <p:nvPr>
            <p:ph idx="1"/>
          </p:nvPr>
        </p:nvSpPr>
        <p:spPr/>
        <p:txBody>
          <a:bodyPr>
            <a:normAutofit fontScale="77500" lnSpcReduction="20000"/>
          </a:bodyPr>
          <a:lstStyle/>
          <a:p>
            <a:r>
              <a:rPr lang="en-US" dirty="0"/>
              <a:t>Going through and analyzing this data set I would like it to be known that I only looked over the test data set and did not look over the data set as a whole as it seemed 900k records with 24 attributes would be sufficient enough for analysis assuming that the test and training data set were split without bias. </a:t>
            </a:r>
          </a:p>
          <a:p>
            <a:r>
              <a:rPr lang="en-US" dirty="0"/>
              <a:t>During my analysis columns were changed and attributes data types were also changed along with the dropping of null values.</a:t>
            </a:r>
          </a:p>
          <a:p>
            <a:r>
              <a:rPr lang="en-US" dirty="0"/>
              <a:t>Within the test data set it was evident that there was a grand difference from minimum and maximum values  of customers gross income.</a:t>
            </a:r>
          </a:p>
          <a:p>
            <a:r>
              <a:rPr lang="en-US" dirty="0"/>
              <a:t>My analysis however drove me to the conclusion that the bank is most likely better off targeting audience who live in either </a:t>
            </a:r>
            <a:r>
              <a:rPr lang="en-US" dirty="0" err="1"/>
              <a:t>madrid</a:t>
            </a:r>
            <a:r>
              <a:rPr lang="en-US" dirty="0"/>
              <a:t> or Barcelona, who are around middle ages of 40, who are either “VIP” or “Individuals” , and finally when targeting customers they should reach out to the inactive customers and get them more active once again by offering them special offers and for those active customers offer them continued loyalty specialties with each new service to continue to have their business. Targeting this demographic and understanding how advertisements/ coupons could be targeted to is essential for the credit union. </a:t>
            </a:r>
          </a:p>
        </p:txBody>
      </p:sp>
    </p:spTree>
    <p:extLst>
      <p:ext uri="{BB962C8B-B14F-4D97-AF65-F5344CB8AC3E}">
        <p14:creationId xmlns:p14="http://schemas.microsoft.com/office/powerpoint/2010/main" val="34258818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23</TotalTime>
  <Words>334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   Problem Statement</vt:lpstr>
      <vt:lpstr>Customer Demographics</vt:lpstr>
      <vt:lpstr>Province Customer Distribution</vt:lpstr>
      <vt:lpstr>Segmentation Distribution</vt:lpstr>
      <vt:lpstr>Segmentation Distribution</vt:lpstr>
      <vt:lpstr>Activity Distribution</vt:lpstr>
      <vt:lpstr>Final Thoughts &amp;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erwin linares</dc:creator>
  <cp:lastModifiedBy>erwin linares</cp:lastModifiedBy>
  <cp:revision>1</cp:revision>
  <dcterms:created xsi:type="dcterms:W3CDTF">2023-10-03T04:33:28Z</dcterms:created>
  <dcterms:modified xsi:type="dcterms:W3CDTF">2023-10-03T04:56:38Z</dcterms:modified>
</cp:coreProperties>
</file>