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85" r:id="rId22"/>
    <p:sldId id="286" r:id="rId23"/>
    <p:sldId id="287" r:id="rId24"/>
    <p:sldId id="275" r:id="rId25"/>
    <p:sldId id="276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8" r:id="rId34"/>
  </p:sldIdLst>
  <p:sldSz cx="9144000" cy="6858000" type="screen4x3"/>
  <p:notesSz cx="7086600" cy="96012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3860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 altLang="pt-BR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8600" y="91440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DB4C82-8A88-4A07-B722-86206FB370B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5981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4788" y="0"/>
            <a:ext cx="30702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 altLang="pt-BR"/>
          </a:p>
        </p:txBody>
      </p:sp>
      <p:sp>
        <p:nvSpPr>
          <p:cNvPr id="430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560888"/>
            <a:ext cx="56705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02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4788" y="9120188"/>
            <a:ext cx="30702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D470F2-541F-401D-B190-03C14D1B3E3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45152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93394-14CD-4C5C-8AD0-56703BC26044}" type="slidenum">
              <a:rPr lang="pt-BR" altLang="pt-BR"/>
              <a:pPr/>
              <a:t>1</a:t>
            </a:fld>
            <a:endParaRPr lang="pt-BR" altLang="pt-BR"/>
          </a:p>
        </p:txBody>
      </p:sp>
      <p:sp>
        <p:nvSpPr>
          <p:cNvPr id="44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16302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18629E-CE06-46AA-B24F-E502177EBFDD}" type="slidenum">
              <a:rPr lang="pt-BR" altLang="pt-BR"/>
              <a:pPr/>
              <a:t>10</a:t>
            </a:fld>
            <a:endParaRPr lang="pt-BR" altLang="pt-BR"/>
          </a:p>
        </p:txBody>
      </p:sp>
      <p:sp>
        <p:nvSpPr>
          <p:cNvPr id="532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64161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646C8A-0139-42B0-9BB7-9B7EBFCB9A15}" type="slidenum">
              <a:rPr lang="pt-BR" altLang="pt-BR"/>
              <a:pPr/>
              <a:t>11</a:t>
            </a:fld>
            <a:endParaRPr lang="pt-BR" altLang="pt-BR"/>
          </a:p>
        </p:txBody>
      </p:sp>
      <p:sp>
        <p:nvSpPr>
          <p:cNvPr id="54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70554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D3F0C2-AE9E-4DA3-A05E-835C9924780F}" type="slidenum">
              <a:rPr lang="pt-BR" altLang="pt-BR"/>
              <a:pPr/>
              <a:t>12</a:t>
            </a:fld>
            <a:endParaRPr lang="pt-BR" altLang="pt-BR"/>
          </a:p>
        </p:txBody>
      </p:sp>
      <p:sp>
        <p:nvSpPr>
          <p:cNvPr id="55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08005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E97ACE-3343-44E0-9B58-B4BD9AC527AE}" type="slidenum">
              <a:rPr lang="pt-BR" altLang="pt-BR"/>
              <a:pPr/>
              <a:t>13</a:t>
            </a:fld>
            <a:endParaRPr lang="pt-BR" altLang="pt-BR"/>
          </a:p>
        </p:txBody>
      </p:sp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99115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14BCA-5456-4A44-A6A8-CC0DBE84CDA2}" type="slidenum">
              <a:rPr lang="pt-BR" altLang="pt-BR"/>
              <a:pPr/>
              <a:t>14</a:t>
            </a:fld>
            <a:endParaRPr lang="pt-BR" altLang="pt-BR"/>
          </a:p>
        </p:txBody>
      </p:sp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8556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5F80FB-3EE9-4880-BE7D-95C78FF8A05F}" type="slidenum">
              <a:rPr lang="pt-BR" altLang="pt-BR"/>
              <a:pPr/>
              <a:t>15</a:t>
            </a:fld>
            <a:endParaRPr lang="pt-BR" altLang="pt-BR"/>
          </a:p>
        </p:txBody>
      </p:sp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97101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20D2E8-65F2-4717-B92C-75954E319039}" type="slidenum">
              <a:rPr lang="pt-BR" altLang="pt-BR"/>
              <a:pPr/>
              <a:t>16</a:t>
            </a:fld>
            <a:endParaRPr lang="pt-BR" altLang="pt-BR"/>
          </a:p>
        </p:txBody>
      </p:sp>
      <p:sp>
        <p:nvSpPr>
          <p:cNvPr id="59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23400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FACEE2-3789-497C-9F20-3F24DA392849}" type="slidenum">
              <a:rPr lang="pt-BR" altLang="pt-BR"/>
              <a:pPr/>
              <a:t>17</a:t>
            </a:fld>
            <a:endParaRPr lang="pt-BR" altLang="pt-BR"/>
          </a:p>
        </p:txBody>
      </p:sp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84030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352060-0D9D-44AA-B62E-385FADDF1C54}" type="slidenum">
              <a:rPr lang="pt-BR" altLang="pt-BR"/>
              <a:pPr/>
              <a:t>18</a:t>
            </a:fld>
            <a:endParaRPr lang="pt-BR" altLang="pt-BR"/>
          </a:p>
        </p:txBody>
      </p:sp>
      <p:sp>
        <p:nvSpPr>
          <p:cNvPr id="61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28098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4A71C2-7B9C-4FD0-9101-412B69F5AD19}" type="slidenum">
              <a:rPr lang="pt-BR" altLang="pt-BR"/>
              <a:pPr/>
              <a:t>19</a:t>
            </a:fld>
            <a:endParaRPr lang="pt-BR" altLang="pt-BR"/>
          </a:p>
        </p:txBody>
      </p:sp>
      <p:sp>
        <p:nvSpPr>
          <p:cNvPr id="62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04022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E76B3A-F9A4-4A46-965E-C99F1B9976C4}" type="slidenum">
              <a:rPr lang="pt-BR" altLang="pt-BR"/>
              <a:pPr/>
              <a:t>2</a:t>
            </a:fld>
            <a:endParaRPr lang="pt-BR" altLang="pt-BR"/>
          </a:p>
        </p:txBody>
      </p:sp>
      <p:sp>
        <p:nvSpPr>
          <p:cNvPr id="45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53409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E58D55-E7FD-4588-BC57-BFBE0147F8A5}" type="slidenum">
              <a:rPr lang="pt-BR" altLang="pt-BR"/>
              <a:pPr/>
              <a:t>20</a:t>
            </a:fld>
            <a:endParaRPr lang="pt-BR" altLang="pt-BR"/>
          </a:p>
        </p:txBody>
      </p:sp>
      <p:sp>
        <p:nvSpPr>
          <p:cNvPr id="63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54147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777FA-215B-42F9-81C6-3A5249828B4D}" type="slidenum">
              <a:rPr lang="pt-BR" altLang="pt-BR"/>
              <a:pPr/>
              <a:t>21</a:t>
            </a:fld>
            <a:endParaRPr lang="pt-BR" altLang="pt-BR"/>
          </a:p>
        </p:txBody>
      </p:sp>
      <p:sp>
        <p:nvSpPr>
          <p:cNvPr id="64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45741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45ABFD-6E3B-4F9C-80D3-9C1D003E0706}" type="slidenum">
              <a:rPr lang="pt-BR" altLang="pt-BR"/>
              <a:pPr/>
              <a:t>22</a:t>
            </a:fld>
            <a:endParaRPr lang="pt-BR" altLang="pt-BR"/>
          </a:p>
        </p:txBody>
      </p:sp>
      <p:sp>
        <p:nvSpPr>
          <p:cNvPr id="65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67337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F1687-2A5A-40C8-9AEA-398EB847B64B}" type="slidenum">
              <a:rPr lang="pt-BR" altLang="pt-BR"/>
              <a:pPr/>
              <a:t>23</a:t>
            </a:fld>
            <a:endParaRPr lang="pt-BR" altLang="pt-BR"/>
          </a:p>
        </p:txBody>
      </p:sp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84671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56B997-3802-41F1-99B7-DBC34FAE6E63}" type="slidenum">
              <a:rPr lang="pt-BR" altLang="pt-BR"/>
              <a:pPr/>
              <a:t>24</a:t>
            </a:fld>
            <a:endParaRPr lang="pt-BR" altLang="pt-BR"/>
          </a:p>
        </p:txBody>
      </p:sp>
      <p:sp>
        <p:nvSpPr>
          <p:cNvPr id="67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3567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C3A4F-8F94-4959-A7EB-FE812950C3DC}" type="slidenum">
              <a:rPr lang="pt-BR" altLang="pt-BR"/>
              <a:pPr/>
              <a:t>25</a:t>
            </a:fld>
            <a:endParaRPr lang="pt-BR" altLang="pt-BR"/>
          </a:p>
        </p:txBody>
      </p:sp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26427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F1AD91-4C24-4821-8185-B2ECC5EB3B5F}" type="slidenum">
              <a:rPr lang="pt-BR" altLang="pt-BR"/>
              <a:pPr/>
              <a:t>26</a:t>
            </a:fld>
            <a:endParaRPr lang="pt-BR" altLang="pt-BR"/>
          </a:p>
        </p:txBody>
      </p:sp>
      <p:sp>
        <p:nvSpPr>
          <p:cNvPr id="69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579260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434A7-2635-4C99-8B04-CD9CDAA913F4}" type="slidenum">
              <a:rPr lang="pt-BR" altLang="pt-BR"/>
              <a:pPr/>
              <a:t>27</a:t>
            </a:fld>
            <a:endParaRPr lang="pt-BR" altLang="pt-BR"/>
          </a:p>
        </p:txBody>
      </p:sp>
      <p:sp>
        <p:nvSpPr>
          <p:cNvPr id="70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92194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315D75-4ADF-4E14-BEC8-D29D03142BEC}" type="slidenum">
              <a:rPr lang="pt-BR" altLang="pt-BR"/>
              <a:pPr/>
              <a:t>28</a:t>
            </a:fld>
            <a:endParaRPr lang="pt-BR" altLang="pt-BR"/>
          </a:p>
        </p:txBody>
      </p:sp>
      <p:sp>
        <p:nvSpPr>
          <p:cNvPr id="71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7993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D79051-275D-4D5E-B406-D939D8C6EBCE}" type="slidenum">
              <a:rPr lang="pt-BR" altLang="pt-BR"/>
              <a:pPr/>
              <a:t>29</a:t>
            </a:fld>
            <a:endParaRPr lang="pt-BR" altLang="pt-BR"/>
          </a:p>
        </p:txBody>
      </p:sp>
      <p:sp>
        <p:nvSpPr>
          <p:cNvPr id="727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2961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9F645E-18B4-45B2-B6A7-826C3B908CDF}" type="slidenum">
              <a:rPr lang="pt-BR" altLang="pt-BR"/>
              <a:pPr/>
              <a:t>3</a:t>
            </a:fld>
            <a:endParaRPr lang="pt-BR" altLang="pt-BR"/>
          </a:p>
        </p:txBody>
      </p:sp>
      <p:sp>
        <p:nvSpPr>
          <p:cNvPr id="460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260414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0B625E-7FA0-40AF-A455-311CE05B4C15}" type="slidenum">
              <a:rPr lang="pt-BR" altLang="pt-BR"/>
              <a:pPr/>
              <a:t>30</a:t>
            </a:fld>
            <a:endParaRPr lang="pt-BR" altLang="pt-BR"/>
          </a:p>
        </p:txBody>
      </p:sp>
      <p:sp>
        <p:nvSpPr>
          <p:cNvPr id="73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598217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61140-2ADC-4B71-BD78-A3B93506A758}" type="slidenum">
              <a:rPr lang="pt-BR" altLang="pt-BR"/>
              <a:pPr/>
              <a:t>31</a:t>
            </a:fld>
            <a:endParaRPr lang="pt-BR" altLang="pt-BR"/>
          </a:p>
        </p:txBody>
      </p:sp>
      <p:sp>
        <p:nvSpPr>
          <p:cNvPr id="74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985230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F1D75-BDA7-455C-9489-70E02B007DF5}" type="slidenum">
              <a:rPr lang="pt-BR" altLang="pt-BR"/>
              <a:pPr/>
              <a:t>32</a:t>
            </a:fld>
            <a:endParaRPr lang="pt-BR" altLang="pt-BR"/>
          </a:p>
        </p:txBody>
      </p:sp>
      <p:sp>
        <p:nvSpPr>
          <p:cNvPr id="757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339813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D3BB13-B42A-4B76-AD39-16E590F54AB9}" type="slidenum">
              <a:rPr lang="pt-BR" altLang="pt-BR"/>
              <a:pPr/>
              <a:t>33</a:t>
            </a:fld>
            <a:endParaRPr lang="pt-BR" altLang="pt-BR"/>
          </a:p>
        </p:txBody>
      </p:sp>
      <p:sp>
        <p:nvSpPr>
          <p:cNvPr id="768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22806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91F44B-3DD0-4C44-BF91-3D88C5F5AB91}" type="slidenum">
              <a:rPr lang="pt-BR" altLang="pt-BR"/>
              <a:pPr/>
              <a:t>4</a:t>
            </a:fld>
            <a:endParaRPr lang="pt-BR" altLang="pt-BR"/>
          </a:p>
        </p:txBody>
      </p:sp>
      <p:sp>
        <p:nvSpPr>
          <p:cNvPr id="47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90798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D9691C-09B4-414E-8A6A-DA09D2112F59}" type="slidenum">
              <a:rPr lang="pt-BR" altLang="pt-BR"/>
              <a:pPr/>
              <a:t>5</a:t>
            </a:fld>
            <a:endParaRPr lang="pt-BR" altLang="pt-BR"/>
          </a:p>
        </p:txBody>
      </p:sp>
      <p:sp>
        <p:nvSpPr>
          <p:cNvPr id="48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13731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F1F445-DF2D-4BA6-8A96-8E30767C60A4}" type="slidenum">
              <a:rPr lang="pt-BR" altLang="pt-BR"/>
              <a:pPr/>
              <a:t>6</a:t>
            </a:fld>
            <a:endParaRPr lang="pt-BR" altLang="pt-BR"/>
          </a:p>
        </p:txBody>
      </p:sp>
      <p:sp>
        <p:nvSpPr>
          <p:cNvPr id="49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11856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5E2CA0-8BE6-45FE-B6D3-7997D7EF7B83}" type="slidenum">
              <a:rPr lang="pt-BR" altLang="pt-BR"/>
              <a:pPr/>
              <a:t>7</a:t>
            </a:fld>
            <a:endParaRPr lang="pt-BR" altLang="pt-BR"/>
          </a:p>
        </p:txBody>
      </p:sp>
      <p:sp>
        <p:nvSpPr>
          <p:cNvPr id="501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41409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3A2E7D-5782-4A5B-AA75-07A457F5F1E6}" type="slidenum">
              <a:rPr lang="pt-BR" altLang="pt-BR"/>
              <a:pPr/>
              <a:t>8</a:t>
            </a:fld>
            <a:endParaRPr lang="pt-BR" altLang="pt-BR"/>
          </a:p>
        </p:txBody>
      </p:sp>
      <p:sp>
        <p:nvSpPr>
          <p:cNvPr id="512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7080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30560A-FCF2-44B9-BFEC-979C4EC4AF1C}" type="slidenum">
              <a:rPr lang="pt-BR" altLang="pt-BR"/>
              <a:pPr/>
              <a:t>9</a:t>
            </a:fld>
            <a:endParaRPr lang="pt-BR" altLang="pt-BR"/>
          </a:p>
        </p:txBody>
      </p:sp>
      <p:sp>
        <p:nvSpPr>
          <p:cNvPr id="522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2912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0DB8-19E7-4B2F-9A8D-709EF2B6DF02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73389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DCE6-F138-476B-B61F-3C5C352BB5B4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5462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FC87-08C3-4A8B-9F05-7071C3FA53A3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7875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CFAD-A5C7-48BD-AFC6-6820969AC9AA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6513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82D3-4E54-42F3-8FD8-1E736F6C5EF8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5243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2240-7F45-48F7-B2C9-FBBD0383738E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8317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9EFA-8818-461D-A79F-7AEDB02B65BF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6280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D3C5-6A55-4226-B378-20DAE0EEBAEC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8237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0CA2-4840-490C-AEC6-AB4676119907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4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9BA2-F783-430F-8B13-C309BB139116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42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ADFC-B167-4A20-8751-41A5206E1837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9273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5EB2E-D46E-4E4D-84D3-4EFE06125078}" type="slidenum">
              <a:rPr lang="en-US" altLang="pt-BR" smtClean="0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8185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altLang="pt-BR" smtClean="0"/>
              <a:t>Simulação e Modelagem de Sistemas</a:t>
            </a:r>
            <a:endParaRPr lang="pt-BR" altLang="pt-B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04800"/>
            <a:ext cx="7239000" cy="1143000"/>
          </a:xfrm>
        </p:spPr>
        <p:txBody>
          <a:bodyPr/>
          <a:lstStyle/>
          <a:p>
            <a:r>
              <a:rPr lang="pt-BR" altLang="pt-BR" sz="2000"/>
              <a:t>Universidade do Vale do Rio dos Sinos - UNISINOS</a:t>
            </a:r>
            <a:endParaRPr lang="pt-BR" altLang="pt-BR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048000" y="43434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>
                <a:latin typeface="+mj-lt"/>
              </a:rPr>
              <a:t>Prof. Ernesto Lindstaedt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762000" y="1600200"/>
            <a:ext cx="79248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/>
              <a:t>Tipos de modelos: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				escala natural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		físico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				escala reduzida</a:t>
            </a:r>
          </a:p>
          <a:p>
            <a:pPr>
              <a:spcBef>
                <a:spcPct val="50000"/>
              </a:spcBef>
            </a:pP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/>
              <a:t>				analítico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		matemático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				numérico/algorítmico</a:t>
            </a:r>
          </a:p>
          <a:p>
            <a:pPr>
              <a:spcBef>
                <a:spcPct val="50000"/>
              </a:spcBef>
            </a:pPr>
            <a:endParaRPr lang="pt-BR" altLang="pt-BR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 flipV="1">
            <a:off x="3429000" y="24384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3429000" y="2971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4114800" y="4724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4114800" y="5105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V="1">
            <a:off x="1752600" y="31242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1752600" y="4038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914400" y="1752600"/>
            <a:ext cx="7696200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sng"/>
              <a:t>Definição restrita de simulação:</a:t>
            </a: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/>
              <a:t>Simulação é o método de solução de problemas que se utiliza de modelos matemáticos numéricos/algorítmicos.</a:t>
            </a:r>
          </a:p>
          <a:p>
            <a:pPr>
              <a:spcBef>
                <a:spcPct val="50000"/>
              </a:spcBef>
            </a:pP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/>
              <a:t>Modelos contínuos / discretos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Modelos estocásticos / determinísticos</a:t>
            </a:r>
          </a:p>
          <a:p>
            <a:pPr>
              <a:spcBef>
                <a:spcPct val="50000"/>
              </a:spcBef>
            </a:pPr>
            <a:endParaRPr lang="pt-BR" alt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/>
              <a:t>Simulação Contínua</a:t>
            </a:r>
            <a:endParaRPr lang="pt-BR" altLang="pt-BR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990600" y="1752600"/>
            <a:ext cx="7620000" cy="392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/>
              <a:t>Variáveis tem valores que variam continuamente ao longo do tempo de simulação.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Equações fornecem o valor das variáveis em todos os instantes de tempo.</a:t>
            </a:r>
          </a:p>
          <a:p>
            <a:pPr>
              <a:spcBef>
                <a:spcPct val="50000"/>
              </a:spcBef>
            </a:pPr>
            <a:r>
              <a:rPr lang="pt-BR" altLang="pt-BR" i="1"/>
              <a:t>Exemplos de modelos contínuos:</a:t>
            </a: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/>
              <a:t>	</a:t>
            </a:r>
            <a:r>
              <a:rPr lang="pt-BR" altLang="pt-BR">
                <a:sym typeface="Symbol" panose="05050102010706020507" pitchFamily="18" charset="2"/>
              </a:rPr>
              <a:t> </a:t>
            </a:r>
            <a:r>
              <a:rPr lang="pt-BR" altLang="pt-BR"/>
              <a:t>reações químicas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	</a:t>
            </a:r>
            <a:r>
              <a:rPr lang="pt-BR" altLang="pt-BR">
                <a:sym typeface="Symbol" panose="05050102010706020507" pitchFamily="18" charset="2"/>
              </a:rPr>
              <a:t> </a:t>
            </a:r>
            <a:r>
              <a:rPr lang="pt-BR" altLang="pt-BR"/>
              <a:t>circuitos eletrônicos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	</a:t>
            </a:r>
            <a:r>
              <a:rPr lang="pt-BR" altLang="pt-BR">
                <a:sym typeface="Symbol" panose="05050102010706020507" pitchFamily="18" charset="2"/>
              </a:rPr>
              <a:t> </a:t>
            </a:r>
            <a:r>
              <a:rPr lang="pt-BR" altLang="pt-BR"/>
              <a:t>modelos econométricos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/>
              <a:t>Simulação Discreta</a:t>
            </a:r>
            <a:endParaRPr lang="pt-BR" altLang="pt-BR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8486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/>
              <a:t>Variáveis são alteradas apenas em certos instantes de tempo.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EVENTO: é uma alteração no valor de uma ou mais variáveis.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O comportamento do modelo é dado por um conjunto de regras que determinam: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 </a:t>
            </a:r>
            <a:r>
              <a:rPr lang="pt-BR" altLang="pt-BR"/>
              <a:t>o tempo do próximo evento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 </a:t>
            </a:r>
            <a:r>
              <a:rPr lang="pt-BR" altLang="pt-BR"/>
              <a:t>as alterações nos valores das variáveis</a:t>
            </a:r>
          </a:p>
          <a:p>
            <a:pPr>
              <a:spcBef>
                <a:spcPct val="50000"/>
              </a:spcBef>
            </a:pPr>
            <a:r>
              <a:rPr lang="pt-BR" altLang="pt-BR" i="1"/>
              <a:t>Exemplos de modelos discretos:</a:t>
            </a: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/>
              <a:t>controle de tráfego, sistemas de produção, sistemas telefônicos, sistemas operacionais, etc.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/>
              <a:t>Introdução a Simulação Discreta</a:t>
            </a:r>
            <a:endParaRPr lang="pt-BR" altLang="pt-BR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38200" y="1524000"/>
            <a:ext cx="77724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 </a:t>
            </a:r>
            <a:r>
              <a:rPr lang="pt-BR" altLang="pt-BR" u="sng"/>
              <a:t>entidade</a:t>
            </a:r>
            <a:r>
              <a:rPr lang="pt-BR" altLang="pt-BR"/>
              <a:t>: objeto de interesse do sistema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Ex: sistema de tráfego: carros, semáforos, ruas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       supermercado: clientes, caixas, estacionamento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 </a:t>
            </a:r>
            <a:r>
              <a:rPr lang="pt-BR" altLang="pt-BR" u="sng">
                <a:sym typeface="Symbol" panose="05050102010706020507" pitchFamily="18" charset="2"/>
              </a:rPr>
              <a:t>atributos</a:t>
            </a:r>
            <a:r>
              <a:rPr lang="pt-BR" altLang="pt-BR">
                <a:sym typeface="Symbol" panose="05050102010706020507" pitchFamily="18" charset="2"/>
              </a:rPr>
              <a:t>: denotam propriedades das entidades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Ex: sistema de tráfego: velocidade, tamanho, posição na fila (carros) ; conjunto de fases, tempo das fases, fase atual (semáforos)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 </a:t>
            </a:r>
            <a:r>
              <a:rPr lang="pt-BR" altLang="pt-BR" u="sng">
                <a:sym typeface="Symbol" panose="05050102010706020507" pitchFamily="18" charset="2"/>
              </a:rPr>
              <a:t>conjuntos</a:t>
            </a:r>
            <a:r>
              <a:rPr lang="pt-BR" altLang="pt-BR">
                <a:sym typeface="Symbol" panose="05050102010706020507" pitchFamily="18" charset="2"/>
              </a:rPr>
              <a:t>: grupos de entidades que compartilham propriedades comuns ou que mantém certas relações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Ex: supermercado (clientes numa mesma fila de caixa)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838200" y="1752600"/>
            <a:ext cx="77724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 </a:t>
            </a:r>
            <a:r>
              <a:rPr lang="pt-BR" altLang="pt-BR" u="sng">
                <a:sym typeface="Symbol" panose="05050102010706020507" pitchFamily="18" charset="2"/>
              </a:rPr>
              <a:t>estado de um sistema</a:t>
            </a:r>
            <a:r>
              <a:rPr lang="pt-BR" altLang="pt-BR">
                <a:sym typeface="Symbol" panose="05050102010706020507" pitchFamily="18" charset="2"/>
              </a:rPr>
              <a:t>: é definido pelos valores dos atributos de todas as entidades existentes e pela composição atual dos conjuntos.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 </a:t>
            </a:r>
            <a:r>
              <a:rPr lang="pt-BR" altLang="pt-BR" u="sng">
                <a:sym typeface="Symbol" panose="05050102010706020507" pitchFamily="18" charset="2"/>
              </a:rPr>
              <a:t>evento</a:t>
            </a:r>
            <a:r>
              <a:rPr lang="pt-BR" altLang="pt-BR">
                <a:sym typeface="Symbol" panose="05050102010706020507" pitchFamily="18" charset="2"/>
              </a:rPr>
              <a:t>: é uma alteração instantânea no estado do sistema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Ex: cliente entrou no supermercado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 </a:t>
            </a:r>
            <a:r>
              <a:rPr lang="pt-BR" altLang="pt-BR" u="sng">
                <a:sym typeface="Symbol" panose="05050102010706020507" pitchFamily="18" charset="2"/>
              </a:rPr>
              <a:t>processo</a:t>
            </a:r>
            <a:r>
              <a:rPr lang="pt-BR" altLang="pt-BR">
                <a:sym typeface="Symbol" panose="05050102010706020507" pitchFamily="18" charset="2"/>
              </a:rPr>
              <a:t>: é a seqüência de transformações pela qual passa uma ou várias entidades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Ex: cliente fazendo compras no supermercado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38200" y="1676400"/>
            <a:ext cx="7848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 </a:t>
            </a:r>
            <a:r>
              <a:rPr lang="pt-BR" altLang="pt-BR" u="sng">
                <a:sym typeface="Symbol" panose="05050102010706020507" pitchFamily="18" charset="2"/>
              </a:rPr>
              <a:t>entidades permanentes</a:t>
            </a:r>
            <a:endParaRPr lang="pt-BR" altLang="pt-BR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Ex: caixas de supermercado, semáforos, ruas</a:t>
            </a:r>
          </a:p>
          <a:p>
            <a:pPr>
              <a:spcBef>
                <a:spcPct val="50000"/>
              </a:spcBef>
            </a:pPr>
            <a:endParaRPr lang="pt-BR" altLang="pt-BR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 </a:t>
            </a:r>
            <a:r>
              <a:rPr lang="pt-BR" altLang="pt-BR" u="sng">
                <a:sym typeface="Symbol" panose="05050102010706020507" pitchFamily="18" charset="2"/>
              </a:rPr>
              <a:t>entidades temporárias</a:t>
            </a:r>
            <a:endParaRPr lang="pt-BR" altLang="pt-BR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Ex: clientes no supermercado, carros passando pela rua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7724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sng"/>
              <a:t>Que ações pode um evento realizar ?</a:t>
            </a: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 alterar valores de atributos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Ex: semáforo troca de fase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 criar ou destruir entidades temporárias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Ex: cliente entra no supermercado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 colocar ou retirar entidades  de conjuntos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Ex: cliente entra na fila do caixa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838200" y="1676400"/>
            <a:ext cx="78486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/>
              <a:t>Tempo de simulação =&gt; expressão ambígua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 </a:t>
            </a:r>
            <a:r>
              <a:rPr lang="pt-BR" altLang="pt-BR"/>
              <a:t>tempo real (relógio real)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 tempo do modelo (relógio virtual)</a:t>
            </a:r>
          </a:p>
          <a:p>
            <a:pPr>
              <a:spcBef>
                <a:spcPct val="50000"/>
              </a:spcBef>
            </a:pPr>
            <a:endParaRPr lang="pt-BR" altLang="pt-BR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Obs: tempo do modelo normalmente é implementado através de uma variável do programa de simulação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914400" y="1752600"/>
            <a:ext cx="7772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/>
              <a:t>Simulação orientada a :</a:t>
            </a:r>
          </a:p>
          <a:p>
            <a:pPr>
              <a:spcBef>
                <a:spcPct val="50000"/>
              </a:spcBef>
            </a:pP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 </a:t>
            </a:r>
            <a:r>
              <a:rPr lang="pt-BR" altLang="pt-BR"/>
              <a:t>Eventos: Simscript, Gasp, VSE,...</a:t>
            </a:r>
          </a:p>
          <a:p>
            <a:pPr>
              <a:spcBef>
                <a:spcPct val="50000"/>
              </a:spcBef>
            </a:pP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 </a:t>
            </a:r>
            <a:r>
              <a:rPr lang="pt-BR" altLang="pt-BR"/>
              <a:t>Processos: GPSS</a:t>
            </a:r>
          </a:p>
          <a:p>
            <a:pPr>
              <a:spcBef>
                <a:spcPct val="50000"/>
              </a:spcBef>
            </a:pPr>
            <a:endParaRPr lang="pt-BR" altLang="pt-BR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838200" y="762000"/>
            <a:ext cx="701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3600"/>
              <a:t>Abordagens de Modelagem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Introdução: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990600" y="1676400"/>
            <a:ext cx="75438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sng"/>
              <a:t>Definição de Simulação:</a:t>
            </a: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 i="1"/>
              <a:t>Shannon</a:t>
            </a: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/>
              <a:t>É o processo de 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a) projetar um modelo de um sistema real e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b) conduzir experimentos com este modelo para: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ym typeface="Wingdings" panose="05000000000000000000" pitchFamily="2" charset="2"/>
              </a:rPr>
              <a:t>compreender o comportamento do sistema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ym typeface="Wingdings" panose="05000000000000000000" pitchFamily="2" charset="2"/>
              </a:rPr>
              <a:t>avaliar estratégias para a operação do sistema</a:t>
            </a:r>
            <a:endParaRPr lang="pt-BR" alt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Ferramentas de Simulação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990600" y="1752600"/>
            <a:ext cx="7620000" cy="453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pt-BR" sz="2800" b="1" u="sng"/>
              <a:t>Linguagens</a:t>
            </a: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 </a:t>
            </a:r>
            <a:r>
              <a:rPr lang="pt-BR" altLang="pt-BR"/>
              <a:t>Linguagens de propósito geral (Basic, C, Pascal, C++, ...)</a:t>
            </a:r>
          </a:p>
          <a:p>
            <a:pPr>
              <a:spcBef>
                <a:spcPct val="50000"/>
              </a:spcBef>
            </a:pP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 </a:t>
            </a:r>
            <a:r>
              <a:rPr lang="pt-BR" altLang="pt-BR"/>
              <a:t>Linguagens de propósito geral empregando uma biblioteca de rotinas de simulação</a:t>
            </a:r>
          </a:p>
          <a:p>
            <a:pPr>
              <a:spcBef>
                <a:spcPct val="50000"/>
              </a:spcBef>
            </a:pP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 </a:t>
            </a:r>
            <a:r>
              <a:rPr lang="pt-BR" altLang="pt-BR"/>
              <a:t>Linguagens de Simulação (Simscript, GASP, Siman, GPSS, Simula,...)</a:t>
            </a:r>
          </a:p>
          <a:p>
            <a:pPr>
              <a:spcBef>
                <a:spcPct val="50000"/>
              </a:spcBef>
            </a:pPr>
            <a:endParaRPr lang="pt-BR" alt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Ferramentas de Simulação</a:t>
            </a:r>
          </a:p>
        </p:txBody>
      </p:sp>
      <p:sp>
        <p:nvSpPr>
          <p:cNvPr id="38915" name="Text Box 1027"/>
          <p:cNvSpPr txBox="1">
            <a:spLocks noChangeArrowheads="1"/>
          </p:cNvSpPr>
          <p:nvPr/>
        </p:nvSpPr>
        <p:spPr bwMode="auto">
          <a:xfrm>
            <a:off x="990600" y="1600200"/>
            <a:ext cx="7620000" cy="471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pt-BR" sz="2800" b="1" u="sng"/>
              <a:t>Recursos de linguagens de simulação</a:t>
            </a: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  separação entre o algoritmo de simulação e a descrição do modelo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 </a:t>
            </a:r>
            <a:r>
              <a:rPr lang="pt-BR" altLang="pt-BR">
                <a:sym typeface="Symbol" panose="05050102010706020507" pitchFamily="18" charset="2"/>
              </a:rPr>
              <a:t> geração de números randômicos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 </a:t>
            </a:r>
            <a:r>
              <a:rPr lang="pt-BR" altLang="pt-BR">
                <a:sym typeface="Symbol" panose="05050102010706020507" pitchFamily="18" charset="2"/>
              </a:rPr>
              <a:t> coleta de dados de saída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 </a:t>
            </a:r>
            <a:r>
              <a:rPr lang="pt-BR" altLang="pt-BR">
                <a:sym typeface="Symbol" panose="05050102010706020507" pitchFamily="18" charset="2"/>
              </a:rPr>
              <a:t> geração de relatórios 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 </a:t>
            </a:r>
            <a:r>
              <a:rPr lang="pt-BR" altLang="pt-BR">
                <a:sym typeface="Symbol" panose="05050102010706020507" pitchFamily="18" charset="2"/>
              </a:rPr>
              <a:t> visualização dos resultados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 </a:t>
            </a:r>
            <a:r>
              <a:rPr lang="pt-BR" altLang="pt-BR">
                <a:sym typeface="Symbol" panose="05050102010706020507" pitchFamily="18" charset="2"/>
              </a:rPr>
              <a:t> análise estatística sobre os dados coletados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 </a:t>
            </a:r>
            <a:r>
              <a:rPr lang="pt-BR" altLang="pt-BR">
                <a:sym typeface="Symbol" panose="05050102010706020507" pitchFamily="18" charset="2"/>
              </a:rPr>
              <a:t> mecanismo de avanço de tempo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Ferramentas de Simulação</a:t>
            </a:r>
          </a:p>
        </p:txBody>
      </p:sp>
      <p:sp>
        <p:nvSpPr>
          <p:cNvPr id="39939" name="Text Box 1027"/>
          <p:cNvSpPr txBox="1">
            <a:spLocks noChangeArrowheads="1"/>
          </p:cNvSpPr>
          <p:nvPr/>
        </p:nvSpPr>
        <p:spPr bwMode="auto">
          <a:xfrm>
            <a:off x="990600" y="1752600"/>
            <a:ext cx="7620000" cy="307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pt-BR" sz="2800" b="1" u="sng"/>
              <a:t>Recursos de linguagens de simulação</a:t>
            </a: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  definição de entidades e atributos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 </a:t>
            </a:r>
            <a:r>
              <a:rPr lang="pt-BR" altLang="pt-BR">
                <a:sym typeface="Symbol" panose="05050102010706020507" pitchFamily="18" charset="2"/>
              </a:rPr>
              <a:t> comandos para criação/destruição de entidades temporárias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 </a:t>
            </a:r>
            <a:r>
              <a:rPr lang="pt-BR" altLang="pt-BR">
                <a:sym typeface="Symbol" panose="05050102010706020507" pitchFamily="18" charset="2"/>
              </a:rPr>
              <a:t> verificação de erros (compilação;  execução)</a:t>
            </a:r>
          </a:p>
          <a:p>
            <a:pPr>
              <a:spcBef>
                <a:spcPct val="50000"/>
              </a:spcBef>
            </a:pPr>
            <a:endParaRPr lang="pt-BR" altLang="pt-BR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Ferramentas de Simulação</a:t>
            </a:r>
          </a:p>
        </p:txBody>
      </p:sp>
      <p:sp>
        <p:nvSpPr>
          <p:cNvPr id="40963" name="Text Box 1027"/>
          <p:cNvSpPr txBox="1">
            <a:spLocks noChangeArrowheads="1"/>
          </p:cNvSpPr>
          <p:nvPr/>
        </p:nvSpPr>
        <p:spPr bwMode="auto">
          <a:xfrm>
            <a:off x="990600" y="1752600"/>
            <a:ext cx="76200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pt-BR" sz="2800" b="1" u="sng"/>
              <a:t>Desvantagens das linguagens de simulação</a:t>
            </a: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  disponibilidade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 </a:t>
            </a:r>
            <a:r>
              <a:rPr lang="pt-BR" altLang="pt-BR">
                <a:sym typeface="Symbol" panose="05050102010706020507" pitchFamily="18" charset="2"/>
              </a:rPr>
              <a:t> portabilidade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 </a:t>
            </a:r>
            <a:r>
              <a:rPr lang="pt-BR" altLang="pt-BR">
                <a:sym typeface="Symbol" panose="05050102010706020507" pitchFamily="18" charset="2"/>
              </a:rPr>
              <a:t> restrição conceitual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 </a:t>
            </a:r>
            <a:r>
              <a:rPr lang="pt-BR" altLang="pt-BR">
                <a:sym typeface="Symbol" panose="05050102010706020507" pitchFamily="18" charset="2"/>
              </a:rPr>
              <a:t> restrição do algoritmo de simulação</a:t>
            </a:r>
          </a:p>
          <a:p>
            <a:pPr>
              <a:spcBef>
                <a:spcPct val="50000"/>
              </a:spcBef>
            </a:pPr>
            <a:endParaRPr lang="pt-BR" altLang="pt-BR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Ferramentas de Simulação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914400" y="1752600"/>
            <a:ext cx="7696200" cy="417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pt-BR" sz="2800" b="1" u="sng"/>
              <a:t>Ambientes de Simulação</a:t>
            </a:r>
          </a:p>
          <a:p>
            <a:pPr algn="ctr">
              <a:spcBef>
                <a:spcPct val="50000"/>
              </a:spcBef>
            </a:pPr>
            <a:r>
              <a:rPr lang="pt-BR" altLang="pt-BR"/>
              <a:t>“Descrição do modelo, controle da simulação e coleta / visualização de estatísticas.”</a:t>
            </a:r>
          </a:p>
          <a:p>
            <a:pPr>
              <a:spcBef>
                <a:spcPct val="50000"/>
              </a:spcBef>
            </a:pP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/>
              <a:t> </a:t>
            </a:r>
            <a:r>
              <a:rPr lang="pt-BR" altLang="pt-BR">
                <a:sym typeface="Symbol" panose="05050102010706020507" pitchFamily="18" charset="2"/>
              </a:rPr>
              <a:t> </a:t>
            </a:r>
            <a:r>
              <a:rPr lang="pt-BR" altLang="pt-BR"/>
              <a:t>Propósito geral (MicroSaint, PowerSim, Simul8, VSE,...)</a:t>
            </a:r>
          </a:p>
          <a:p>
            <a:pPr>
              <a:spcBef>
                <a:spcPct val="50000"/>
              </a:spcBef>
            </a:pP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/>
              <a:t> </a:t>
            </a:r>
            <a:r>
              <a:rPr lang="pt-BR" altLang="pt-BR">
                <a:sym typeface="Symbol" panose="05050102010706020507" pitchFamily="18" charset="2"/>
              </a:rPr>
              <a:t> </a:t>
            </a:r>
            <a:r>
              <a:rPr lang="pt-BR" altLang="pt-BR"/>
              <a:t>Propósito específico (Taylor, ProModel, WaterMod,...)</a:t>
            </a:r>
          </a:p>
          <a:p>
            <a:pPr>
              <a:spcBef>
                <a:spcPct val="50000"/>
              </a:spcBef>
            </a:pPr>
            <a:endParaRPr lang="pt-BR" alt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Ferramentas de Simulação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914400" y="1752600"/>
            <a:ext cx="76962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pt-BR" sz="2800" b="1" u="sng"/>
              <a:t>Ambientes de Simulação</a:t>
            </a:r>
          </a:p>
          <a:p>
            <a:pPr>
              <a:spcBef>
                <a:spcPct val="50000"/>
              </a:spcBef>
            </a:pPr>
            <a:r>
              <a:rPr lang="pt-BR" altLang="pt-BR" b="1"/>
              <a:t>VIS</a:t>
            </a:r>
            <a:r>
              <a:rPr lang="pt-BR" altLang="pt-BR"/>
              <a:t> : Simulação Interativa Visual</a:t>
            </a:r>
          </a:p>
          <a:p>
            <a:pPr>
              <a:spcBef>
                <a:spcPct val="50000"/>
              </a:spcBef>
            </a:pP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 b="1"/>
              <a:t>VIM</a:t>
            </a:r>
            <a:r>
              <a:rPr lang="pt-BR" altLang="pt-BR"/>
              <a:t> : Modelagem Interativa Visual</a:t>
            </a:r>
          </a:p>
          <a:p>
            <a:pPr>
              <a:spcBef>
                <a:spcPct val="50000"/>
              </a:spcBef>
            </a:pP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 b="1"/>
              <a:t>VIS</a:t>
            </a:r>
            <a:r>
              <a:rPr lang="pt-BR" altLang="pt-BR"/>
              <a:t> + </a:t>
            </a:r>
            <a:r>
              <a:rPr lang="pt-BR" altLang="pt-BR" b="1"/>
              <a:t>VIM</a:t>
            </a:r>
            <a:r>
              <a:rPr lang="pt-BR" altLang="pt-BR"/>
              <a:t> : Simulação e Modelagem Interativa Visual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Etapas do Processo de Simulação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762000" y="1600200"/>
            <a:ext cx="77724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/>
              <a:t>1. </a:t>
            </a:r>
            <a:r>
              <a:rPr lang="pt-BR" altLang="pt-BR" u="sng"/>
              <a:t>Formulação do problema  (estabelecer objetivos do estudo)</a:t>
            </a: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/>
              <a:t>  </a:t>
            </a:r>
            <a:r>
              <a:rPr lang="pt-BR" altLang="pt-BR">
                <a:sym typeface="Symbol" panose="05050102010706020507" pitchFamily="18" charset="2"/>
              </a:rPr>
              <a:t> projeto de um novo sistema ou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  </a:t>
            </a:r>
            <a:r>
              <a:rPr lang="pt-BR" altLang="pt-BR">
                <a:sym typeface="Symbol" panose="05050102010706020507" pitchFamily="18" charset="2"/>
              </a:rPr>
              <a:t> análise de um sistema existente?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2. </a:t>
            </a:r>
            <a:r>
              <a:rPr lang="pt-BR" altLang="pt-BR" u="sng">
                <a:sym typeface="Symbol" panose="05050102010706020507" pitchFamily="18" charset="2"/>
              </a:rPr>
              <a:t>Determinar limites</a:t>
            </a:r>
            <a:endParaRPr lang="pt-BR" altLang="pt-BR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pt-BR" altLang="pt-BR"/>
              <a:t>  </a:t>
            </a:r>
            <a:r>
              <a:rPr lang="pt-BR" altLang="pt-BR">
                <a:sym typeface="Symbol" panose="05050102010706020507" pitchFamily="18" charset="2"/>
              </a:rPr>
              <a:t> sistema X ambiente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  </a:t>
            </a:r>
            <a:r>
              <a:rPr lang="pt-BR" altLang="pt-BR">
                <a:sym typeface="Symbol" panose="05050102010706020507" pitchFamily="18" charset="2"/>
              </a:rPr>
              <a:t> identificar componentes básicos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3. </a:t>
            </a:r>
            <a:r>
              <a:rPr lang="pt-BR" altLang="pt-BR" u="sng">
                <a:sym typeface="Symbol" panose="05050102010706020507" pitchFamily="18" charset="2"/>
              </a:rPr>
              <a:t>Decisão do uso de simulação</a:t>
            </a:r>
            <a:endParaRPr lang="pt-BR" altLang="pt-BR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pt-BR" altLang="pt-BR"/>
              <a:t>  </a:t>
            </a:r>
            <a:r>
              <a:rPr lang="pt-BR" altLang="pt-BR">
                <a:sym typeface="Symbol" panose="05050102010706020507" pitchFamily="18" charset="2"/>
              </a:rPr>
              <a:t> análise da relação custo-benefício das alternativas para o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    estudo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762000" y="1676400"/>
            <a:ext cx="79248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/>
              <a:t>4. </a:t>
            </a:r>
            <a:r>
              <a:rPr lang="pt-BR" altLang="pt-BR" u="sng"/>
              <a:t>Formulação do modelo</a:t>
            </a: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/>
              <a:t> </a:t>
            </a:r>
            <a:r>
              <a:rPr lang="pt-BR" altLang="pt-BR">
                <a:sym typeface="Symbol" panose="05050102010706020507" pitchFamily="18" charset="2"/>
              </a:rPr>
              <a:t> especificar componentes, variáveis, relações a serem incluídas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 </a:t>
            </a:r>
            <a:r>
              <a:rPr lang="pt-BR" altLang="pt-BR">
                <a:sym typeface="Symbol" panose="05050102010706020507" pitchFamily="18" charset="2"/>
              </a:rPr>
              <a:t> abordagem de modelagem a ser adotada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5. </a:t>
            </a:r>
            <a:r>
              <a:rPr lang="pt-BR" altLang="pt-BR" u="sng">
                <a:sym typeface="Symbol" panose="05050102010706020507" pitchFamily="18" charset="2"/>
              </a:rPr>
              <a:t>Preparação dos dados</a:t>
            </a:r>
            <a:endParaRPr lang="pt-BR" altLang="pt-BR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pt-BR" altLang="pt-BR"/>
              <a:t> </a:t>
            </a:r>
            <a:r>
              <a:rPr lang="pt-BR" altLang="pt-BR">
                <a:sym typeface="Symbol" panose="05050102010706020507" pitchFamily="18" charset="2"/>
              </a:rPr>
              <a:t> para definição dos estímulos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 </a:t>
            </a:r>
            <a:r>
              <a:rPr lang="pt-BR" altLang="pt-BR">
                <a:sym typeface="Symbol" panose="05050102010706020507" pitchFamily="18" charset="2"/>
              </a:rPr>
              <a:t> para definição do próprio modelo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 </a:t>
            </a:r>
            <a:r>
              <a:rPr lang="pt-BR" altLang="pt-BR">
                <a:sym typeface="Symbol" panose="05050102010706020507" pitchFamily="18" charset="2"/>
              </a:rPr>
              <a:t> coleta de dados =&gt; observação do sistema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38200" y="1676400"/>
            <a:ext cx="78486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/>
              <a:t>6. </a:t>
            </a:r>
            <a:r>
              <a:rPr lang="pt-BR" altLang="pt-BR" u="sng"/>
              <a:t>Translação do modelo</a:t>
            </a: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  seleção da  linguagem 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 </a:t>
            </a:r>
            <a:r>
              <a:rPr lang="pt-BR" altLang="pt-BR">
                <a:sym typeface="Symbol" panose="05050102010706020507" pitchFamily="18" charset="2"/>
              </a:rPr>
              <a:t> codificação do modelo em uma linguagem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  </a:t>
            </a:r>
            <a:r>
              <a:rPr lang="pt-BR" altLang="pt-BR" b="1" i="1">
                <a:sym typeface="Symbol" panose="05050102010706020507" pitchFamily="18" charset="2"/>
              </a:rPr>
              <a:t>Verificação do modelo</a:t>
            </a:r>
            <a:r>
              <a:rPr lang="pt-BR" altLang="pt-BR">
                <a:sym typeface="Symbol" panose="05050102010706020507" pitchFamily="18" charset="2"/>
              </a:rPr>
              <a:t> : o programa realiza o que se espera     			        do modelo ?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7. </a:t>
            </a:r>
            <a:r>
              <a:rPr lang="pt-BR" altLang="pt-BR" b="1" i="1" u="sng">
                <a:sym typeface="Symbol" panose="05050102010706020507" pitchFamily="18" charset="2"/>
              </a:rPr>
              <a:t>Validação do modelo</a:t>
            </a:r>
            <a:r>
              <a:rPr lang="pt-BR" altLang="pt-BR">
                <a:sym typeface="Symbol" panose="05050102010706020507" pitchFamily="18" charset="2"/>
              </a:rPr>
              <a:t> : </a:t>
            </a:r>
            <a:r>
              <a:rPr lang="pt-BR" altLang="pt-BR" u="sng">
                <a:sym typeface="Symbol" panose="05050102010706020507" pitchFamily="18" charset="2"/>
              </a:rPr>
              <a:t>o modelo se comporta como o</a:t>
            </a:r>
            <a:r>
              <a:rPr lang="pt-BR" altLang="pt-BR">
                <a:sym typeface="Symbol" panose="05050102010706020507" pitchFamily="18" charset="2"/>
              </a:rPr>
              <a:t> 				      </a:t>
            </a:r>
            <a:r>
              <a:rPr lang="pt-BR" altLang="pt-BR" u="sng">
                <a:sym typeface="Symbol" panose="05050102010706020507" pitchFamily="18" charset="2"/>
              </a:rPr>
              <a:t>sistema real ?</a:t>
            </a:r>
            <a:endParaRPr lang="pt-BR" altLang="pt-BR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pt-BR" altLang="pt-BR"/>
              <a:t> </a:t>
            </a:r>
            <a:r>
              <a:rPr lang="pt-BR" altLang="pt-BR">
                <a:sym typeface="Symbol" panose="05050102010706020507" pitchFamily="18" charset="2"/>
              </a:rPr>
              <a:t> análise de sensibilidade à variação dos parâmetros</a:t>
            </a:r>
          </a:p>
          <a:p>
            <a:pPr>
              <a:spcBef>
                <a:spcPct val="50000"/>
              </a:spcBef>
            </a:pPr>
            <a:endParaRPr lang="pt-BR" altLang="pt-BR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762000" y="33528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/>
              <a:t>Realidade		      Modelo			Programa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838200" y="38100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/>
              <a:t>	        validação		             verificação</a:t>
            </a:r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762000" y="3124200"/>
            <a:ext cx="1371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3886200" y="3200400"/>
            <a:ext cx="12954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4827" name="Oval 11"/>
          <p:cNvSpPr>
            <a:spLocks noChangeArrowheads="1"/>
          </p:cNvSpPr>
          <p:nvPr/>
        </p:nvSpPr>
        <p:spPr bwMode="auto">
          <a:xfrm>
            <a:off x="7086600" y="3200400"/>
            <a:ext cx="15240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flipH="1">
            <a:off x="2209800" y="3657600"/>
            <a:ext cx="1600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 flipH="1">
            <a:off x="5257800" y="3657600"/>
            <a:ext cx="1828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838200" y="1676400"/>
            <a:ext cx="78486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i="1"/>
              <a:t>Gordon</a:t>
            </a: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/>
              <a:t>É a técnica de resolver problemas seguindo as variações ocorridas ao longo do tempo num modelo dinâmico do sistema.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838200" y="1676400"/>
            <a:ext cx="7848600" cy="447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pt-BR" i="1"/>
              <a:t>Planejamento dos Experimentos</a:t>
            </a: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/>
              <a:t>8. </a:t>
            </a:r>
            <a:r>
              <a:rPr lang="pt-BR" altLang="pt-BR" u="sng"/>
              <a:t>Planejamento Estratégico</a:t>
            </a: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/>
              <a:t>  </a:t>
            </a:r>
            <a:r>
              <a:rPr lang="pt-BR" altLang="pt-BR">
                <a:sym typeface="Symbol" panose="05050102010706020507" pitchFamily="18" charset="2"/>
              </a:rPr>
              <a:t> planejar o </a:t>
            </a:r>
            <a:r>
              <a:rPr lang="pt-BR" altLang="pt-BR" sz="2800" b="1" i="1">
                <a:sym typeface="Symbol" panose="05050102010706020507" pitchFamily="18" charset="2"/>
              </a:rPr>
              <a:t>conjunto</a:t>
            </a:r>
            <a:r>
              <a:rPr lang="pt-BR" altLang="pt-BR">
                <a:sym typeface="Symbol" panose="05050102010706020507" pitchFamily="18" charset="2"/>
              </a:rPr>
              <a:t> de experimentos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  </a:t>
            </a:r>
            <a:r>
              <a:rPr lang="pt-BR" altLang="pt-BR">
                <a:sym typeface="Symbol" panose="05050102010706020507" pitchFamily="18" charset="2"/>
              </a:rPr>
              <a:t> variar fatores de entrada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  </a:t>
            </a:r>
            <a:r>
              <a:rPr lang="pt-BR" altLang="pt-BR">
                <a:sym typeface="Symbol" panose="05050102010706020507" pitchFamily="18" charset="2"/>
              </a:rPr>
              <a:t> minimizar número de experimentos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9. </a:t>
            </a:r>
            <a:r>
              <a:rPr lang="pt-BR" altLang="pt-BR" u="sng"/>
              <a:t>Planejamento Tático</a:t>
            </a: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/>
              <a:t>  </a:t>
            </a:r>
            <a:r>
              <a:rPr lang="pt-BR" altLang="pt-BR">
                <a:sym typeface="Symbol" panose="05050102010706020507" pitchFamily="18" charset="2"/>
              </a:rPr>
              <a:t> planejar </a:t>
            </a:r>
            <a:r>
              <a:rPr lang="pt-BR" altLang="pt-BR" sz="2800" b="1" i="1">
                <a:sym typeface="Symbol" panose="05050102010706020507" pitchFamily="18" charset="2"/>
              </a:rPr>
              <a:t>cada</a:t>
            </a:r>
            <a:r>
              <a:rPr lang="pt-BR" altLang="pt-BR">
                <a:sym typeface="Symbol" panose="05050102010706020507" pitchFamily="18" charset="2"/>
              </a:rPr>
              <a:t> experimento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  </a:t>
            </a:r>
            <a:r>
              <a:rPr lang="pt-BR" altLang="pt-BR">
                <a:sym typeface="Symbol" panose="05050102010706020507" pitchFamily="18" charset="2"/>
              </a:rPr>
              <a:t> minimizar tempo de cada experimento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914400" y="1676400"/>
            <a:ext cx="76962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/>
              <a:t>10. </a:t>
            </a:r>
            <a:r>
              <a:rPr lang="pt-BR" altLang="pt-BR" u="sng"/>
              <a:t>Experimentação</a:t>
            </a: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/>
              <a:t>  </a:t>
            </a:r>
            <a:r>
              <a:rPr lang="pt-BR" altLang="pt-BR">
                <a:sym typeface="Symbol" panose="05050102010706020507" pitchFamily="18" charset="2"/>
              </a:rPr>
              <a:t> conduzir sessões de simulação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11. </a:t>
            </a:r>
            <a:r>
              <a:rPr lang="pt-BR" altLang="pt-BR" u="sng">
                <a:sym typeface="Symbol" panose="05050102010706020507" pitchFamily="18" charset="2"/>
              </a:rPr>
              <a:t>Interpretação dos resultados da simulação</a:t>
            </a:r>
            <a:endParaRPr lang="pt-BR" altLang="pt-BR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pt-BR" altLang="pt-BR"/>
              <a:t>  </a:t>
            </a:r>
            <a:r>
              <a:rPr lang="pt-BR" altLang="pt-BR">
                <a:sym typeface="Symbol" panose="05050102010706020507" pitchFamily="18" charset="2"/>
              </a:rPr>
              <a:t> resultados são úteis ?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  </a:t>
            </a:r>
            <a:r>
              <a:rPr lang="pt-BR" altLang="pt-BR">
                <a:sym typeface="Symbol" panose="05050102010706020507" pitchFamily="18" charset="2"/>
              </a:rPr>
              <a:t> caso negativo: reformular modelo, redefinir estímulos, refazer experimentos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12. </a:t>
            </a:r>
            <a:r>
              <a:rPr lang="pt-BR" altLang="pt-BR" u="sng">
                <a:sym typeface="Symbol" panose="05050102010706020507" pitchFamily="18" charset="2"/>
              </a:rPr>
              <a:t>Documentação</a:t>
            </a:r>
            <a:endParaRPr lang="pt-BR" altLang="pt-BR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pt-BR" altLang="pt-BR"/>
              <a:t>  </a:t>
            </a:r>
            <a:r>
              <a:rPr lang="pt-BR" altLang="pt-BR">
                <a:sym typeface="Symbol" panose="05050102010706020507" pitchFamily="18" charset="2"/>
              </a:rPr>
              <a:t> para facilitar novas extensões ao modelo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  </a:t>
            </a:r>
            <a:r>
              <a:rPr lang="pt-BR" altLang="pt-BR">
                <a:sym typeface="Symbol" panose="05050102010706020507" pitchFamily="18" charset="2"/>
              </a:rPr>
              <a:t> para o próprio uso do modelo    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914400" y="1676400"/>
            <a:ext cx="77724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/>
              <a:t>13. </a:t>
            </a:r>
            <a:r>
              <a:rPr lang="pt-BR" altLang="pt-BR" u="sng"/>
              <a:t>Tomada de decisão</a:t>
            </a: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/>
              <a:t> </a:t>
            </a:r>
            <a:r>
              <a:rPr lang="pt-BR" altLang="pt-BR">
                <a:sym typeface="Symbol" panose="05050102010706020507" pitchFamily="18" charset="2"/>
              </a:rPr>
              <a:t>  implementação dos resultados</a:t>
            </a:r>
          </a:p>
          <a:p>
            <a:pPr>
              <a:spcBef>
                <a:spcPct val="50000"/>
              </a:spcBef>
            </a:pPr>
            <a:r>
              <a:rPr lang="pt-BR" altLang="pt-BR" u="sng">
                <a:sym typeface="Symbol" panose="05050102010706020507" pitchFamily="18" charset="2"/>
              </a:rPr>
              <a:t>Observações:</a:t>
            </a:r>
            <a:endParaRPr lang="pt-BR" altLang="pt-BR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pt-BR" altLang="pt-BR"/>
              <a:t> </a:t>
            </a:r>
            <a:r>
              <a:rPr lang="pt-BR" altLang="pt-BR">
                <a:sym typeface="Symbol" panose="05050102010706020507" pitchFamily="18" charset="2"/>
              </a:rPr>
              <a:t> o que interessa é o regime permanente;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 </a:t>
            </a:r>
            <a:r>
              <a:rPr lang="pt-BR" altLang="pt-BR">
                <a:sym typeface="Symbol" panose="05050102010706020507" pitchFamily="18" charset="2"/>
              </a:rPr>
              <a:t> o modelo “demora” a alcançar este regime por começar em  uma situação artificial;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 </a:t>
            </a:r>
            <a:r>
              <a:rPr lang="pt-BR" altLang="pt-BR">
                <a:sym typeface="Symbol" panose="05050102010706020507" pitchFamily="18" charset="2"/>
              </a:rPr>
              <a:t> para excluir o efeito do transiente inicial, usar </a:t>
            </a:r>
            <a:r>
              <a:rPr lang="pt-BR" altLang="pt-BR" i="1">
                <a:sym typeface="Symbol" panose="05050102010706020507" pitchFamily="18" charset="2"/>
              </a:rPr>
              <a:t>runs</a:t>
            </a:r>
            <a:r>
              <a:rPr lang="pt-BR" altLang="pt-BR">
                <a:sym typeface="Symbol" panose="05050102010706020507" pitchFamily="18" charset="2"/>
              </a:rPr>
              <a:t> (sessões de simulação) suficientemente longos;</a:t>
            </a:r>
          </a:p>
          <a:p>
            <a:pPr>
              <a:spcBef>
                <a:spcPct val="50000"/>
              </a:spcBef>
            </a:pPr>
            <a:endParaRPr lang="pt-BR" altLang="pt-BR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772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/>
              <a:t> </a:t>
            </a:r>
            <a:r>
              <a:rPr lang="pt-BR" altLang="pt-BR">
                <a:sym typeface="Symbol" panose="05050102010706020507" pitchFamily="18" charset="2"/>
              </a:rPr>
              <a:t> </a:t>
            </a:r>
            <a:r>
              <a:rPr lang="pt-BR" altLang="pt-BR"/>
              <a:t>excluir parte transiente da análise;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 </a:t>
            </a:r>
            <a:r>
              <a:rPr lang="pt-BR" altLang="pt-BR">
                <a:sym typeface="Symbol" panose="05050102010706020507" pitchFamily="18" charset="2"/>
              </a:rPr>
              <a:t> </a:t>
            </a:r>
            <a:r>
              <a:rPr lang="pt-BR" altLang="pt-BR"/>
              <a:t>escolher condições iniciais típicas de regime permanente.</a:t>
            </a:r>
          </a:p>
          <a:p>
            <a:pPr>
              <a:spcBef>
                <a:spcPct val="50000"/>
              </a:spcBef>
            </a:pPr>
            <a:endParaRPr lang="pt-BR" alt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838200" y="1676400"/>
            <a:ext cx="7772400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sng"/>
              <a:t>Definição de Modelo:</a:t>
            </a: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 i="1"/>
              <a:t>Shannon</a:t>
            </a: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/>
              <a:t>É uma representação de um objeto, sistema ou idéia em uma forma diferente da entidade propriamente dita.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Modelos físicos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Modelos matemáticos</a:t>
            </a:r>
          </a:p>
          <a:p>
            <a:pPr>
              <a:spcBef>
                <a:spcPct val="50000"/>
              </a:spcBef>
            </a:pPr>
            <a:endParaRPr lang="pt-BR" alt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838200" y="1676400"/>
            <a:ext cx="7772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i="1"/>
              <a:t>Gordon</a:t>
            </a: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/>
              <a:t>É um conjunto de informações sobre um sistema coletado com o propósito de entender este sistema.</a:t>
            </a:r>
          </a:p>
          <a:p>
            <a:pPr>
              <a:spcBef>
                <a:spcPct val="50000"/>
              </a:spcBef>
            </a:pPr>
            <a:endParaRPr lang="pt-BR" alt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838200" y="1676400"/>
            <a:ext cx="77724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sng"/>
              <a:t>Como obter um modelo ?</a:t>
            </a:r>
            <a:endParaRPr lang="pt-BR" altLang="pt-BR"/>
          </a:p>
          <a:p>
            <a:pPr algn="ctr">
              <a:spcBef>
                <a:spcPct val="50000"/>
              </a:spcBef>
            </a:pPr>
            <a:endParaRPr lang="pt-BR" altLang="pt-BR"/>
          </a:p>
          <a:p>
            <a:pPr algn="ctr">
              <a:spcBef>
                <a:spcPct val="50000"/>
              </a:spcBef>
            </a:pPr>
            <a:r>
              <a:rPr lang="pt-BR" altLang="pt-BR"/>
              <a:t>Sistema  =&gt; Modelo</a:t>
            </a:r>
          </a:p>
          <a:p>
            <a:pPr>
              <a:spcBef>
                <a:spcPct val="50000"/>
              </a:spcBef>
            </a:pP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/>
              <a:t>Principais etapas: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ym typeface="Wingdings" panose="05000000000000000000" pitchFamily="2" charset="2"/>
              </a:rPr>
              <a:t></a:t>
            </a:r>
            <a:r>
              <a:rPr lang="pt-BR" altLang="pt-BR"/>
              <a:t>análise do sistema (identificar entidades, atributos, etc)</a:t>
            </a:r>
          </a:p>
          <a:p>
            <a:pPr>
              <a:spcBef>
                <a:spcPct val="50000"/>
              </a:spcBef>
            </a:pPr>
            <a:r>
              <a:rPr lang="pt-BR" altLang="pt-BR">
                <a:sym typeface="Wingdings" panose="05000000000000000000" pitchFamily="2" charset="2"/>
              </a:rPr>
              <a:t></a:t>
            </a:r>
            <a:r>
              <a:rPr lang="pt-BR" altLang="pt-BR"/>
              <a:t>simplificação (desconsiderar entidades, atributos irrelevantes)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276600" y="2667000"/>
            <a:ext cx="2895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8486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sng"/>
              <a:t>Quando usar simulação ?</a:t>
            </a: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/>
              <a:t>I. no projeto de sistemas ainda não existentes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II. experimentação com o sistema real é impossível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III. experimentação com o sistema real é indesejável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IV. para compressão ou expansão da escala de tempo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V. para avaliação do desempenho de sistemas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VI. para treinamento e instrução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/>
              <a:t>Aplicações da Simulação:</a:t>
            </a:r>
            <a:endParaRPr lang="pt-BR" altLang="pt-BR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6962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/>
              <a:t>Administração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economia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engenharias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biologia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medicina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informática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entretenimento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772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u="sng"/>
              <a:t>Limitações da simulação:</a:t>
            </a:r>
            <a:endParaRPr lang="pt-BR" altLang="pt-BR"/>
          </a:p>
          <a:p>
            <a:pPr>
              <a:spcBef>
                <a:spcPct val="50000"/>
              </a:spcBef>
            </a:pPr>
            <a:r>
              <a:rPr lang="pt-BR" altLang="pt-BR"/>
              <a:t>I. Resultados são dependentes dos estímulos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	modelos estocásticos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	modelos determinísticos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II. Desenvolvimento de bons modelos pode ser muito caro</a:t>
            </a:r>
          </a:p>
          <a:p>
            <a:pPr>
              <a:spcBef>
                <a:spcPct val="50000"/>
              </a:spcBef>
            </a:pPr>
            <a:r>
              <a:rPr lang="pt-BR" altLang="pt-BR"/>
              <a:t>III. Falta de precisão/qualidade da modelagem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1250</Words>
  <Application>Microsoft Office PowerPoint</Application>
  <PresentationFormat>Apresentação na tela (4:3)</PresentationFormat>
  <Paragraphs>236</Paragraphs>
  <Slides>33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Times New Roman</vt:lpstr>
      <vt:lpstr>Monotype Sorts</vt:lpstr>
      <vt:lpstr>Wingdings</vt:lpstr>
      <vt:lpstr>Symbol</vt:lpstr>
      <vt:lpstr>Tema do Office</vt:lpstr>
      <vt:lpstr>Simulação e Modelagem de Sistemas</vt:lpstr>
      <vt:lpstr>Introdução: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Aplicações da Simulação:</vt:lpstr>
      <vt:lpstr>Apresentação do PowerPoint</vt:lpstr>
      <vt:lpstr>Apresentação do PowerPoint</vt:lpstr>
      <vt:lpstr>Apresentação do PowerPoint</vt:lpstr>
      <vt:lpstr>Simulação Contínua</vt:lpstr>
      <vt:lpstr>Simulação Discreta</vt:lpstr>
      <vt:lpstr>Introdução a Simulação Discreta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Ferramentas de Simulação</vt:lpstr>
      <vt:lpstr>Ferramentas de Simulação</vt:lpstr>
      <vt:lpstr>Ferramentas de Simulação</vt:lpstr>
      <vt:lpstr>Ferramentas de Simulação</vt:lpstr>
      <vt:lpstr>Ferramentas de Simulação</vt:lpstr>
      <vt:lpstr>Ferramentas de Simulação</vt:lpstr>
      <vt:lpstr>Etapas do Processo de Simulação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Crazy Man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Simulação e Modelagem de Sistemas</dc:title>
  <dc:creator>The Graber</dc:creator>
  <cp:lastModifiedBy>Ernesto Lindstaedt</cp:lastModifiedBy>
  <cp:revision>48</cp:revision>
  <cp:lastPrinted>1998-07-17T16:37:40Z</cp:lastPrinted>
  <dcterms:created xsi:type="dcterms:W3CDTF">1998-07-17T15:08:42Z</dcterms:created>
  <dcterms:modified xsi:type="dcterms:W3CDTF">2018-02-26T14:28:21Z</dcterms:modified>
</cp:coreProperties>
</file>