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notesMasterIdLst>
    <p:notesMasterId r:id="rId128"/>
  </p:notesMasterIdLst>
  <p:sldIdLst>
    <p:sldId id="257" r:id="rId5"/>
    <p:sldId id="265" r:id="rId6"/>
    <p:sldId id="322" r:id="rId7"/>
    <p:sldId id="442" r:id="rId8"/>
    <p:sldId id="443" r:id="rId9"/>
    <p:sldId id="444" r:id="rId10"/>
    <p:sldId id="382" r:id="rId11"/>
    <p:sldId id="383" r:id="rId12"/>
    <p:sldId id="384" r:id="rId13"/>
    <p:sldId id="446" r:id="rId14"/>
    <p:sldId id="447" r:id="rId15"/>
    <p:sldId id="385" r:id="rId16"/>
    <p:sldId id="449" r:id="rId17"/>
    <p:sldId id="448" r:id="rId18"/>
    <p:sldId id="450" r:id="rId19"/>
    <p:sldId id="451" r:id="rId20"/>
    <p:sldId id="452" r:id="rId21"/>
    <p:sldId id="454" r:id="rId22"/>
    <p:sldId id="455" r:id="rId23"/>
    <p:sldId id="386" r:id="rId24"/>
    <p:sldId id="456" r:id="rId25"/>
    <p:sldId id="457" r:id="rId26"/>
    <p:sldId id="458" r:id="rId27"/>
    <p:sldId id="459" r:id="rId28"/>
    <p:sldId id="460" r:id="rId29"/>
    <p:sldId id="461" r:id="rId30"/>
    <p:sldId id="387" r:id="rId31"/>
    <p:sldId id="462" r:id="rId32"/>
    <p:sldId id="463" r:id="rId33"/>
    <p:sldId id="464" r:id="rId34"/>
    <p:sldId id="465" r:id="rId35"/>
    <p:sldId id="466" r:id="rId36"/>
    <p:sldId id="388" r:id="rId37"/>
    <p:sldId id="467" r:id="rId38"/>
    <p:sldId id="468" r:id="rId39"/>
    <p:sldId id="469" r:id="rId40"/>
    <p:sldId id="470" r:id="rId41"/>
    <p:sldId id="471" r:id="rId42"/>
    <p:sldId id="472" r:id="rId43"/>
    <p:sldId id="473" r:id="rId44"/>
    <p:sldId id="474" r:id="rId45"/>
    <p:sldId id="475" r:id="rId46"/>
    <p:sldId id="476" r:id="rId47"/>
    <p:sldId id="477" r:id="rId48"/>
    <p:sldId id="389" r:id="rId49"/>
    <p:sldId id="478" r:id="rId50"/>
    <p:sldId id="479" r:id="rId51"/>
    <p:sldId id="480" r:id="rId52"/>
    <p:sldId id="413" r:id="rId53"/>
    <p:sldId id="481" r:id="rId54"/>
    <p:sldId id="482" r:id="rId55"/>
    <p:sldId id="483" r:id="rId56"/>
    <p:sldId id="486" r:id="rId57"/>
    <p:sldId id="484" r:id="rId58"/>
    <p:sldId id="485" r:id="rId59"/>
    <p:sldId id="487" r:id="rId60"/>
    <p:sldId id="488" r:id="rId61"/>
    <p:sldId id="489" r:id="rId62"/>
    <p:sldId id="490" r:id="rId63"/>
    <p:sldId id="390" r:id="rId64"/>
    <p:sldId id="491" r:id="rId65"/>
    <p:sldId id="492" r:id="rId66"/>
    <p:sldId id="493" r:id="rId67"/>
    <p:sldId id="391" r:id="rId68"/>
    <p:sldId id="494" r:id="rId69"/>
    <p:sldId id="495" r:id="rId70"/>
    <p:sldId id="496" r:id="rId71"/>
    <p:sldId id="497" r:id="rId72"/>
    <p:sldId id="378" r:id="rId73"/>
    <p:sldId id="392" r:id="rId74"/>
    <p:sldId id="393" r:id="rId75"/>
    <p:sldId id="394" r:id="rId76"/>
    <p:sldId id="414" r:id="rId77"/>
    <p:sldId id="395" r:id="rId78"/>
    <p:sldId id="396" r:id="rId79"/>
    <p:sldId id="397" r:id="rId80"/>
    <p:sldId id="445" r:id="rId81"/>
    <p:sldId id="398" r:id="rId82"/>
    <p:sldId id="399" r:id="rId83"/>
    <p:sldId id="400" r:id="rId84"/>
    <p:sldId id="401" r:id="rId85"/>
    <p:sldId id="402" r:id="rId86"/>
    <p:sldId id="379" r:id="rId87"/>
    <p:sldId id="403" r:id="rId88"/>
    <p:sldId id="404" r:id="rId89"/>
    <p:sldId id="405" r:id="rId90"/>
    <p:sldId id="406" r:id="rId91"/>
    <p:sldId id="411" r:id="rId92"/>
    <p:sldId id="412" r:id="rId93"/>
    <p:sldId id="407" r:id="rId94"/>
    <p:sldId id="408" r:id="rId95"/>
    <p:sldId id="409" r:id="rId96"/>
    <p:sldId id="410" r:id="rId97"/>
    <p:sldId id="415" r:id="rId98"/>
    <p:sldId id="416" r:id="rId99"/>
    <p:sldId id="380" r:id="rId100"/>
    <p:sldId id="417" r:id="rId101"/>
    <p:sldId id="418" r:id="rId102"/>
    <p:sldId id="419" r:id="rId103"/>
    <p:sldId id="420" r:id="rId104"/>
    <p:sldId id="421" r:id="rId105"/>
    <p:sldId id="422" r:id="rId106"/>
    <p:sldId id="423" r:id="rId107"/>
    <p:sldId id="424" r:id="rId108"/>
    <p:sldId id="425" r:id="rId109"/>
    <p:sldId id="426" r:id="rId110"/>
    <p:sldId id="427" r:id="rId111"/>
    <p:sldId id="428" r:id="rId112"/>
    <p:sldId id="381" r:id="rId113"/>
    <p:sldId id="429" r:id="rId114"/>
    <p:sldId id="430" r:id="rId115"/>
    <p:sldId id="431" r:id="rId116"/>
    <p:sldId id="432" r:id="rId117"/>
    <p:sldId id="433" r:id="rId118"/>
    <p:sldId id="434" r:id="rId119"/>
    <p:sldId id="435" r:id="rId120"/>
    <p:sldId id="436" r:id="rId121"/>
    <p:sldId id="437" r:id="rId122"/>
    <p:sldId id="438" r:id="rId123"/>
    <p:sldId id="439" r:id="rId124"/>
    <p:sldId id="440" r:id="rId125"/>
    <p:sldId id="441" r:id="rId126"/>
    <p:sldId id="377"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D59B48-EF52-48C1-8053-FF966C18D9D7}" v="1" dt="2021-03-10T21:28:10.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6357" autoAdjust="0"/>
  </p:normalViewPr>
  <p:slideViewPr>
    <p:cSldViewPr snapToGrid="0">
      <p:cViewPr varScale="1">
        <p:scale>
          <a:sx n="73" d="100"/>
          <a:sy n="73"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ED405-26A2-420F-9F33-27A2B8032326}"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4A0E6-17DA-4BB4-8F62-03688805116A}" type="slidenum">
              <a:rPr lang="en-US" smtClean="0"/>
              <a:t>‹Nº›</a:t>
            </a:fld>
            <a:endParaRPr lang="en-US"/>
          </a:p>
        </p:txBody>
      </p:sp>
    </p:spTree>
    <p:extLst>
      <p:ext uri="{BB962C8B-B14F-4D97-AF65-F5344CB8AC3E}">
        <p14:creationId xmlns:p14="http://schemas.microsoft.com/office/powerpoint/2010/main" val="21422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7E4A0E6-17DA-4BB4-8F62-03688805116A}" type="slidenum">
              <a:rPr lang="en-US" smtClean="0"/>
              <a:t>10</a:t>
            </a:fld>
            <a:endParaRPr lang="en-US"/>
          </a:p>
        </p:txBody>
      </p:sp>
    </p:spTree>
    <p:extLst>
      <p:ext uri="{BB962C8B-B14F-4D97-AF65-F5344CB8AC3E}">
        <p14:creationId xmlns:p14="http://schemas.microsoft.com/office/powerpoint/2010/main" val="87371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7E4A0E6-17DA-4BB4-8F62-03688805116A}" type="slidenum">
              <a:rPr lang="en-US" smtClean="0"/>
              <a:t>11</a:t>
            </a:fld>
            <a:endParaRPr lang="en-US"/>
          </a:p>
        </p:txBody>
      </p:sp>
    </p:spTree>
    <p:extLst>
      <p:ext uri="{BB962C8B-B14F-4D97-AF65-F5344CB8AC3E}">
        <p14:creationId xmlns:p14="http://schemas.microsoft.com/office/powerpoint/2010/main" val="119964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6B80C66-5288-4FE8-9BD8-D04307E83092}"/>
              </a:ext>
            </a:extLst>
          </p:cNvPr>
          <p:cNvSpPr txBox="1"/>
          <p:nvPr userDrawn="1">
            <p:extLst>
              <p:ext uri="{1162E1C5-73C7-4A58-AE30-91384D911F3F}">
                <p184:classification xmlns:p184="http://schemas.microsoft.com/office/powerpoint/2018/4/main" xmlns="" val="watermark"/>
              </p:ext>
            </p:extLst>
          </p:nvPr>
        </p:nvSpPr>
        <p:spPr>
          <a:xfrm rot="-1800000">
            <a:off x="5691188" y="3352800"/>
            <a:ext cx="654050" cy="152400"/>
          </a:xfrm>
          <a:prstGeom prst="rect">
            <a:avLst/>
          </a:prstGeom>
        </p:spPr>
        <p:txBody>
          <a:bodyPr horzOverflow="overflow" lIns="0" tIns="0" rIns="0" bIns="0">
            <a:spAutoFit/>
          </a:bodyPr>
          <a:lstStyle/>
          <a:p>
            <a:pPr algn="ctr"/>
            <a:r>
              <a:rPr lang="en-IN" sz="1000">
                <a:solidFill>
                  <a:srgbClr val="0000FF"/>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javascript/javascript_operators.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javascript/javascript_operators.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tutorialspoint.com/javascript/javascript_objects.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tutorialspoint.com/javascript/javascript_functions.h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tutorialspoint.com/javascript/javascript_functions.ht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tutorialspoint.com/javascript/javascript_functions.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tutorialspoint.com/javascript/javascript_functions.ht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w3schools.com/js/js_dates.as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js/js_dates.asp"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w3schools.com/js/js_dates.asp"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w3schools.com/js/js_dates.asp"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tutorialspoint.com/javascript/javascript_ifelse.ht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tutorialspoint.com/javascript/javascript_ifelse.ht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tutorialspoint.com/javascript/javascript_ifelse.ht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tutorialspoint.com/javascript/javascript_ifelse.htm"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tutorialspoint.com/javascript/javascript_ifelse.ht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JOSE Noe Hernandez VIVANCO</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FD7DC7DD-E366-4F69-9406-B93F9E57404D}"/>
              </a:ext>
            </a:extLst>
          </p:cNvPr>
          <p:cNvSpPr>
            <a:spLocks noGrp="1"/>
          </p:cNvSpPr>
          <p:nvPr>
            <p:ph type="ctrTitle"/>
          </p:nvPr>
        </p:nvSpPr>
        <p:spPr/>
        <p:txBody>
          <a:bodyPr/>
          <a:lstStyle/>
          <a:p>
            <a:pPr algn="r"/>
            <a:r>
              <a:rPr lang="en-IN" dirty="0" err="1"/>
              <a:t>Javascript</a:t>
            </a:r>
            <a:endParaRPr lang="en-IN" dirty="0"/>
          </a:p>
        </p:txBody>
      </p:sp>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4. </a:t>
            </a:r>
            <a:r>
              <a:rPr lang="es-ES" sz="2400" dirty="0"/>
              <a:t>Operadores en JavaScript </a:t>
            </a:r>
          </a:p>
        </p:txBody>
      </p:sp>
      <p:graphicFrame>
        <p:nvGraphicFramePr>
          <p:cNvPr id="5" name="Table 5">
            <a:extLst>
              <a:ext uri="{FF2B5EF4-FFF2-40B4-BE49-F238E27FC236}">
                <a16:creationId xmlns:a16="http://schemas.microsoft.com/office/drawing/2014/main" id="{7228FD6A-877C-42D0-BDC4-989DAE12A86B}"/>
              </a:ext>
            </a:extLst>
          </p:cNvPr>
          <p:cNvGraphicFramePr>
            <a:graphicFrameLocks noGrp="1"/>
          </p:cNvGraphicFramePr>
          <p:nvPr>
            <p:extLst>
              <p:ext uri="{D42A27DB-BD31-4B8C-83A1-F6EECF244321}">
                <p14:modId xmlns:p14="http://schemas.microsoft.com/office/powerpoint/2010/main" val="3928300469"/>
              </p:ext>
            </p:extLst>
          </p:nvPr>
        </p:nvGraphicFramePr>
        <p:xfrm>
          <a:off x="2032000" y="2098348"/>
          <a:ext cx="8128000" cy="377952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653602913"/>
                    </a:ext>
                  </a:extLst>
                </a:gridCol>
                <a:gridCol w="4064000">
                  <a:extLst>
                    <a:ext uri="{9D8B030D-6E8A-4147-A177-3AD203B41FA5}">
                      <a16:colId xmlns:a16="http://schemas.microsoft.com/office/drawing/2014/main" val="1050184369"/>
                    </a:ext>
                  </a:extLst>
                </a:gridCol>
              </a:tblGrid>
              <a:tr h="370840">
                <a:tc>
                  <a:txBody>
                    <a:bodyPr/>
                    <a:lstStyle/>
                    <a:p>
                      <a:r>
                        <a:rPr lang="en-US" sz="1400" b="1" dirty="0"/>
                        <a:t>+ (Addition)</a:t>
                      </a:r>
                    </a:p>
                    <a:p>
                      <a:r>
                        <a:rPr lang="en-US" sz="1400" dirty="0"/>
                        <a:t>Adds two operands</a:t>
                      </a:r>
                    </a:p>
                    <a:p>
                      <a:r>
                        <a:rPr lang="en-US" sz="1400" dirty="0"/>
                        <a:t>Ex: A + B will give 30</a:t>
                      </a:r>
                    </a:p>
                    <a:p>
                      <a:r>
                        <a:rPr lang="en-US" sz="1400" dirty="0"/>
                        <a:t>	</a:t>
                      </a:r>
                    </a:p>
                    <a:p>
                      <a:r>
                        <a:rPr lang="en-US" sz="1400" b="1" dirty="0"/>
                        <a:t>- (Subtraction)</a:t>
                      </a:r>
                    </a:p>
                    <a:p>
                      <a:r>
                        <a:rPr lang="en-US" sz="1400" dirty="0"/>
                        <a:t>Subtracts the second operand from the first</a:t>
                      </a:r>
                    </a:p>
                    <a:p>
                      <a:r>
                        <a:rPr lang="en-US" sz="1400" dirty="0"/>
                        <a:t>Ex: A - B will give -10</a:t>
                      </a:r>
                    </a:p>
                    <a:p>
                      <a:r>
                        <a:rPr lang="en-US" sz="1400" dirty="0"/>
                        <a:t>	</a:t>
                      </a:r>
                    </a:p>
                    <a:p>
                      <a:r>
                        <a:rPr lang="en-US" sz="1400" b="1" dirty="0"/>
                        <a:t>* (Multiplication)</a:t>
                      </a:r>
                    </a:p>
                    <a:p>
                      <a:r>
                        <a:rPr lang="en-US" sz="1400" dirty="0"/>
                        <a:t>Multiply both operands</a:t>
                      </a:r>
                    </a:p>
                    <a:p>
                      <a:r>
                        <a:rPr lang="en-US" sz="1400" dirty="0"/>
                        <a:t>Ex: A * B will give 200</a:t>
                      </a:r>
                    </a:p>
                    <a:p>
                      <a:r>
                        <a:rPr lang="en-US" sz="1400" dirty="0"/>
                        <a:t>	</a:t>
                      </a:r>
                    </a:p>
                    <a:p>
                      <a:r>
                        <a:rPr lang="en-US" sz="1400" b="1" dirty="0"/>
                        <a:t>/ (Division)</a:t>
                      </a:r>
                    </a:p>
                    <a:p>
                      <a:r>
                        <a:rPr lang="en-US" sz="1400" dirty="0"/>
                        <a:t>Divide the numerator by the denominator</a:t>
                      </a:r>
                    </a:p>
                    <a:p>
                      <a:r>
                        <a:rPr lang="en-US" sz="1400" dirty="0"/>
                        <a:t>Ex: B / A will give 2</a:t>
                      </a:r>
                    </a:p>
                    <a:p>
                      <a:endParaRPr lang="en-US" sz="1400" dirty="0"/>
                    </a:p>
                    <a:p>
                      <a:r>
                        <a:rPr lang="en-US" sz="900" dirty="0"/>
                        <a:t>Examples</a:t>
                      </a:r>
                    </a:p>
                    <a:p>
                      <a:r>
                        <a:rPr lang="en-IN" sz="900" dirty="0">
                          <a:hlinkClick r:id="rId3"/>
                        </a:rPr>
                        <a:t>https://www.tutorialspoint.com/javascript/javascript_operators.htm</a:t>
                      </a:r>
                      <a:r>
                        <a:rPr lang="en-IN" sz="900" dirty="0"/>
                        <a:t> </a:t>
                      </a:r>
                    </a:p>
                  </a:txBody>
                  <a:tcPr/>
                </a:tc>
                <a:tc>
                  <a:txBody>
                    <a:bodyPr/>
                    <a:lstStyle/>
                    <a:p>
                      <a:r>
                        <a:rPr lang="en-US" sz="1400" b="1" dirty="0"/>
                        <a:t>% (Modulus)</a:t>
                      </a:r>
                    </a:p>
                    <a:p>
                      <a:r>
                        <a:rPr lang="en-US" sz="1400" dirty="0"/>
                        <a:t>Outputs the remainder of an integer division</a:t>
                      </a:r>
                    </a:p>
                    <a:p>
                      <a:r>
                        <a:rPr lang="en-US" sz="1400" dirty="0"/>
                        <a:t>Ex: B % A will give 0</a:t>
                      </a:r>
                    </a:p>
                    <a:p>
                      <a:r>
                        <a:rPr lang="en-US" sz="1400" dirty="0"/>
                        <a:t>	</a:t>
                      </a:r>
                    </a:p>
                    <a:p>
                      <a:r>
                        <a:rPr lang="en-US" sz="1400" b="1" dirty="0"/>
                        <a:t>++ (Increment)</a:t>
                      </a:r>
                    </a:p>
                    <a:p>
                      <a:r>
                        <a:rPr lang="en-US" sz="1400" dirty="0"/>
                        <a:t>Increases an integer value by one</a:t>
                      </a:r>
                    </a:p>
                    <a:p>
                      <a:r>
                        <a:rPr lang="en-US" sz="1400" dirty="0"/>
                        <a:t>Ex: A++ will give 11</a:t>
                      </a:r>
                    </a:p>
                    <a:p>
                      <a:endParaRPr lang="en-US" sz="1400" dirty="0"/>
                    </a:p>
                    <a:p>
                      <a:r>
                        <a:rPr lang="en-US" sz="1400" b="1" dirty="0"/>
                        <a:t>-- (Decrement)</a:t>
                      </a:r>
                      <a:endParaRPr lang="en-US" sz="1400" dirty="0"/>
                    </a:p>
                    <a:p>
                      <a:r>
                        <a:rPr lang="en-US" sz="1400" dirty="0"/>
                        <a:t>Decreases an integer value by one</a:t>
                      </a:r>
                    </a:p>
                    <a:p>
                      <a:r>
                        <a:rPr lang="en-US" sz="1400" dirty="0"/>
                        <a:t>Ex: A-- will give 9</a:t>
                      </a:r>
                    </a:p>
                    <a:p>
                      <a:endParaRPr lang="en-US" sz="1400" dirty="0"/>
                    </a:p>
                    <a:p>
                      <a:r>
                        <a:rPr lang="en-US" sz="1400" b="1" dirty="0"/>
                        <a:t>Note</a:t>
                      </a:r>
                      <a:r>
                        <a:rPr lang="en-US" sz="1400" dirty="0"/>
                        <a:t> − Addition operator (+) works for Numeric as well as Strings. e.g. "a" + 10 will give "a10".</a:t>
                      </a:r>
                      <a:endParaRPr lang="en-IN" sz="1400" dirty="0"/>
                    </a:p>
                  </a:txBody>
                  <a:tcPr/>
                </a:tc>
                <a:extLst>
                  <a:ext uri="{0D108BD9-81ED-4DB2-BD59-A6C34878D82A}">
                    <a16:rowId xmlns:a16="http://schemas.microsoft.com/office/drawing/2014/main" val="2340077596"/>
                  </a:ext>
                </a:extLst>
              </a:tr>
            </a:tbl>
          </a:graphicData>
        </a:graphic>
      </p:graphicFrame>
    </p:spTree>
    <p:extLst>
      <p:ext uri="{BB962C8B-B14F-4D97-AF65-F5344CB8AC3E}">
        <p14:creationId xmlns:p14="http://schemas.microsoft.com/office/powerpoint/2010/main" val="144393522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4. La </a:t>
            </a:r>
            <a:r>
              <a:rPr lang="en-US" sz="2400" dirty="0" err="1"/>
              <a:t>función</a:t>
            </a:r>
            <a:r>
              <a:rPr lang="en-US" sz="2400" dirty="0"/>
              <a:t> Object Create </a:t>
            </a:r>
            <a:endParaRPr lang="es-ES" sz="2400" dirty="0"/>
          </a:p>
        </p:txBody>
      </p:sp>
    </p:spTree>
    <p:extLst>
      <p:ext uri="{BB962C8B-B14F-4D97-AF65-F5344CB8AC3E}">
        <p14:creationId xmlns:p14="http://schemas.microsoft.com/office/powerpoint/2010/main" val="16943275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5. Ajax, Async y Promises</a:t>
            </a:r>
            <a:endParaRPr lang="es-ES" sz="2400" dirty="0"/>
          </a:p>
        </p:txBody>
      </p:sp>
    </p:spTree>
    <p:extLst>
      <p:ext uri="{BB962C8B-B14F-4D97-AF65-F5344CB8AC3E}">
        <p14:creationId xmlns:p14="http://schemas.microsoft.com/office/powerpoint/2010/main" val="15382155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6. AJAX y JSON</a:t>
            </a:r>
            <a:endParaRPr lang="es-ES" sz="2400" dirty="0"/>
          </a:p>
        </p:txBody>
      </p:sp>
    </p:spTree>
    <p:extLst>
      <p:ext uri="{BB962C8B-B14F-4D97-AF65-F5344CB8AC3E}">
        <p14:creationId xmlns:p14="http://schemas.microsoft.com/office/powerpoint/2010/main" val="33158853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7. API's, REST API's y Request</a:t>
            </a:r>
            <a:endParaRPr lang="es-ES" sz="2400" dirty="0"/>
          </a:p>
        </p:txBody>
      </p:sp>
    </p:spTree>
    <p:extLst>
      <p:ext uri="{BB962C8B-B14F-4D97-AF65-F5344CB8AC3E}">
        <p14:creationId xmlns:p14="http://schemas.microsoft.com/office/powerpoint/2010/main" val="25715645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8. </a:t>
            </a:r>
            <a:r>
              <a:rPr lang="en-US" sz="2400" dirty="0" err="1"/>
              <a:t>Consumiendo</a:t>
            </a:r>
            <a:r>
              <a:rPr lang="en-US" sz="2400" dirty="0"/>
              <a:t> una REST API con Ajax</a:t>
            </a:r>
            <a:endParaRPr lang="es-ES" sz="2400" dirty="0"/>
          </a:p>
        </p:txBody>
      </p:sp>
    </p:spTree>
    <p:extLst>
      <p:ext uri="{BB962C8B-B14F-4D97-AF65-F5344CB8AC3E}">
        <p14:creationId xmlns:p14="http://schemas.microsoft.com/office/powerpoint/2010/main" val="3040245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9. </a:t>
            </a:r>
            <a:r>
              <a:rPr lang="es-ES" sz="2400" dirty="0"/>
              <a:t>Que es el Código </a:t>
            </a:r>
            <a:r>
              <a:rPr lang="es-ES" sz="2400" dirty="0" err="1"/>
              <a:t>Asincrono</a:t>
            </a:r>
            <a:r>
              <a:rPr lang="es-ES" sz="2400" dirty="0"/>
              <a:t> en JavaScript</a:t>
            </a:r>
          </a:p>
        </p:txBody>
      </p:sp>
    </p:spTree>
    <p:extLst>
      <p:ext uri="{BB962C8B-B14F-4D97-AF65-F5344CB8AC3E}">
        <p14:creationId xmlns:p14="http://schemas.microsoft.com/office/powerpoint/2010/main" val="17357167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10. </a:t>
            </a:r>
            <a:r>
              <a:rPr lang="es-ES" sz="2400" dirty="0" err="1"/>
              <a:t>Callbacks</a:t>
            </a:r>
            <a:r>
              <a:rPr lang="es-ES" sz="2400" dirty="0"/>
              <a:t>, que son y como funcionan</a:t>
            </a:r>
          </a:p>
        </p:txBody>
      </p:sp>
    </p:spTree>
    <p:extLst>
      <p:ext uri="{BB962C8B-B14F-4D97-AF65-F5344CB8AC3E}">
        <p14:creationId xmlns:p14="http://schemas.microsoft.com/office/powerpoint/2010/main" val="9344402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11. Promises </a:t>
            </a:r>
            <a:r>
              <a:rPr lang="en-US" sz="2400" dirty="0" err="1"/>
              <a:t>en</a:t>
            </a:r>
            <a:r>
              <a:rPr lang="en-US" sz="2400" dirty="0"/>
              <a:t> JavaScript</a:t>
            </a:r>
            <a:endParaRPr lang="es-ES" sz="2400" dirty="0"/>
          </a:p>
        </p:txBody>
      </p:sp>
    </p:spTree>
    <p:extLst>
      <p:ext uri="{BB962C8B-B14F-4D97-AF65-F5344CB8AC3E}">
        <p14:creationId xmlns:p14="http://schemas.microsoft.com/office/powerpoint/2010/main" val="29416346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12. Que es Async Await</a:t>
            </a:r>
            <a:endParaRPr lang="es-ES" sz="2400" dirty="0"/>
          </a:p>
        </p:txBody>
      </p:sp>
    </p:spTree>
    <p:extLst>
      <p:ext uri="{BB962C8B-B14F-4D97-AF65-F5344CB8AC3E}">
        <p14:creationId xmlns:p14="http://schemas.microsoft.com/office/powerpoint/2010/main" val="25943608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lstStyle/>
          <a:p>
            <a:r>
              <a:rPr lang="en-US" dirty="0" err="1"/>
              <a:t>Contenido</a:t>
            </a:r>
            <a:endParaRPr lang="en-IN" dirty="0"/>
          </a:p>
        </p:txBody>
      </p:sp>
      <p:sp>
        <p:nvSpPr>
          <p:cNvPr id="3" name="TextBox 2">
            <a:extLst>
              <a:ext uri="{FF2B5EF4-FFF2-40B4-BE49-F238E27FC236}">
                <a16:creationId xmlns:a16="http://schemas.microsoft.com/office/drawing/2014/main" id="{8B080ECA-F7ED-40E8-94EB-347125C8FFA6}"/>
              </a:ext>
            </a:extLst>
          </p:cNvPr>
          <p:cNvSpPr txBox="1"/>
          <p:nvPr/>
        </p:nvSpPr>
        <p:spPr>
          <a:xfrm>
            <a:off x="1097280" y="1988192"/>
            <a:ext cx="9086955" cy="3970318"/>
          </a:xfrm>
          <a:prstGeom prst="rect">
            <a:avLst/>
          </a:prstGeom>
          <a:noFill/>
        </p:spPr>
        <p:txBody>
          <a:bodyPr wrap="square" rtlCol="0">
            <a:spAutoFit/>
          </a:bodyPr>
          <a:lstStyle/>
          <a:p>
            <a:r>
              <a:rPr lang="es-ES" b="1" dirty="0"/>
              <a:t>A) Modulo 5</a:t>
            </a:r>
            <a:r>
              <a:rPr lang="en-IN" dirty="0"/>
              <a:t>	 </a:t>
            </a:r>
          </a:p>
          <a:p>
            <a:pPr marL="800100" lvl="1" indent="-342900">
              <a:buFont typeface="+mj-lt"/>
              <a:buAutoNum type="arabicPeriod"/>
            </a:pPr>
            <a:r>
              <a:rPr lang="en-IN" dirty="0"/>
              <a:t>Que es ECMAScript 6 </a:t>
            </a:r>
          </a:p>
          <a:p>
            <a:pPr marL="800100" lvl="1" indent="-342900">
              <a:buFont typeface="+mj-lt"/>
              <a:buAutoNum type="arabicPeriod"/>
            </a:pPr>
            <a:r>
              <a:rPr lang="en-IN" dirty="0" err="1"/>
              <a:t>Creando</a:t>
            </a:r>
            <a:r>
              <a:rPr lang="en-IN" dirty="0"/>
              <a:t> una </a:t>
            </a:r>
            <a:r>
              <a:rPr lang="en-IN" dirty="0" err="1"/>
              <a:t>Clase</a:t>
            </a:r>
            <a:r>
              <a:rPr lang="en-IN" dirty="0"/>
              <a:t>  </a:t>
            </a:r>
          </a:p>
          <a:p>
            <a:pPr marL="800100" lvl="1" indent="-342900">
              <a:buFont typeface="+mj-lt"/>
              <a:buAutoNum type="arabicPeriod"/>
            </a:pPr>
            <a:r>
              <a:rPr lang="en-IN" dirty="0" err="1"/>
              <a:t>Herencia</a:t>
            </a:r>
            <a:r>
              <a:rPr lang="en-IN" dirty="0"/>
              <a:t> </a:t>
            </a:r>
            <a:r>
              <a:rPr lang="en-IN" dirty="0" err="1"/>
              <a:t>en</a:t>
            </a:r>
            <a:r>
              <a:rPr lang="en-IN" dirty="0"/>
              <a:t> Classes con JavaScript  </a:t>
            </a:r>
          </a:p>
          <a:p>
            <a:pPr marL="800100" lvl="1" indent="-342900">
              <a:buFont typeface="+mj-lt"/>
              <a:buAutoNum type="arabicPeriod"/>
            </a:pPr>
            <a:r>
              <a:rPr lang="en-IN" dirty="0"/>
              <a:t>Arrow functions </a:t>
            </a:r>
          </a:p>
          <a:p>
            <a:pPr marL="800100" lvl="1" indent="-342900">
              <a:buFont typeface="+mj-lt"/>
              <a:buAutoNum type="arabicPeriod"/>
            </a:pPr>
            <a:r>
              <a:rPr lang="en-IN" dirty="0" err="1"/>
              <a:t>Asignación</a:t>
            </a:r>
            <a:r>
              <a:rPr lang="en-IN" dirty="0"/>
              <a:t> por </a:t>
            </a:r>
            <a:r>
              <a:rPr lang="en-IN" dirty="0" err="1"/>
              <a:t>Destructuring</a:t>
            </a:r>
            <a:r>
              <a:rPr lang="en-IN" dirty="0"/>
              <a:t>  </a:t>
            </a:r>
          </a:p>
          <a:p>
            <a:pPr marL="800100" lvl="1" indent="-342900">
              <a:buFont typeface="+mj-lt"/>
              <a:buAutoNum type="arabicPeriod"/>
            </a:pPr>
            <a:r>
              <a:rPr lang="en-IN" dirty="0" err="1"/>
              <a:t>Destructuring</a:t>
            </a:r>
            <a:r>
              <a:rPr lang="en-IN" dirty="0"/>
              <a:t> a </a:t>
            </a:r>
            <a:r>
              <a:rPr lang="en-IN" dirty="0" err="1"/>
              <a:t>Arreglos</a:t>
            </a:r>
            <a:r>
              <a:rPr lang="en-IN" dirty="0"/>
              <a:t> y </a:t>
            </a:r>
            <a:r>
              <a:rPr lang="en-IN" dirty="0" err="1"/>
              <a:t>Objetos</a:t>
            </a:r>
            <a:r>
              <a:rPr lang="en-IN" dirty="0"/>
              <a:t>  </a:t>
            </a:r>
          </a:p>
          <a:p>
            <a:pPr marL="800100" lvl="1" indent="-342900">
              <a:buFont typeface="+mj-lt"/>
              <a:buAutoNum type="arabicPeriod"/>
            </a:pPr>
            <a:r>
              <a:rPr lang="en-IN" dirty="0" err="1"/>
              <a:t>Destructuring</a:t>
            </a:r>
            <a:r>
              <a:rPr lang="en-IN" dirty="0"/>
              <a:t> a </a:t>
            </a:r>
            <a:r>
              <a:rPr lang="en-IN" dirty="0" err="1"/>
              <a:t>Funciones</a:t>
            </a:r>
            <a:r>
              <a:rPr lang="en-IN" dirty="0"/>
              <a:t>  </a:t>
            </a:r>
          </a:p>
          <a:p>
            <a:pPr marL="800100" lvl="1" indent="-342900">
              <a:buFont typeface="+mj-lt"/>
              <a:buAutoNum type="arabicPeriod"/>
            </a:pPr>
            <a:r>
              <a:rPr lang="en-IN" dirty="0"/>
              <a:t>Symbols  </a:t>
            </a:r>
          </a:p>
          <a:p>
            <a:pPr marL="800100" lvl="1" indent="-342900">
              <a:buFont typeface="+mj-lt"/>
              <a:buAutoNum type="arabicPeriod"/>
            </a:pPr>
            <a:r>
              <a:rPr lang="en-IN" dirty="0"/>
              <a:t>Sets  </a:t>
            </a:r>
          </a:p>
          <a:p>
            <a:pPr marL="800100" lvl="1" indent="-342900">
              <a:buFont typeface="+mj-lt"/>
              <a:buAutoNum type="arabicPeriod"/>
            </a:pPr>
            <a:r>
              <a:rPr lang="en-IN" dirty="0"/>
              <a:t>Maps  </a:t>
            </a:r>
          </a:p>
          <a:p>
            <a:pPr marL="800100" lvl="1" indent="-342900">
              <a:buFont typeface="+mj-lt"/>
              <a:buAutoNum type="arabicPeriod"/>
            </a:pPr>
            <a:r>
              <a:rPr lang="en-IN" dirty="0" err="1"/>
              <a:t>Iteradores</a:t>
            </a:r>
            <a:r>
              <a:rPr lang="en-IN" dirty="0"/>
              <a:t>  </a:t>
            </a:r>
          </a:p>
          <a:p>
            <a:pPr marL="800100" lvl="1" indent="-342900">
              <a:buFont typeface="+mj-lt"/>
              <a:buAutoNum type="arabicPeriod"/>
            </a:pPr>
            <a:r>
              <a:rPr lang="en-IN" dirty="0" err="1"/>
              <a:t>Generadores</a:t>
            </a:r>
            <a:endParaRPr lang="en-IN" dirty="0"/>
          </a:p>
          <a:p>
            <a:pPr marL="800100" lvl="1" indent="-342900">
              <a:buFont typeface="+mj-lt"/>
              <a:buAutoNum type="arabicPeriod"/>
            </a:pPr>
            <a:r>
              <a:rPr lang="en-IN" dirty="0" err="1"/>
              <a:t>Contenido</a:t>
            </a:r>
            <a:r>
              <a:rPr lang="en-IN" dirty="0"/>
              <a:t> Extra</a:t>
            </a:r>
          </a:p>
        </p:txBody>
      </p:sp>
    </p:spTree>
    <p:extLst>
      <p:ext uri="{BB962C8B-B14F-4D97-AF65-F5344CB8AC3E}">
        <p14:creationId xmlns:p14="http://schemas.microsoft.com/office/powerpoint/2010/main" val="141090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4. </a:t>
            </a:r>
            <a:r>
              <a:rPr lang="es-ES" sz="2400" dirty="0"/>
              <a:t>Operadores en JavaScript </a:t>
            </a:r>
            <a:r>
              <a:rPr lang="es-ES" sz="2400" i="1" dirty="0"/>
              <a:t>(</a:t>
            </a:r>
            <a:r>
              <a:rPr lang="es-ES" sz="2400" i="1" dirty="0" err="1"/>
              <a:t>Comparison</a:t>
            </a:r>
            <a:r>
              <a:rPr lang="es-ES" sz="2400" i="1" dirty="0"/>
              <a:t> </a:t>
            </a:r>
            <a:r>
              <a:rPr lang="es-ES" sz="2400" i="1" dirty="0" err="1"/>
              <a:t>Operators</a:t>
            </a:r>
            <a:r>
              <a:rPr lang="es-ES" sz="2400" i="1" dirty="0"/>
              <a:t>)</a:t>
            </a:r>
          </a:p>
        </p:txBody>
      </p:sp>
      <p:graphicFrame>
        <p:nvGraphicFramePr>
          <p:cNvPr id="5" name="Table 5">
            <a:extLst>
              <a:ext uri="{FF2B5EF4-FFF2-40B4-BE49-F238E27FC236}">
                <a16:creationId xmlns:a16="http://schemas.microsoft.com/office/drawing/2014/main" id="{7228FD6A-877C-42D0-BDC4-989DAE12A86B}"/>
              </a:ext>
            </a:extLst>
          </p:cNvPr>
          <p:cNvGraphicFramePr>
            <a:graphicFrameLocks noGrp="1"/>
          </p:cNvGraphicFramePr>
          <p:nvPr>
            <p:extLst>
              <p:ext uri="{D42A27DB-BD31-4B8C-83A1-F6EECF244321}">
                <p14:modId xmlns:p14="http://schemas.microsoft.com/office/powerpoint/2010/main" val="1839950453"/>
              </p:ext>
            </p:extLst>
          </p:nvPr>
        </p:nvGraphicFramePr>
        <p:xfrm>
          <a:off x="1948111" y="2048014"/>
          <a:ext cx="8128000" cy="399288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653602913"/>
                    </a:ext>
                  </a:extLst>
                </a:gridCol>
                <a:gridCol w="4064000">
                  <a:extLst>
                    <a:ext uri="{9D8B030D-6E8A-4147-A177-3AD203B41FA5}">
                      <a16:colId xmlns:a16="http://schemas.microsoft.com/office/drawing/2014/main" val="1050184369"/>
                    </a:ext>
                  </a:extLst>
                </a:gridCol>
              </a:tblGrid>
              <a:tr h="370840">
                <a:tc>
                  <a:txBody>
                    <a:bodyPr/>
                    <a:lstStyle/>
                    <a:p>
                      <a:r>
                        <a:rPr lang="en-US" sz="1400" b="1" dirty="0"/>
                        <a:t>= = (Equal)</a:t>
                      </a:r>
                    </a:p>
                    <a:p>
                      <a:r>
                        <a:rPr lang="en-US" sz="1400" dirty="0"/>
                        <a:t>Checks if the value of two operands are equal or not, if yes, then the condition becomes true.</a:t>
                      </a:r>
                    </a:p>
                    <a:p>
                      <a:r>
                        <a:rPr lang="en-US" sz="1400" dirty="0"/>
                        <a:t>Ex: (A == B) is not true.</a:t>
                      </a:r>
                    </a:p>
                    <a:p>
                      <a:endParaRPr lang="en-US" sz="1400" dirty="0"/>
                    </a:p>
                    <a:p>
                      <a:r>
                        <a:rPr lang="en-US" sz="1400" b="1" dirty="0"/>
                        <a:t>!= (Not Equal)</a:t>
                      </a:r>
                    </a:p>
                    <a:p>
                      <a:r>
                        <a:rPr lang="en-US" sz="1400" dirty="0"/>
                        <a:t>Checks if the value of two operands are equal or not, if the values are not equal, then the condition becomes true.</a:t>
                      </a:r>
                    </a:p>
                    <a:p>
                      <a:r>
                        <a:rPr lang="en-US" sz="1400" dirty="0"/>
                        <a:t>Ex: (A != B) is true.</a:t>
                      </a:r>
                    </a:p>
                    <a:p>
                      <a:endParaRPr lang="en-US" sz="1400" dirty="0"/>
                    </a:p>
                    <a:p>
                      <a:r>
                        <a:rPr lang="en-US" sz="1400" b="1" dirty="0"/>
                        <a:t>&gt; (Greater than)</a:t>
                      </a:r>
                    </a:p>
                    <a:p>
                      <a:r>
                        <a:rPr lang="en-US" sz="1400" dirty="0"/>
                        <a:t>Checks if the value of the left operand is greater than the value of the right operand, if yes, then the condition becomes true.</a:t>
                      </a:r>
                    </a:p>
                    <a:p>
                      <a:r>
                        <a:rPr lang="en-US" sz="1400" dirty="0"/>
                        <a:t>Ex: (A &gt; B) is not true.</a:t>
                      </a:r>
                    </a:p>
                    <a:p>
                      <a:endParaRPr lang="en-US" sz="1400" dirty="0"/>
                    </a:p>
                    <a:p>
                      <a:r>
                        <a:rPr lang="en-US" sz="900" dirty="0"/>
                        <a:t>Examples</a:t>
                      </a:r>
                    </a:p>
                    <a:p>
                      <a:r>
                        <a:rPr lang="en-IN" sz="900" dirty="0">
                          <a:hlinkClick r:id="rId3"/>
                        </a:rPr>
                        <a:t>https://www.tutorialspoint.com/javascript/javascript_operators.htm</a:t>
                      </a:r>
                      <a:r>
                        <a:rPr lang="en-IN" sz="900" dirty="0"/>
                        <a:t> </a:t>
                      </a:r>
                    </a:p>
                  </a:txBody>
                  <a:tcPr/>
                </a:tc>
                <a:tc>
                  <a:txBody>
                    <a:bodyPr/>
                    <a:lstStyle/>
                    <a:p>
                      <a:r>
                        <a:rPr lang="en-US" sz="1400" b="1" dirty="0"/>
                        <a:t>&lt; (Less than)</a:t>
                      </a:r>
                    </a:p>
                    <a:p>
                      <a:r>
                        <a:rPr lang="en-US" sz="1400" dirty="0"/>
                        <a:t>Checks if the value of the left operand is less than the value of the right operand, if yes, then the condition becomes true.</a:t>
                      </a:r>
                    </a:p>
                    <a:p>
                      <a:r>
                        <a:rPr lang="en-US" sz="1400" dirty="0"/>
                        <a:t>Ex: (A &lt; B) is true.</a:t>
                      </a:r>
                    </a:p>
                    <a:p>
                      <a:r>
                        <a:rPr lang="en-US" sz="1400" dirty="0"/>
                        <a:t>	</a:t>
                      </a:r>
                    </a:p>
                    <a:p>
                      <a:r>
                        <a:rPr lang="en-US" sz="1400" b="1" dirty="0"/>
                        <a:t>&gt;= (Greater than or Equal to)</a:t>
                      </a:r>
                    </a:p>
                    <a:p>
                      <a:r>
                        <a:rPr lang="en-US" sz="1400" dirty="0"/>
                        <a:t>Checks if the value of the left operand is greater than or equal to the value of the right operand, if yes, then the condition becomes true.</a:t>
                      </a:r>
                    </a:p>
                    <a:p>
                      <a:r>
                        <a:rPr lang="en-US" sz="1400" dirty="0"/>
                        <a:t>Ex: (A &gt;= B) is not true.</a:t>
                      </a:r>
                    </a:p>
                    <a:p>
                      <a:r>
                        <a:rPr lang="en-US" sz="1400" dirty="0"/>
                        <a:t>	</a:t>
                      </a:r>
                    </a:p>
                    <a:p>
                      <a:r>
                        <a:rPr lang="en-US" sz="1400" b="1" dirty="0"/>
                        <a:t>&lt;= (Less than or Equal to)</a:t>
                      </a:r>
                    </a:p>
                    <a:p>
                      <a:r>
                        <a:rPr lang="en-US" sz="1400" dirty="0"/>
                        <a:t>Checks if the value of the left operand is less than or equal to the value of the right operand, if yes, then the condition becomes true.</a:t>
                      </a:r>
                    </a:p>
                    <a:p>
                      <a:r>
                        <a:rPr lang="en-US" sz="1400" dirty="0"/>
                        <a:t>Ex: (A &lt;= B) is true.</a:t>
                      </a:r>
                      <a:endParaRPr lang="en-IN" sz="1400" dirty="0"/>
                    </a:p>
                  </a:txBody>
                  <a:tcPr/>
                </a:tc>
                <a:extLst>
                  <a:ext uri="{0D108BD9-81ED-4DB2-BD59-A6C34878D82A}">
                    <a16:rowId xmlns:a16="http://schemas.microsoft.com/office/drawing/2014/main" val="2340077596"/>
                  </a:ext>
                </a:extLst>
              </a:tr>
            </a:tbl>
          </a:graphicData>
        </a:graphic>
      </p:graphicFrame>
    </p:spTree>
    <p:extLst>
      <p:ext uri="{BB962C8B-B14F-4D97-AF65-F5344CB8AC3E}">
        <p14:creationId xmlns:p14="http://schemas.microsoft.com/office/powerpoint/2010/main" val="366159647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1. Que es ECMAScript 6 </a:t>
            </a:r>
            <a:endParaRPr lang="es-ES" sz="2400" dirty="0"/>
          </a:p>
        </p:txBody>
      </p:sp>
    </p:spTree>
    <p:extLst>
      <p:ext uri="{BB962C8B-B14F-4D97-AF65-F5344CB8AC3E}">
        <p14:creationId xmlns:p14="http://schemas.microsoft.com/office/powerpoint/2010/main" val="17560785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2. </a:t>
            </a:r>
            <a:r>
              <a:rPr lang="en-US" sz="2400" dirty="0" err="1"/>
              <a:t>Creando</a:t>
            </a:r>
            <a:r>
              <a:rPr lang="en-US" sz="2400" dirty="0"/>
              <a:t> una </a:t>
            </a:r>
            <a:r>
              <a:rPr lang="en-US" sz="2400" dirty="0" err="1"/>
              <a:t>Clase</a:t>
            </a:r>
            <a:endParaRPr lang="es-ES" sz="2400" dirty="0"/>
          </a:p>
        </p:txBody>
      </p:sp>
    </p:spTree>
    <p:extLst>
      <p:ext uri="{BB962C8B-B14F-4D97-AF65-F5344CB8AC3E}">
        <p14:creationId xmlns:p14="http://schemas.microsoft.com/office/powerpoint/2010/main" val="40268482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3. </a:t>
            </a:r>
            <a:r>
              <a:rPr lang="es-ES" sz="2400" dirty="0"/>
              <a:t>Herencia en </a:t>
            </a:r>
            <a:r>
              <a:rPr lang="es-ES" sz="2400" dirty="0" err="1"/>
              <a:t>Classes</a:t>
            </a:r>
            <a:r>
              <a:rPr lang="es-ES" sz="2400" dirty="0"/>
              <a:t> con JavaScript</a:t>
            </a:r>
          </a:p>
        </p:txBody>
      </p:sp>
    </p:spTree>
    <p:extLst>
      <p:ext uri="{BB962C8B-B14F-4D97-AF65-F5344CB8AC3E}">
        <p14:creationId xmlns:p14="http://schemas.microsoft.com/office/powerpoint/2010/main" val="24373404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4. Arrow functions</a:t>
            </a:r>
            <a:endParaRPr lang="es-ES" sz="2400" dirty="0"/>
          </a:p>
        </p:txBody>
      </p:sp>
    </p:spTree>
    <p:extLst>
      <p:ext uri="{BB962C8B-B14F-4D97-AF65-F5344CB8AC3E}">
        <p14:creationId xmlns:p14="http://schemas.microsoft.com/office/powerpoint/2010/main" val="9064900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5. </a:t>
            </a:r>
            <a:r>
              <a:rPr lang="en-US" sz="2400" dirty="0" err="1"/>
              <a:t>Asignación</a:t>
            </a:r>
            <a:r>
              <a:rPr lang="en-US" sz="2400" dirty="0"/>
              <a:t> por </a:t>
            </a:r>
            <a:r>
              <a:rPr lang="en-US" sz="2400" dirty="0" err="1"/>
              <a:t>Destructuring</a:t>
            </a:r>
            <a:endParaRPr lang="es-ES" sz="2400" dirty="0"/>
          </a:p>
        </p:txBody>
      </p:sp>
    </p:spTree>
    <p:extLst>
      <p:ext uri="{BB962C8B-B14F-4D97-AF65-F5344CB8AC3E}">
        <p14:creationId xmlns:p14="http://schemas.microsoft.com/office/powerpoint/2010/main" val="31723337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6. </a:t>
            </a:r>
            <a:r>
              <a:rPr lang="es-ES" sz="2400" dirty="0" err="1"/>
              <a:t>Destructuring</a:t>
            </a:r>
            <a:r>
              <a:rPr lang="es-ES" sz="2400" dirty="0"/>
              <a:t> a Arreglos y Objetos</a:t>
            </a:r>
          </a:p>
        </p:txBody>
      </p:sp>
    </p:spTree>
    <p:extLst>
      <p:ext uri="{BB962C8B-B14F-4D97-AF65-F5344CB8AC3E}">
        <p14:creationId xmlns:p14="http://schemas.microsoft.com/office/powerpoint/2010/main" val="2181422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7. </a:t>
            </a:r>
            <a:r>
              <a:rPr lang="en-US" sz="2400" dirty="0" err="1"/>
              <a:t>Destructuring</a:t>
            </a:r>
            <a:r>
              <a:rPr lang="en-US" sz="2400" dirty="0"/>
              <a:t> a </a:t>
            </a:r>
            <a:r>
              <a:rPr lang="en-US" sz="2400" dirty="0" err="1"/>
              <a:t>Funciones</a:t>
            </a:r>
            <a:endParaRPr lang="es-ES" sz="2400" dirty="0"/>
          </a:p>
        </p:txBody>
      </p:sp>
    </p:spTree>
    <p:extLst>
      <p:ext uri="{BB962C8B-B14F-4D97-AF65-F5344CB8AC3E}">
        <p14:creationId xmlns:p14="http://schemas.microsoft.com/office/powerpoint/2010/main" val="10368981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8. Symbols</a:t>
            </a:r>
            <a:endParaRPr lang="es-ES" sz="2400" dirty="0"/>
          </a:p>
        </p:txBody>
      </p:sp>
    </p:spTree>
    <p:extLst>
      <p:ext uri="{BB962C8B-B14F-4D97-AF65-F5344CB8AC3E}">
        <p14:creationId xmlns:p14="http://schemas.microsoft.com/office/powerpoint/2010/main" val="10591739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9. Sets</a:t>
            </a:r>
            <a:endParaRPr lang="es-ES" sz="2400" dirty="0"/>
          </a:p>
        </p:txBody>
      </p:sp>
    </p:spTree>
    <p:extLst>
      <p:ext uri="{BB962C8B-B14F-4D97-AF65-F5344CB8AC3E}">
        <p14:creationId xmlns:p14="http://schemas.microsoft.com/office/powerpoint/2010/main" val="22042867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10. Maps</a:t>
            </a:r>
            <a:endParaRPr lang="es-ES" sz="2400" dirty="0"/>
          </a:p>
        </p:txBody>
      </p:sp>
    </p:spTree>
    <p:extLst>
      <p:ext uri="{BB962C8B-B14F-4D97-AF65-F5344CB8AC3E}">
        <p14:creationId xmlns:p14="http://schemas.microsoft.com/office/powerpoint/2010/main" val="95586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TextBox 2">
            <a:extLst>
              <a:ext uri="{FF2B5EF4-FFF2-40B4-BE49-F238E27FC236}">
                <a16:creationId xmlns:a16="http://schemas.microsoft.com/office/drawing/2014/main" id="{9518C6AD-3CD7-4D23-9E34-D0BA5820A444}"/>
              </a:ext>
            </a:extLst>
          </p:cNvPr>
          <p:cNvSpPr txBox="1"/>
          <p:nvPr/>
        </p:nvSpPr>
        <p:spPr>
          <a:xfrm>
            <a:off x="1097280" y="1982450"/>
            <a:ext cx="10058400" cy="1569660"/>
          </a:xfrm>
          <a:prstGeom prst="rect">
            <a:avLst/>
          </a:prstGeom>
          <a:noFill/>
        </p:spPr>
        <p:txBody>
          <a:bodyPr wrap="square">
            <a:spAutoFit/>
          </a:bodyPr>
          <a:lstStyle/>
          <a:p>
            <a:r>
              <a:rPr lang="es-MX" sz="1600" b="1" dirty="0" err="1" smtClean="0"/>
              <a:t>ToString</a:t>
            </a:r>
            <a:endParaRPr lang="es-MX" sz="1600" b="1" dirty="0" smtClean="0"/>
          </a:p>
          <a:p>
            <a:r>
              <a:rPr lang="es-MX" sz="1600" dirty="0" smtClean="0"/>
              <a:t>La </a:t>
            </a:r>
            <a:r>
              <a:rPr lang="es-MX" sz="1600" dirty="0"/>
              <a:t>conversión a </a:t>
            </a:r>
            <a:r>
              <a:rPr lang="es-MX" sz="1600" dirty="0" err="1"/>
              <a:t>string</a:t>
            </a:r>
            <a:r>
              <a:rPr lang="es-MX" sz="1600" dirty="0"/>
              <a:t> ocurre cuando necesitamos la representación en forma de texto de un valor</a:t>
            </a:r>
            <a:r>
              <a:rPr lang="es-MX" sz="1600" dirty="0" smtClean="0"/>
              <a:t>.</a:t>
            </a:r>
            <a:endParaRPr lang="es-MX" sz="1600" dirty="0"/>
          </a:p>
          <a:p>
            <a:r>
              <a:rPr lang="es-MX" sz="1600" dirty="0"/>
              <a:t>Por ejemplo, </a:t>
            </a:r>
            <a:r>
              <a:rPr lang="es-MX" sz="1600" dirty="0" err="1"/>
              <a:t>alert</a:t>
            </a:r>
            <a:r>
              <a:rPr lang="es-MX" sz="1600" dirty="0"/>
              <a:t>(</a:t>
            </a:r>
            <a:r>
              <a:rPr lang="es-MX" sz="1600" dirty="0" err="1"/>
              <a:t>value</a:t>
            </a:r>
            <a:r>
              <a:rPr lang="es-MX" sz="1600" dirty="0"/>
              <a:t>) lo hace para mostrar el valor como texto</a:t>
            </a:r>
            <a:r>
              <a:rPr lang="es-MX" sz="1600" dirty="0" smtClean="0"/>
              <a:t>.</a:t>
            </a:r>
            <a:endParaRPr lang="es-MX" sz="1600" dirty="0"/>
          </a:p>
          <a:p>
            <a:r>
              <a:rPr lang="es-MX" sz="1600" dirty="0"/>
              <a:t>También podemos llamar a la función </a:t>
            </a:r>
            <a:r>
              <a:rPr lang="es-MX" sz="1600" dirty="0" err="1"/>
              <a:t>String</a:t>
            </a:r>
            <a:r>
              <a:rPr lang="es-MX" sz="1600" dirty="0"/>
              <a:t>(</a:t>
            </a:r>
            <a:r>
              <a:rPr lang="es-MX" sz="1600" dirty="0" err="1"/>
              <a:t>value</a:t>
            </a:r>
            <a:r>
              <a:rPr lang="es-MX" sz="1600" dirty="0"/>
              <a:t>) para convertir un valor a </a:t>
            </a:r>
            <a:r>
              <a:rPr lang="es-MX" sz="1600" dirty="0" err="1"/>
              <a:t>string</a:t>
            </a:r>
            <a:r>
              <a:rPr lang="es-MX" sz="1600" dirty="0" smtClean="0"/>
              <a:t>:</a:t>
            </a:r>
          </a:p>
          <a:p>
            <a:endParaRPr lang="es-MX" sz="1600" dirty="0"/>
          </a:p>
          <a:p>
            <a:endParaRPr lang="es-MX" sz="1600" dirty="0"/>
          </a:p>
        </p:txBody>
      </p:sp>
      <p:pic>
        <p:nvPicPr>
          <p:cNvPr id="4" name="Imagen 3"/>
          <p:cNvPicPr>
            <a:picLocks noChangeAspect="1"/>
          </p:cNvPicPr>
          <p:nvPr/>
        </p:nvPicPr>
        <p:blipFill>
          <a:blip r:embed="rId3"/>
          <a:stretch>
            <a:fillRect/>
          </a:stretch>
        </p:blipFill>
        <p:spPr>
          <a:xfrm>
            <a:off x="2551611" y="3315798"/>
            <a:ext cx="6461760" cy="1618210"/>
          </a:xfrm>
          <a:prstGeom prst="rect">
            <a:avLst/>
          </a:prstGeom>
        </p:spPr>
      </p:pic>
    </p:spTree>
    <p:extLst>
      <p:ext uri="{BB962C8B-B14F-4D97-AF65-F5344CB8AC3E}">
        <p14:creationId xmlns:p14="http://schemas.microsoft.com/office/powerpoint/2010/main" val="143788012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11. </a:t>
            </a:r>
            <a:r>
              <a:rPr lang="en-US" sz="2400" dirty="0" err="1"/>
              <a:t>Iteradores</a:t>
            </a:r>
            <a:endParaRPr lang="es-ES" sz="2400" dirty="0"/>
          </a:p>
        </p:txBody>
      </p:sp>
    </p:spTree>
    <p:extLst>
      <p:ext uri="{BB962C8B-B14F-4D97-AF65-F5344CB8AC3E}">
        <p14:creationId xmlns:p14="http://schemas.microsoft.com/office/powerpoint/2010/main" val="14052608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12. </a:t>
            </a:r>
            <a:r>
              <a:rPr lang="en-US" sz="2400" dirty="0" err="1"/>
              <a:t>Generadores</a:t>
            </a:r>
            <a:endParaRPr lang="es-ES" sz="2400" dirty="0"/>
          </a:p>
        </p:txBody>
      </p:sp>
    </p:spTree>
    <p:extLst>
      <p:ext uri="{BB962C8B-B14F-4D97-AF65-F5344CB8AC3E}">
        <p14:creationId xmlns:p14="http://schemas.microsoft.com/office/powerpoint/2010/main" val="32533688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13. </a:t>
            </a:r>
            <a:r>
              <a:rPr lang="en-US" sz="2400" dirty="0" err="1"/>
              <a:t>Contenido</a:t>
            </a:r>
            <a:r>
              <a:rPr lang="en-US" sz="2400" dirty="0"/>
              <a:t> Extra</a:t>
            </a:r>
            <a:endParaRPr lang="es-ES" sz="2400" dirty="0"/>
          </a:p>
        </p:txBody>
      </p:sp>
    </p:spTree>
    <p:extLst>
      <p:ext uri="{BB962C8B-B14F-4D97-AF65-F5344CB8AC3E}">
        <p14:creationId xmlns:p14="http://schemas.microsoft.com/office/powerpoint/2010/main" val="6303917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5211-5870-41C2-A433-2CFF4294DEFC}"/>
              </a:ext>
            </a:extLst>
          </p:cNvPr>
          <p:cNvSpPr>
            <a:spLocks noGrp="1"/>
          </p:cNvSpPr>
          <p:nvPr>
            <p:ph type="title"/>
          </p:nvPr>
        </p:nvSpPr>
        <p:spPr/>
        <p:txBody>
          <a:bodyPr>
            <a:normAutofit/>
          </a:bodyPr>
          <a:lstStyle/>
          <a:p>
            <a:r>
              <a:rPr lang="es-MX" dirty="0"/>
              <a:t>Muchas gracias</a:t>
            </a:r>
            <a:endParaRPr lang="en-US" sz="1200" dirty="0"/>
          </a:p>
        </p:txBody>
      </p:sp>
      <p:sp>
        <p:nvSpPr>
          <p:cNvPr id="3" name="Content Placeholder 2">
            <a:extLst>
              <a:ext uri="{FF2B5EF4-FFF2-40B4-BE49-F238E27FC236}">
                <a16:creationId xmlns:a16="http://schemas.microsoft.com/office/drawing/2014/main" id="{BD82A03C-CB9F-4F1E-A785-E076BA990662}"/>
              </a:ext>
            </a:extLst>
          </p:cNvPr>
          <p:cNvSpPr>
            <a:spLocks noGrp="1"/>
          </p:cNvSpPr>
          <p:nvPr>
            <p:ph idx="1"/>
          </p:nvPr>
        </p:nvSpPr>
        <p:spPr/>
        <p:txBody>
          <a:bodyPr>
            <a:normAutofit lnSpcReduction="10000"/>
          </a:bodyPr>
          <a:lstStyle/>
          <a:p>
            <a:pPr marL="0" indent="0">
              <a:buNone/>
            </a:pPr>
            <a:endParaRPr lang="en-US" dirty="0"/>
          </a:p>
          <a:p>
            <a:r>
              <a:rPr lang="en-US" sz="19900" dirty="0"/>
              <a:t>=)</a:t>
            </a:r>
          </a:p>
          <a:p>
            <a:endParaRPr lang="en-US" dirty="0"/>
          </a:p>
          <a:p>
            <a:endParaRPr lang="en-US" dirty="0"/>
          </a:p>
        </p:txBody>
      </p:sp>
    </p:spTree>
    <p:extLst>
      <p:ext uri="{BB962C8B-B14F-4D97-AF65-F5344CB8AC3E}">
        <p14:creationId xmlns:p14="http://schemas.microsoft.com/office/powerpoint/2010/main" val="3723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TextBox 2">
            <a:extLst>
              <a:ext uri="{FF2B5EF4-FFF2-40B4-BE49-F238E27FC236}">
                <a16:creationId xmlns:a16="http://schemas.microsoft.com/office/drawing/2014/main" id="{9518C6AD-3CD7-4D23-9E34-D0BA5820A444}"/>
              </a:ext>
            </a:extLst>
          </p:cNvPr>
          <p:cNvSpPr txBox="1"/>
          <p:nvPr/>
        </p:nvSpPr>
        <p:spPr>
          <a:xfrm>
            <a:off x="1097280" y="1982450"/>
            <a:ext cx="10058400" cy="2554545"/>
          </a:xfrm>
          <a:prstGeom prst="rect">
            <a:avLst/>
          </a:prstGeom>
          <a:noFill/>
        </p:spPr>
        <p:txBody>
          <a:bodyPr wrap="square">
            <a:spAutoFit/>
          </a:bodyPr>
          <a:lstStyle/>
          <a:p>
            <a:r>
              <a:rPr lang="es-MX" sz="1600" b="1" dirty="0" err="1" smtClean="0"/>
              <a:t>ToNumber</a:t>
            </a:r>
            <a:endParaRPr lang="es-MX" sz="1600" b="1" dirty="0"/>
          </a:p>
          <a:p>
            <a:r>
              <a:rPr lang="es-MX" sz="1600" dirty="0"/>
              <a:t>La conversión numérica ocurre automáticamente en funciones matemáticas y expresiones</a:t>
            </a:r>
            <a:r>
              <a:rPr lang="es-MX" sz="1600" dirty="0" smtClean="0"/>
              <a:t>.</a:t>
            </a:r>
            <a:endParaRPr lang="es-MX" sz="1600" dirty="0"/>
          </a:p>
          <a:p>
            <a:r>
              <a:rPr lang="es-MX" sz="1600" dirty="0"/>
              <a:t>Por ejemplo, cuando se dividen valores no numéricos usando </a:t>
            </a:r>
            <a:r>
              <a:rPr lang="es-MX" sz="1600" b="1" dirty="0" smtClean="0"/>
              <a:t>/</a:t>
            </a:r>
          </a:p>
          <a:p>
            <a:endParaRPr lang="es-MX" sz="1600" b="1" dirty="0" smtClean="0"/>
          </a:p>
          <a:p>
            <a:endParaRPr lang="es-MX" sz="1600" b="1" dirty="0"/>
          </a:p>
          <a:p>
            <a:endParaRPr lang="es-MX" sz="1600" b="1" dirty="0" smtClean="0"/>
          </a:p>
          <a:p>
            <a:r>
              <a:rPr lang="es-MX" sz="1600" dirty="0"/>
              <a:t>Podemos usar la función </a:t>
            </a:r>
            <a:r>
              <a:rPr lang="es-MX" sz="1600" dirty="0" err="1"/>
              <a:t>Number</a:t>
            </a:r>
            <a:r>
              <a:rPr lang="es-MX" sz="1600" dirty="0"/>
              <a:t>(</a:t>
            </a:r>
            <a:r>
              <a:rPr lang="es-MX" sz="1600" dirty="0" err="1"/>
              <a:t>value</a:t>
            </a:r>
            <a:r>
              <a:rPr lang="es-MX" sz="1600" dirty="0"/>
              <a:t>) para convertir de forma explícita un valor a un número:</a:t>
            </a:r>
            <a:endParaRPr lang="es-MX" sz="1600" dirty="0" smtClean="0"/>
          </a:p>
          <a:p>
            <a:endParaRPr lang="es-MX" sz="1600" b="1" dirty="0" smtClean="0"/>
          </a:p>
          <a:p>
            <a:endParaRPr lang="es-MX" sz="1600" dirty="0"/>
          </a:p>
          <a:p>
            <a:endParaRPr lang="es-MX" sz="1600" dirty="0"/>
          </a:p>
        </p:txBody>
      </p:sp>
      <p:pic>
        <p:nvPicPr>
          <p:cNvPr id="5" name="Imagen 4"/>
          <p:cNvPicPr>
            <a:picLocks noChangeAspect="1"/>
          </p:cNvPicPr>
          <p:nvPr/>
        </p:nvPicPr>
        <p:blipFill>
          <a:blip r:embed="rId3"/>
          <a:stretch>
            <a:fillRect/>
          </a:stretch>
        </p:blipFill>
        <p:spPr>
          <a:xfrm>
            <a:off x="2541134" y="2881993"/>
            <a:ext cx="5934075" cy="571500"/>
          </a:xfrm>
          <a:prstGeom prst="rect">
            <a:avLst/>
          </a:prstGeom>
        </p:spPr>
      </p:pic>
      <p:pic>
        <p:nvPicPr>
          <p:cNvPr id="6" name="Imagen 5"/>
          <p:cNvPicPr>
            <a:picLocks noChangeAspect="1"/>
          </p:cNvPicPr>
          <p:nvPr/>
        </p:nvPicPr>
        <p:blipFill>
          <a:blip r:embed="rId4"/>
          <a:stretch>
            <a:fillRect/>
          </a:stretch>
        </p:blipFill>
        <p:spPr>
          <a:xfrm>
            <a:off x="2541134" y="4067710"/>
            <a:ext cx="5572125" cy="1428750"/>
          </a:xfrm>
          <a:prstGeom prst="rect">
            <a:avLst/>
          </a:prstGeom>
        </p:spPr>
      </p:pic>
    </p:spTree>
    <p:extLst>
      <p:ext uri="{BB962C8B-B14F-4D97-AF65-F5344CB8AC3E}">
        <p14:creationId xmlns:p14="http://schemas.microsoft.com/office/powerpoint/2010/main" val="2538414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TextBox 2">
            <a:extLst>
              <a:ext uri="{FF2B5EF4-FFF2-40B4-BE49-F238E27FC236}">
                <a16:creationId xmlns:a16="http://schemas.microsoft.com/office/drawing/2014/main" id="{9518C6AD-3CD7-4D23-9E34-D0BA5820A444}"/>
              </a:ext>
            </a:extLst>
          </p:cNvPr>
          <p:cNvSpPr txBox="1"/>
          <p:nvPr/>
        </p:nvSpPr>
        <p:spPr>
          <a:xfrm>
            <a:off x="1097280" y="1982450"/>
            <a:ext cx="10058400" cy="1569660"/>
          </a:xfrm>
          <a:prstGeom prst="rect">
            <a:avLst/>
          </a:prstGeom>
          <a:noFill/>
        </p:spPr>
        <p:txBody>
          <a:bodyPr wrap="square">
            <a:spAutoFit/>
          </a:bodyPr>
          <a:lstStyle/>
          <a:p>
            <a:r>
              <a:rPr lang="es-MX" sz="1600" dirty="0" smtClean="0"/>
              <a:t>La </a:t>
            </a:r>
            <a:r>
              <a:rPr lang="es-MX" sz="1600" dirty="0"/>
              <a:t>conversión explícita es requerida usualmente cuando leemos un valor desde una fuente basada en texto, como lo son los campos de texto en los formularios, pero que esperamos que contengan un valor numérico.</a:t>
            </a:r>
          </a:p>
          <a:p>
            <a:endParaRPr lang="es-MX" sz="1600" dirty="0"/>
          </a:p>
          <a:p>
            <a:r>
              <a:rPr lang="es-MX" sz="1600" dirty="0"/>
              <a:t>Si el </a:t>
            </a:r>
            <a:r>
              <a:rPr lang="es-MX" sz="1600" b="1" dirty="0" err="1"/>
              <a:t>string</a:t>
            </a:r>
            <a:r>
              <a:rPr lang="es-MX" sz="1600" dirty="0"/>
              <a:t> no es un número válido, el resultado de la conversión será </a:t>
            </a:r>
            <a:r>
              <a:rPr lang="es-MX" sz="1600" b="1" dirty="0" err="1"/>
              <a:t>NaN</a:t>
            </a:r>
            <a:r>
              <a:rPr lang="es-MX" sz="1600" dirty="0"/>
              <a:t>. Por ejemplo</a:t>
            </a:r>
            <a:r>
              <a:rPr lang="es-MX" sz="1600" dirty="0" smtClean="0"/>
              <a:t>:</a:t>
            </a:r>
          </a:p>
          <a:p>
            <a:endParaRPr lang="es-MX" sz="1600" dirty="0"/>
          </a:p>
          <a:p>
            <a:endParaRPr lang="en-US" sz="1600" dirty="0"/>
          </a:p>
        </p:txBody>
      </p:sp>
      <p:pic>
        <p:nvPicPr>
          <p:cNvPr id="5" name="Imagen 4"/>
          <p:cNvPicPr>
            <a:picLocks noChangeAspect="1"/>
          </p:cNvPicPr>
          <p:nvPr/>
        </p:nvPicPr>
        <p:blipFill>
          <a:blip r:embed="rId3"/>
          <a:stretch>
            <a:fillRect/>
          </a:stretch>
        </p:blipFill>
        <p:spPr>
          <a:xfrm>
            <a:off x="2321788" y="3020922"/>
            <a:ext cx="7496175" cy="3324225"/>
          </a:xfrm>
          <a:prstGeom prst="rect">
            <a:avLst/>
          </a:prstGeom>
        </p:spPr>
      </p:pic>
    </p:spTree>
    <p:extLst>
      <p:ext uri="{BB962C8B-B14F-4D97-AF65-F5344CB8AC3E}">
        <p14:creationId xmlns:p14="http://schemas.microsoft.com/office/powerpoint/2010/main" val="3217378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TextBox 2">
            <a:extLst>
              <a:ext uri="{FF2B5EF4-FFF2-40B4-BE49-F238E27FC236}">
                <a16:creationId xmlns:a16="http://schemas.microsoft.com/office/drawing/2014/main" id="{9518C6AD-3CD7-4D23-9E34-D0BA5820A444}"/>
              </a:ext>
            </a:extLst>
          </p:cNvPr>
          <p:cNvSpPr txBox="1"/>
          <p:nvPr/>
        </p:nvSpPr>
        <p:spPr>
          <a:xfrm>
            <a:off x="1097280" y="1982450"/>
            <a:ext cx="10058400" cy="584775"/>
          </a:xfrm>
          <a:prstGeom prst="rect">
            <a:avLst/>
          </a:prstGeom>
          <a:noFill/>
        </p:spPr>
        <p:txBody>
          <a:bodyPr wrap="square">
            <a:spAutoFit/>
          </a:bodyPr>
          <a:lstStyle/>
          <a:p>
            <a:endParaRPr lang="es-MX" sz="1600" dirty="0"/>
          </a:p>
          <a:p>
            <a:endParaRPr lang="en-US" sz="1600" dirty="0"/>
          </a:p>
        </p:txBody>
      </p:sp>
      <p:pic>
        <p:nvPicPr>
          <p:cNvPr id="4" name="Imagen 3"/>
          <p:cNvPicPr>
            <a:picLocks noChangeAspect="1"/>
          </p:cNvPicPr>
          <p:nvPr/>
        </p:nvPicPr>
        <p:blipFill>
          <a:blip r:embed="rId3"/>
          <a:stretch>
            <a:fillRect/>
          </a:stretch>
        </p:blipFill>
        <p:spPr>
          <a:xfrm>
            <a:off x="2168978" y="1875747"/>
            <a:ext cx="7810500" cy="4543425"/>
          </a:xfrm>
          <a:prstGeom prst="rect">
            <a:avLst/>
          </a:prstGeom>
        </p:spPr>
      </p:pic>
    </p:spTree>
    <p:extLst>
      <p:ext uri="{BB962C8B-B14F-4D97-AF65-F5344CB8AC3E}">
        <p14:creationId xmlns:p14="http://schemas.microsoft.com/office/powerpoint/2010/main" val="3204819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TextBox 2">
            <a:extLst>
              <a:ext uri="{FF2B5EF4-FFF2-40B4-BE49-F238E27FC236}">
                <a16:creationId xmlns:a16="http://schemas.microsoft.com/office/drawing/2014/main" id="{9518C6AD-3CD7-4D23-9E34-D0BA5820A444}"/>
              </a:ext>
            </a:extLst>
          </p:cNvPr>
          <p:cNvSpPr txBox="1"/>
          <p:nvPr/>
        </p:nvSpPr>
        <p:spPr>
          <a:xfrm>
            <a:off x="1097280" y="1982450"/>
            <a:ext cx="10058400" cy="2308324"/>
          </a:xfrm>
          <a:prstGeom prst="rect">
            <a:avLst/>
          </a:prstGeom>
          <a:noFill/>
        </p:spPr>
        <p:txBody>
          <a:bodyPr wrap="square">
            <a:spAutoFit/>
          </a:bodyPr>
          <a:lstStyle/>
          <a:p>
            <a:r>
              <a:rPr lang="es-MX" sz="1600" b="1" dirty="0" err="1"/>
              <a:t>ToBoolean</a:t>
            </a:r>
            <a:endParaRPr lang="es-MX" sz="1600" b="1" dirty="0"/>
          </a:p>
          <a:p>
            <a:r>
              <a:rPr lang="es-MX" sz="1600" dirty="0"/>
              <a:t>La conversión a </a:t>
            </a:r>
            <a:r>
              <a:rPr lang="es-MX" sz="1600" dirty="0" err="1"/>
              <a:t>boolean</a:t>
            </a:r>
            <a:r>
              <a:rPr lang="es-MX" sz="1600" dirty="0"/>
              <a:t> es la más simple.</a:t>
            </a:r>
          </a:p>
          <a:p>
            <a:endParaRPr lang="es-MX" sz="1600" dirty="0"/>
          </a:p>
          <a:p>
            <a:r>
              <a:rPr lang="es-MX" sz="1600" dirty="0"/>
              <a:t>Ocurre en operaciones lógicas (más adelante veremos test condicionales y otras cosas similares) pero también puede realizarse de forma explícita llamando a la función </a:t>
            </a:r>
            <a:r>
              <a:rPr lang="es-MX" sz="1600" dirty="0" err="1"/>
              <a:t>Boolean</a:t>
            </a:r>
            <a:r>
              <a:rPr lang="es-MX" sz="1600" dirty="0"/>
              <a:t>(</a:t>
            </a:r>
            <a:r>
              <a:rPr lang="es-MX" sz="1600" dirty="0" err="1"/>
              <a:t>value</a:t>
            </a:r>
            <a:r>
              <a:rPr lang="es-MX" sz="1600" dirty="0"/>
              <a:t>).</a:t>
            </a:r>
          </a:p>
          <a:p>
            <a:endParaRPr lang="es-MX" sz="1600" dirty="0"/>
          </a:p>
          <a:p>
            <a:r>
              <a:rPr lang="es-MX" sz="1600" b="1" dirty="0"/>
              <a:t>Las reglas de conversión</a:t>
            </a:r>
            <a:r>
              <a:rPr lang="es-MX" sz="1600" b="1" dirty="0" smtClean="0"/>
              <a:t>:</a:t>
            </a:r>
            <a:endParaRPr lang="es-MX" sz="1600" dirty="0"/>
          </a:p>
          <a:p>
            <a:r>
              <a:rPr lang="es-MX" sz="1600" dirty="0"/>
              <a:t>Los valores que son intuitivamente “vacíos”, como </a:t>
            </a:r>
            <a:r>
              <a:rPr lang="es-MX" sz="1600" b="1" dirty="0"/>
              <a:t>0</a:t>
            </a:r>
            <a:r>
              <a:rPr lang="es-MX" sz="1600" dirty="0"/>
              <a:t>, </a:t>
            </a:r>
            <a:r>
              <a:rPr lang="es-MX" sz="1600" b="1" dirty="0"/>
              <a:t>""</a:t>
            </a:r>
            <a:r>
              <a:rPr lang="es-MX" sz="1600" dirty="0"/>
              <a:t>, </a:t>
            </a:r>
            <a:r>
              <a:rPr lang="es-MX" sz="1600" b="1" dirty="0" err="1"/>
              <a:t>null</a:t>
            </a:r>
            <a:r>
              <a:rPr lang="es-MX" sz="1600" dirty="0"/>
              <a:t>, </a:t>
            </a:r>
            <a:r>
              <a:rPr lang="es-MX" sz="1600" b="1" dirty="0" err="1"/>
              <a:t>undefined</a:t>
            </a:r>
            <a:r>
              <a:rPr lang="es-MX" sz="1600" dirty="0"/>
              <a:t>, y </a:t>
            </a:r>
            <a:r>
              <a:rPr lang="es-MX" sz="1600" b="1" dirty="0" err="1"/>
              <a:t>NaN</a:t>
            </a:r>
            <a:r>
              <a:rPr lang="es-MX" sz="1600" dirty="0"/>
              <a:t>, se convierten en false.</a:t>
            </a:r>
          </a:p>
          <a:p>
            <a:r>
              <a:rPr lang="es-MX" sz="1600" dirty="0"/>
              <a:t>Otros valores se convierten en </a:t>
            </a:r>
            <a:r>
              <a:rPr lang="es-MX" sz="1600" b="1" dirty="0"/>
              <a:t>true</a:t>
            </a:r>
            <a:r>
              <a:rPr lang="es-MX" sz="1600" dirty="0"/>
              <a:t>.</a:t>
            </a:r>
            <a:endParaRPr lang="en-US" sz="1600" dirty="0"/>
          </a:p>
        </p:txBody>
      </p:sp>
    </p:spTree>
    <p:extLst>
      <p:ext uri="{BB962C8B-B14F-4D97-AF65-F5344CB8AC3E}">
        <p14:creationId xmlns:p14="http://schemas.microsoft.com/office/powerpoint/2010/main" val="1611124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pic>
        <p:nvPicPr>
          <p:cNvPr id="4" name="Imagen 3"/>
          <p:cNvPicPr>
            <a:picLocks noChangeAspect="1"/>
          </p:cNvPicPr>
          <p:nvPr/>
        </p:nvPicPr>
        <p:blipFill>
          <a:blip r:embed="rId3"/>
          <a:stretch>
            <a:fillRect/>
          </a:stretch>
        </p:blipFill>
        <p:spPr>
          <a:xfrm>
            <a:off x="2252254" y="2138664"/>
            <a:ext cx="7696200" cy="3990975"/>
          </a:xfrm>
          <a:prstGeom prst="rect">
            <a:avLst/>
          </a:prstGeom>
        </p:spPr>
      </p:pic>
    </p:spTree>
    <p:extLst>
      <p:ext uri="{BB962C8B-B14F-4D97-AF65-F5344CB8AC3E}">
        <p14:creationId xmlns:p14="http://schemas.microsoft.com/office/powerpoint/2010/main" val="4258596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Rectángulo 2"/>
          <p:cNvSpPr/>
          <p:nvPr/>
        </p:nvSpPr>
        <p:spPr>
          <a:xfrm>
            <a:off x="1097280" y="1929846"/>
            <a:ext cx="10058400" cy="2431435"/>
          </a:xfrm>
          <a:prstGeom prst="rect">
            <a:avLst/>
          </a:prstGeom>
        </p:spPr>
        <p:txBody>
          <a:bodyPr wrap="square">
            <a:spAutoFit/>
          </a:bodyPr>
          <a:lstStyle/>
          <a:p>
            <a:r>
              <a:rPr lang="es-MX" sz="1600" b="1" dirty="0"/>
              <a:t>Resumen</a:t>
            </a:r>
          </a:p>
          <a:p>
            <a:r>
              <a:rPr lang="es-MX" sz="1600" dirty="0"/>
              <a:t>Las tres conversiones de tipo más usadas son a </a:t>
            </a:r>
            <a:r>
              <a:rPr lang="es-MX" sz="1600" dirty="0" err="1"/>
              <a:t>string</a:t>
            </a:r>
            <a:r>
              <a:rPr lang="es-MX" sz="1600" dirty="0"/>
              <a:t>, a número y a </a:t>
            </a:r>
            <a:r>
              <a:rPr lang="es-MX" sz="1600" dirty="0" err="1"/>
              <a:t>boolean</a:t>
            </a:r>
            <a:r>
              <a:rPr lang="es-MX" sz="1600" dirty="0"/>
              <a:t>.</a:t>
            </a:r>
          </a:p>
          <a:p>
            <a:endParaRPr lang="es-MX" sz="1600" dirty="0"/>
          </a:p>
          <a:p>
            <a:r>
              <a:rPr lang="es-MX" sz="1600" b="1" dirty="0" err="1"/>
              <a:t>ToString</a:t>
            </a:r>
            <a:r>
              <a:rPr lang="es-MX" sz="1600" dirty="0"/>
              <a:t> – Ocurre cuando se muestra algo. Se puede realizar con </a:t>
            </a:r>
            <a:r>
              <a:rPr lang="es-MX" sz="1600" dirty="0" err="1"/>
              <a:t>String</a:t>
            </a:r>
            <a:r>
              <a:rPr lang="es-MX" sz="1600" dirty="0"/>
              <a:t>(</a:t>
            </a:r>
            <a:r>
              <a:rPr lang="es-MX" sz="1600" dirty="0" err="1"/>
              <a:t>value</a:t>
            </a:r>
            <a:r>
              <a:rPr lang="es-MX" sz="1600" dirty="0"/>
              <a:t>). La conversión a </a:t>
            </a:r>
            <a:r>
              <a:rPr lang="es-MX" sz="1600" dirty="0" err="1"/>
              <a:t>string</a:t>
            </a:r>
            <a:r>
              <a:rPr lang="es-MX" sz="1600" dirty="0"/>
              <a:t> es usualmente obvia para los valores primitivos.</a:t>
            </a:r>
          </a:p>
          <a:p>
            <a:endParaRPr lang="es-MX" sz="1600" dirty="0"/>
          </a:p>
          <a:p>
            <a:r>
              <a:rPr lang="es-MX" sz="1600" b="1" dirty="0" err="1"/>
              <a:t>ToNumber</a:t>
            </a:r>
            <a:r>
              <a:rPr lang="es-MX" sz="1600" dirty="0"/>
              <a:t> – Ocurre en operaciones matemáticas. Se puede realizar con </a:t>
            </a:r>
            <a:r>
              <a:rPr lang="es-MX" sz="1600" dirty="0" err="1"/>
              <a:t>Number</a:t>
            </a:r>
            <a:r>
              <a:rPr lang="es-MX" sz="1600" dirty="0"/>
              <a:t>(</a:t>
            </a:r>
            <a:r>
              <a:rPr lang="es-MX" sz="1600" dirty="0" err="1"/>
              <a:t>value</a:t>
            </a:r>
            <a:r>
              <a:rPr lang="es-MX" sz="1600" dirty="0"/>
              <a:t>).</a:t>
            </a:r>
          </a:p>
          <a:p>
            <a:r>
              <a:rPr lang="es-MX" sz="1600" dirty="0"/>
              <a:t>La conversión sigue las reglas:</a:t>
            </a:r>
          </a:p>
          <a:p>
            <a:endParaRPr lang="es-MX" dirty="0"/>
          </a:p>
        </p:txBody>
      </p:sp>
      <p:pic>
        <p:nvPicPr>
          <p:cNvPr id="5" name="Imagen 4"/>
          <p:cNvPicPr>
            <a:picLocks noChangeAspect="1"/>
          </p:cNvPicPr>
          <p:nvPr/>
        </p:nvPicPr>
        <p:blipFill>
          <a:blip r:embed="rId3"/>
          <a:stretch>
            <a:fillRect/>
          </a:stretch>
        </p:blipFill>
        <p:spPr>
          <a:xfrm>
            <a:off x="2266134" y="4274140"/>
            <a:ext cx="7372350" cy="1571625"/>
          </a:xfrm>
          <a:prstGeom prst="rect">
            <a:avLst/>
          </a:prstGeom>
        </p:spPr>
      </p:pic>
    </p:spTree>
    <p:extLst>
      <p:ext uri="{BB962C8B-B14F-4D97-AF65-F5344CB8AC3E}">
        <p14:creationId xmlns:p14="http://schemas.microsoft.com/office/powerpoint/2010/main" val="275486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Rectángulo 2"/>
          <p:cNvSpPr/>
          <p:nvPr/>
        </p:nvSpPr>
        <p:spPr>
          <a:xfrm>
            <a:off x="1097280" y="1929846"/>
            <a:ext cx="10058400" cy="615553"/>
          </a:xfrm>
          <a:prstGeom prst="rect">
            <a:avLst/>
          </a:prstGeom>
        </p:spPr>
        <p:txBody>
          <a:bodyPr wrap="square">
            <a:spAutoFit/>
          </a:bodyPr>
          <a:lstStyle/>
          <a:p>
            <a:endParaRPr lang="es-MX" sz="1600" dirty="0"/>
          </a:p>
          <a:p>
            <a:endParaRPr lang="es-MX" dirty="0"/>
          </a:p>
        </p:txBody>
      </p:sp>
      <p:pic>
        <p:nvPicPr>
          <p:cNvPr id="4" name="Imagen 3"/>
          <p:cNvPicPr>
            <a:picLocks noChangeAspect="1"/>
          </p:cNvPicPr>
          <p:nvPr/>
        </p:nvPicPr>
        <p:blipFill>
          <a:blip r:embed="rId3"/>
          <a:stretch>
            <a:fillRect/>
          </a:stretch>
        </p:blipFill>
        <p:spPr>
          <a:xfrm>
            <a:off x="1097280" y="2119575"/>
            <a:ext cx="8573810" cy="4202848"/>
          </a:xfrm>
          <a:prstGeom prst="rect">
            <a:avLst/>
          </a:prstGeom>
        </p:spPr>
      </p:pic>
    </p:spTree>
    <p:extLst>
      <p:ext uri="{BB962C8B-B14F-4D97-AF65-F5344CB8AC3E}">
        <p14:creationId xmlns:p14="http://schemas.microsoft.com/office/powerpoint/2010/main" val="2946597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lstStyle/>
          <a:p>
            <a:r>
              <a:rPr lang="en-US" dirty="0" err="1"/>
              <a:t>Contenido</a:t>
            </a:r>
            <a:endParaRPr lang="en-IN" dirty="0"/>
          </a:p>
        </p:txBody>
      </p:sp>
      <p:sp>
        <p:nvSpPr>
          <p:cNvPr id="3" name="TextBox 2">
            <a:extLst>
              <a:ext uri="{FF2B5EF4-FFF2-40B4-BE49-F238E27FC236}">
                <a16:creationId xmlns:a16="http://schemas.microsoft.com/office/drawing/2014/main" id="{8B080ECA-F7ED-40E8-94EB-347125C8FFA6}"/>
              </a:ext>
            </a:extLst>
          </p:cNvPr>
          <p:cNvSpPr txBox="1"/>
          <p:nvPr/>
        </p:nvSpPr>
        <p:spPr>
          <a:xfrm>
            <a:off x="1097280" y="1988192"/>
            <a:ext cx="9086955" cy="3970318"/>
          </a:xfrm>
          <a:prstGeom prst="rect">
            <a:avLst/>
          </a:prstGeom>
          <a:noFill/>
        </p:spPr>
        <p:txBody>
          <a:bodyPr wrap="square" rtlCol="0">
            <a:spAutoFit/>
          </a:bodyPr>
          <a:lstStyle/>
          <a:p>
            <a:r>
              <a:rPr lang="es-ES" b="1" dirty="0"/>
              <a:t>A) Modulo 1</a:t>
            </a:r>
          </a:p>
          <a:p>
            <a:pPr marL="800100" lvl="1" indent="-342900">
              <a:buFont typeface="+mj-lt"/>
              <a:buAutoNum type="arabicPeriod"/>
            </a:pPr>
            <a:r>
              <a:rPr lang="es-ES" dirty="0">
                <a:highlight>
                  <a:srgbClr val="00FF00"/>
                </a:highlight>
              </a:rPr>
              <a:t>¿Que es </a:t>
            </a:r>
            <a:r>
              <a:rPr lang="es-ES" dirty="0" err="1">
                <a:highlight>
                  <a:srgbClr val="00FF00"/>
                </a:highlight>
              </a:rPr>
              <a:t>Javascript</a:t>
            </a:r>
            <a:r>
              <a:rPr lang="es-ES" dirty="0">
                <a:highlight>
                  <a:srgbClr val="00FF00"/>
                </a:highlight>
              </a:rPr>
              <a:t> y como funciona?</a:t>
            </a:r>
          </a:p>
          <a:p>
            <a:pPr marL="800100" lvl="1" indent="-342900">
              <a:buFont typeface="+mj-lt"/>
              <a:buAutoNum type="arabicPeriod"/>
            </a:pPr>
            <a:r>
              <a:rPr lang="es-ES" dirty="0">
                <a:highlight>
                  <a:srgbClr val="00FF00"/>
                </a:highlight>
              </a:rPr>
              <a:t>Como usar la consola de JavaScript usando Google Chrome</a:t>
            </a:r>
          </a:p>
          <a:p>
            <a:pPr marL="800100" lvl="1" indent="-342900">
              <a:buFont typeface="+mj-lt"/>
              <a:buAutoNum type="arabicPeriod"/>
            </a:pPr>
            <a:r>
              <a:rPr lang="es-ES" dirty="0">
                <a:highlight>
                  <a:srgbClr val="00FF00"/>
                </a:highlight>
              </a:rPr>
              <a:t>Tipos de datos en JavaScript</a:t>
            </a:r>
          </a:p>
          <a:p>
            <a:pPr marL="800100" lvl="1" indent="-342900">
              <a:buFont typeface="+mj-lt"/>
              <a:buAutoNum type="arabicPeriod"/>
            </a:pPr>
            <a:r>
              <a:rPr lang="es-ES" dirty="0">
                <a:highlight>
                  <a:srgbClr val="00FF00"/>
                </a:highlight>
              </a:rPr>
              <a:t>Operadores en JavaScript  </a:t>
            </a:r>
          </a:p>
          <a:p>
            <a:pPr marL="800100" lvl="1" indent="-342900">
              <a:buFont typeface="+mj-lt"/>
              <a:buAutoNum type="arabicPeriod"/>
            </a:pPr>
            <a:r>
              <a:rPr lang="es-ES" b="1" dirty="0"/>
              <a:t>Conversión de tipos </a:t>
            </a:r>
          </a:p>
          <a:p>
            <a:pPr marL="800100" lvl="1" indent="-342900">
              <a:buFont typeface="+mj-lt"/>
              <a:buAutoNum type="arabicPeriod"/>
            </a:pPr>
            <a:r>
              <a:rPr lang="es-ES" b="1" dirty="0" err="1" smtClean="0"/>
              <a:t>Template</a:t>
            </a:r>
            <a:r>
              <a:rPr lang="es-ES" b="1" dirty="0" smtClean="0"/>
              <a:t> </a:t>
            </a:r>
            <a:r>
              <a:rPr lang="es-ES" b="1" dirty="0" err="1" smtClean="0"/>
              <a:t>Strin</a:t>
            </a:r>
            <a:r>
              <a:rPr lang="es-ES" b="1" dirty="0" err="1" smtClean="0"/>
              <a:t>g</a:t>
            </a:r>
            <a:r>
              <a:rPr lang="es-ES" b="1" dirty="0" smtClean="0"/>
              <a:t> (Plantilla de Cadenas)</a:t>
            </a:r>
            <a:endParaRPr lang="es-ES" b="1" dirty="0"/>
          </a:p>
          <a:p>
            <a:pPr marL="800100" lvl="1" indent="-342900">
              <a:buFont typeface="+mj-lt"/>
              <a:buAutoNum type="arabicPeriod"/>
            </a:pPr>
            <a:r>
              <a:rPr lang="es-ES" b="1" dirty="0"/>
              <a:t>Arreglos </a:t>
            </a:r>
          </a:p>
          <a:p>
            <a:pPr marL="800100" lvl="1" indent="-342900">
              <a:buFont typeface="+mj-lt"/>
              <a:buAutoNum type="arabicPeriod"/>
            </a:pPr>
            <a:r>
              <a:rPr lang="es-ES" b="1" dirty="0"/>
              <a:t>Objetos</a:t>
            </a:r>
            <a:r>
              <a:rPr lang="es-ES" dirty="0"/>
              <a:t> </a:t>
            </a:r>
          </a:p>
          <a:p>
            <a:pPr marL="800100" lvl="1" indent="-342900">
              <a:buFont typeface="+mj-lt"/>
              <a:buAutoNum type="arabicPeriod"/>
            </a:pPr>
            <a:r>
              <a:rPr lang="es-ES" b="1" dirty="0"/>
              <a:t>Funciones en JavaScript</a:t>
            </a:r>
          </a:p>
          <a:p>
            <a:pPr marL="800100" lvl="1" indent="-342900">
              <a:buFont typeface="+mj-lt"/>
              <a:buAutoNum type="arabicPeriod"/>
            </a:pPr>
            <a:r>
              <a:rPr lang="es-ES" b="1" dirty="0"/>
              <a:t>Manejando los errores con Try Catch  </a:t>
            </a:r>
          </a:p>
          <a:p>
            <a:pPr marL="800100" lvl="1" indent="-342900">
              <a:buFont typeface="+mj-lt"/>
              <a:buAutoNum type="arabicPeriod"/>
            </a:pPr>
            <a:r>
              <a:rPr lang="es-ES" b="1" dirty="0"/>
              <a:t>Fechas en JavaScript  </a:t>
            </a:r>
          </a:p>
          <a:p>
            <a:pPr marL="800100" lvl="1" indent="-342900">
              <a:buFont typeface="+mj-lt"/>
              <a:buAutoNum type="arabicPeriod"/>
            </a:pPr>
            <a:r>
              <a:rPr lang="es-ES" dirty="0"/>
              <a:t>Estructuras de Control, IF ELSE ELSEIF</a:t>
            </a:r>
            <a:endParaRPr lang="en-IN" dirty="0"/>
          </a:p>
          <a:p>
            <a:endParaRPr lang="en-IN" dirty="0"/>
          </a:p>
        </p:txBody>
      </p:sp>
    </p:spTree>
    <p:extLst>
      <p:ext uri="{BB962C8B-B14F-4D97-AF65-F5344CB8AC3E}">
        <p14:creationId xmlns:p14="http://schemas.microsoft.com/office/powerpoint/2010/main" val="4070456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1569660"/>
          </a:xfrm>
          <a:prstGeom prst="rect">
            <a:avLst/>
          </a:prstGeom>
        </p:spPr>
        <p:txBody>
          <a:bodyPr wrap="square">
            <a:spAutoFit/>
          </a:bodyPr>
          <a:lstStyle/>
          <a:p>
            <a:r>
              <a:rPr lang="es-MX" sz="1600" dirty="0"/>
              <a:t>Plantillas literales (plantillas de cadenas)</a:t>
            </a:r>
          </a:p>
          <a:p>
            <a:r>
              <a:rPr lang="es-MX" sz="1600" dirty="0"/>
              <a:t>Las plantillas literales son cadenas literales que habilitan el uso de expresiones incrustadas. Con ellas, es posible utilizar cadenas de caracteres de más de una línea, y funcionalidades de interpolación de cadenas de caracteres.</a:t>
            </a:r>
          </a:p>
          <a:p>
            <a:endParaRPr lang="es-MX" sz="1600" dirty="0"/>
          </a:p>
          <a:p>
            <a:r>
              <a:rPr lang="es-MX" sz="1600" dirty="0"/>
              <a:t>En ediciones anteriores de la especificación ES2015, solían llamarse "plantillas de cadenas de caracteres</a:t>
            </a:r>
            <a:r>
              <a:rPr lang="es-MX" sz="1600" dirty="0" smtClean="0"/>
              <a:t>".</a:t>
            </a:r>
          </a:p>
          <a:p>
            <a:r>
              <a:rPr lang="es-MX" sz="1600" dirty="0" smtClean="0"/>
              <a:t>Sintaxis</a:t>
            </a:r>
            <a:endParaRPr lang="es-MX" sz="1600" dirty="0"/>
          </a:p>
        </p:txBody>
      </p:sp>
      <p:pic>
        <p:nvPicPr>
          <p:cNvPr id="6" name="Imagen 5"/>
          <p:cNvPicPr>
            <a:picLocks noChangeAspect="1"/>
          </p:cNvPicPr>
          <p:nvPr/>
        </p:nvPicPr>
        <p:blipFill>
          <a:blip r:embed="rId3"/>
          <a:stretch>
            <a:fillRect/>
          </a:stretch>
        </p:blipFill>
        <p:spPr>
          <a:xfrm>
            <a:off x="2481945" y="3611266"/>
            <a:ext cx="6940728" cy="2418584"/>
          </a:xfrm>
          <a:prstGeom prst="rect">
            <a:avLst/>
          </a:prstGeom>
        </p:spPr>
      </p:pic>
    </p:spTree>
    <p:extLst>
      <p:ext uri="{BB962C8B-B14F-4D97-AF65-F5344CB8AC3E}">
        <p14:creationId xmlns:p14="http://schemas.microsoft.com/office/powerpoint/2010/main" val="2374055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3539430"/>
          </a:xfrm>
          <a:prstGeom prst="rect">
            <a:avLst/>
          </a:prstGeom>
        </p:spPr>
        <p:txBody>
          <a:bodyPr wrap="square">
            <a:spAutoFit/>
          </a:bodyPr>
          <a:lstStyle/>
          <a:p>
            <a:r>
              <a:rPr lang="es-MX" sz="1600" dirty="0" smtClean="0"/>
              <a:t>Las </a:t>
            </a:r>
            <a:r>
              <a:rPr lang="es-MX" sz="1600" dirty="0"/>
              <a:t>plantillas literales se delimitan con el </a:t>
            </a:r>
            <a:r>
              <a:rPr lang="es-MX" sz="1600" dirty="0" err="1"/>
              <a:t>caracter</a:t>
            </a:r>
            <a:r>
              <a:rPr lang="es-MX" sz="1600" dirty="0"/>
              <a:t> de comillas o tildes invertidas (` `) (grave </a:t>
            </a:r>
            <a:r>
              <a:rPr lang="es-MX" sz="1600" dirty="0" err="1"/>
              <a:t>accent</a:t>
            </a:r>
            <a:r>
              <a:rPr lang="es-MX" sz="1600" dirty="0"/>
              <a:t>), en lugar de las comillas sencillas o dobles.</a:t>
            </a:r>
          </a:p>
          <a:p>
            <a:endParaRPr lang="es-MX" sz="1600" dirty="0"/>
          </a:p>
          <a:p>
            <a:r>
              <a:rPr lang="es-MX" sz="1600" dirty="0"/>
              <a:t>Las plantillas de cadena de caracteres pueden contener marcadores, identificados por el signo de dólar y envueltos en llaves </a:t>
            </a:r>
            <a:r>
              <a:rPr lang="es-MX" sz="1600" b="1" dirty="0"/>
              <a:t>(${expresión}). </a:t>
            </a:r>
            <a:r>
              <a:rPr lang="es-MX" sz="1600" dirty="0"/>
              <a:t>Las expresiones contenidas en los marcadores, junto con el texto entre ellas, son enviados como argumentos a una función.</a:t>
            </a:r>
          </a:p>
          <a:p>
            <a:endParaRPr lang="es-MX" sz="1600" dirty="0"/>
          </a:p>
          <a:p>
            <a:r>
              <a:rPr lang="es-MX" sz="1600" dirty="0"/>
              <a:t>La función por defecto sencillamente concatena las partes para formar una única cadena de caracteres. Si hay una expresión antes de la plantilla literal (aquí indicada mediante etiqueta), se le conoce como "plantilla etiquetada". En este caso, la expresión de etiqueta (típicamente una función) es llamada con la plantilla literal como parámetro, que luego puede ser manipulada antes de ser devuelta.</a:t>
            </a:r>
          </a:p>
          <a:p>
            <a:endParaRPr lang="es-MX" sz="1600" dirty="0"/>
          </a:p>
          <a:p>
            <a:r>
              <a:rPr lang="es-MX" sz="1600" dirty="0"/>
              <a:t>En caso de querer escapar una comilla o tilde invertida en una plantilla literal, se debe poner una barra invertida </a:t>
            </a:r>
            <a:r>
              <a:rPr lang="es-MX" sz="1600" b="1" dirty="0"/>
              <a:t>(\)</a:t>
            </a:r>
            <a:r>
              <a:rPr lang="es-MX" sz="1600" dirty="0"/>
              <a:t> antes de la comilla o tilde invertida.</a:t>
            </a:r>
          </a:p>
        </p:txBody>
      </p:sp>
      <p:pic>
        <p:nvPicPr>
          <p:cNvPr id="3" name="Imagen 2"/>
          <p:cNvPicPr>
            <a:picLocks noChangeAspect="1"/>
          </p:cNvPicPr>
          <p:nvPr/>
        </p:nvPicPr>
        <p:blipFill>
          <a:blip r:embed="rId3"/>
          <a:stretch>
            <a:fillRect/>
          </a:stretch>
        </p:blipFill>
        <p:spPr>
          <a:xfrm>
            <a:off x="1097280" y="5578792"/>
            <a:ext cx="3571875" cy="638175"/>
          </a:xfrm>
          <a:prstGeom prst="rect">
            <a:avLst/>
          </a:prstGeom>
        </p:spPr>
      </p:pic>
    </p:spTree>
    <p:extLst>
      <p:ext uri="{BB962C8B-B14F-4D97-AF65-F5344CB8AC3E}">
        <p14:creationId xmlns:p14="http://schemas.microsoft.com/office/powerpoint/2010/main" val="2786681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1569660"/>
          </a:xfrm>
          <a:prstGeom prst="rect">
            <a:avLst/>
          </a:prstGeom>
        </p:spPr>
        <p:txBody>
          <a:bodyPr wrap="square">
            <a:spAutoFit/>
          </a:bodyPr>
          <a:lstStyle/>
          <a:p>
            <a:r>
              <a:rPr lang="es-MX" sz="1600" b="1" dirty="0" smtClean="0"/>
              <a:t>Cadenas </a:t>
            </a:r>
            <a:r>
              <a:rPr lang="es-MX" sz="1600" b="1" dirty="0"/>
              <a:t>de más de una línea</a:t>
            </a:r>
          </a:p>
          <a:p>
            <a:r>
              <a:rPr lang="es-MX" sz="1600" dirty="0"/>
              <a:t>Los caracteres de fin de línea encontrados forman parte de la plantilla literal.</a:t>
            </a:r>
          </a:p>
          <a:p>
            <a:endParaRPr lang="es-MX" sz="1600" dirty="0"/>
          </a:p>
          <a:p>
            <a:r>
              <a:rPr lang="es-MX" sz="1600" dirty="0"/>
              <a:t>Utilizando cadenas de caracteres normales, sería necesario utilizar la siguiente </a:t>
            </a:r>
            <a:r>
              <a:rPr lang="es-MX" sz="1600" dirty="0" err="1"/>
              <a:t>sintaxes</a:t>
            </a:r>
            <a:r>
              <a:rPr lang="es-MX" sz="1600" dirty="0"/>
              <a:t> para producir cadenas de más de una línea</a:t>
            </a:r>
            <a:r>
              <a:rPr lang="es-MX" sz="1600" dirty="0" smtClean="0"/>
              <a:t>:</a:t>
            </a:r>
          </a:p>
          <a:p>
            <a:endParaRPr lang="es-MX" sz="1600" dirty="0"/>
          </a:p>
        </p:txBody>
      </p:sp>
      <p:pic>
        <p:nvPicPr>
          <p:cNvPr id="4" name="Imagen 3"/>
          <p:cNvPicPr>
            <a:picLocks noChangeAspect="1"/>
          </p:cNvPicPr>
          <p:nvPr/>
        </p:nvPicPr>
        <p:blipFill>
          <a:blip r:embed="rId3"/>
          <a:stretch>
            <a:fillRect/>
          </a:stretch>
        </p:blipFill>
        <p:spPr>
          <a:xfrm>
            <a:off x="2820898" y="3176176"/>
            <a:ext cx="6924675" cy="3476625"/>
          </a:xfrm>
          <a:prstGeom prst="rect">
            <a:avLst/>
          </a:prstGeom>
        </p:spPr>
      </p:pic>
    </p:spTree>
    <p:extLst>
      <p:ext uri="{BB962C8B-B14F-4D97-AF65-F5344CB8AC3E}">
        <p14:creationId xmlns:p14="http://schemas.microsoft.com/office/powerpoint/2010/main" val="58450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584775"/>
          </a:xfrm>
          <a:prstGeom prst="rect">
            <a:avLst/>
          </a:prstGeom>
        </p:spPr>
        <p:txBody>
          <a:bodyPr wrap="square">
            <a:spAutoFit/>
          </a:bodyPr>
          <a:lstStyle/>
          <a:p>
            <a:r>
              <a:rPr lang="es-MX" sz="1600" b="1" dirty="0" smtClean="0"/>
              <a:t>Interpolación </a:t>
            </a:r>
            <a:r>
              <a:rPr lang="es-MX" sz="1600" b="1" dirty="0"/>
              <a:t>de expresiones</a:t>
            </a:r>
          </a:p>
          <a:p>
            <a:r>
              <a:rPr lang="es-MX" sz="1600" dirty="0"/>
              <a:t>Para insertar expresiones dentro de cadenas de caracteres normales, se utilizaría la siguiente sintaxis</a:t>
            </a:r>
            <a:r>
              <a:rPr lang="es-MX" sz="1600" b="1" dirty="0"/>
              <a:t>:</a:t>
            </a:r>
            <a:endParaRPr lang="es-MX" sz="1600" dirty="0"/>
          </a:p>
        </p:txBody>
      </p:sp>
      <p:pic>
        <p:nvPicPr>
          <p:cNvPr id="3" name="Imagen 2"/>
          <p:cNvPicPr>
            <a:picLocks noChangeAspect="1"/>
          </p:cNvPicPr>
          <p:nvPr/>
        </p:nvPicPr>
        <p:blipFill>
          <a:blip r:embed="rId3"/>
          <a:stretch>
            <a:fillRect/>
          </a:stretch>
        </p:blipFill>
        <p:spPr>
          <a:xfrm>
            <a:off x="2540317" y="3125152"/>
            <a:ext cx="7172325" cy="1704975"/>
          </a:xfrm>
          <a:prstGeom prst="rect">
            <a:avLst/>
          </a:prstGeom>
        </p:spPr>
      </p:pic>
    </p:spTree>
    <p:extLst>
      <p:ext uri="{BB962C8B-B14F-4D97-AF65-F5344CB8AC3E}">
        <p14:creationId xmlns:p14="http://schemas.microsoft.com/office/powerpoint/2010/main" val="605147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584775"/>
          </a:xfrm>
          <a:prstGeom prst="rect">
            <a:avLst/>
          </a:prstGeom>
        </p:spPr>
        <p:txBody>
          <a:bodyPr wrap="square">
            <a:spAutoFit/>
          </a:bodyPr>
          <a:lstStyle/>
          <a:p>
            <a:r>
              <a:rPr lang="es-MX" sz="1600" dirty="0" smtClean="0"/>
              <a:t>Ahora</a:t>
            </a:r>
            <a:r>
              <a:rPr lang="es-MX" sz="1600" dirty="0"/>
              <a:t>, con las plantillas literales, se pueden utilizar sus nuevas capacidades (es decir, insertar expresiones con ${ } e incluir caracteres de fin de </a:t>
            </a:r>
            <a:r>
              <a:rPr lang="es-MX" sz="1600" dirty="0" err="1"/>
              <a:t>linea</a:t>
            </a:r>
            <a:r>
              <a:rPr lang="es-MX" sz="1600" dirty="0"/>
              <a:t> literales dentro de la cadena) para simplificar la sintaxis</a:t>
            </a:r>
            <a:r>
              <a:rPr lang="es-MX" sz="1600" b="1" dirty="0"/>
              <a:t>:</a:t>
            </a:r>
          </a:p>
        </p:txBody>
      </p:sp>
      <p:pic>
        <p:nvPicPr>
          <p:cNvPr id="7" name="Imagen 6"/>
          <p:cNvPicPr>
            <a:picLocks noChangeAspect="1"/>
          </p:cNvPicPr>
          <p:nvPr/>
        </p:nvPicPr>
        <p:blipFill>
          <a:blip r:embed="rId3"/>
          <a:stretch>
            <a:fillRect/>
          </a:stretch>
        </p:blipFill>
        <p:spPr>
          <a:xfrm>
            <a:off x="2802255" y="3177131"/>
            <a:ext cx="6648450" cy="1914525"/>
          </a:xfrm>
          <a:prstGeom prst="rect">
            <a:avLst/>
          </a:prstGeom>
        </p:spPr>
      </p:pic>
    </p:spTree>
    <p:extLst>
      <p:ext uri="{BB962C8B-B14F-4D97-AF65-F5344CB8AC3E}">
        <p14:creationId xmlns:p14="http://schemas.microsoft.com/office/powerpoint/2010/main" val="1379134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1569660"/>
          </a:xfrm>
          <a:prstGeom prst="rect">
            <a:avLst/>
          </a:prstGeom>
        </p:spPr>
        <p:txBody>
          <a:bodyPr wrap="square">
            <a:spAutoFit/>
          </a:bodyPr>
          <a:lstStyle/>
          <a:p>
            <a:r>
              <a:rPr lang="es-MX" sz="1600" b="1" dirty="0" smtClean="0"/>
              <a:t>Anidamiento </a:t>
            </a:r>
            <a:r>
              <a:rPr lang="es-MX" sz="1600" b="1" dirty="0"/>
              <a:t>de plantillas</a:t>
            </a:r>
          </a:p>
          <a:p>
            <a:r>
              <a:rPr lang="es-MX" sz="1600" dirty="0"/>
              <a:t>En ciertos casos, anidar una plantilla es la forma más fácil, e incluso más legible, de tener cadenas configurables. Dentro de una plantilla con tildes invertidas, es sencillo permitir tildes invertidas interiores simplemente usándolas dentro de un marcador de posición ${ } dentro de la plantilla.</a:t>
            </a:r>
          </a:p>
          <a:p>
            <a:endParaRPr lang="es-MX" sz="1600" dirty="0"/>
          </a:p>
          <a:p>
            <a:r>
              <a:rPr lang="es-MX" sz="1600" dirty="0"/>
              <a:t>Por ejemplo, si la condición a es true (cierta): entonces </a:t>
            </a:r>
            <a:r>
              <a:rPr lang="es-MX" sz="1600" b="1" dirty="0" err="1"/>
              <a:t>return</a:t>
            </a:r>
            <a:r>
              <a:rPr lang="es-MX" sz="1600" dirty="0"/>
              <a:t> (devuelva) este literal con </a:t>
            </a:r>
            <a:r>
              <a:rPr lang="es-MX" sz="1600" dirty="0" smtClean="0"/>
              <a:t>plantilla.</a:t>
            </a:r>
            <a:endParaRPr lang="es-MX" sz="1600" dirty="0"/>
          </a:p>
        </p:txBody>
      </p:sp>
      <p:pic>
        <p:nvPicPr>
          <p:cNvPr id="3" name="Imagen 2"/>
          <p:cNvPicPr>
            <a:picLocks noChangeAspect="1"/>
          </p:cNvPicPr>
          <p:nvPr/>
        </p:nvPicPr>
        <p:blipFill>
          <a:blip r:embed="rId3"/>
          <a:stretch>
            <a:fillRect/>
          </a:stretch>
        </p:blipFill>
        <p:spPr>
          <a:xfrm>
            <a:off x="1973172" y="3702706"/>
            <a:ext cx="8010525" cy="1943100"/>
          </a:xfrm>
          <a:prstGeom prst="rect">
            <a:avLst/>
          </a:prstGeom>
        </p:spPr>
      </p:pic>
    </p:spTree>
    <p:extLst>
      <p:ext uri="{BB962C8B-B14F-4D97-AF65-F5344CB8AC3E}">
        <p14:creationId xmlns:p14="http://schemas.microsoft.com/office/powerpoint/2010/main" val="3753244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830997"/>
          </a:xfrm>
          <a:prstGeom prst="rect">
            <a:avLst/>
          </a:prstGeom>
        </p:spPr>
        <p:txBody>
          <a:bodyPr wrap="square">
            <a:spAutoFit/>
          </a:bodyPr>
          <a:lstStyle/>
          <a:p>
            <a:r>
              <a:rPr lang="es-MX" sz="1600" b="1" dirty="0" smtClean="0"/>
              <a:t>Anidamiento </a:t>
            </a:r>
            <a:r>
              <a:rPr lang="es-MX" sz="1600" b="1" dirty="0"/>
              <a:t>de plantillas</a:t>
            </a:r>
          </a:p>
          <a:p>
            <a:endParaRPr lang="es-MX" sz="1600" dirty="0" smtClean="0"/>
          </a:p>
          <a:p>
            <a:endParaRPr lang="es-MX" sz="1600" dirty="0"/>
          </a:p>
        </p:txBody>
      </p:sp>
      <p:pic>
        <p:nvPicPr>
          <p:cNvPr id="4" name="Imagen 3"/>
          <p:cNvPicPr>
            <a:picLocks noChangeAspect="1"/>
          </p:cNvPicPr>
          <p:nvPr/>
        </p:nvPicPr>
        <p:blipFill>
          <a:blip r:embed="rId3"/>
          <a:stretch>
            <a:fillRect/>
          </a:stretch>
        </p:blipFill>
        <p:spPr>
          <a:xfrm>
            <a:off x="2598556" y="2609446"/>
            <a:ext cx="6524625" cy="3067050"/>
          </a:xfrm>
          <a:prstGeom prst="rect">
            <a:avLst/>
          </a:prstGeom>
        </p:spPr>
      </p:pic>
    </p:spTree>
    <p:extLst>
      <p:ext uri="{BB962C8B-B14F-4D97-AF65-F5344CB8AC3E}">
        <p14:creationId xmlns:p14="http://schemas.microsoft.com/office/powerpoint/2010/main" val="3168974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a:hlinkClick r:id="rId2"/>
              </a:rPr>
              <a:t>https://</a:t>
            </a:r>
            <a:r>
              <a:rPr lang="es-ES" sz="1050" dirty="0" smtClean="0">
                <a:hlinkClick r:id="rId2"/>
              </a:rPr>
              <a:t>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3293209"/>
          </a:xfrm>
          <a:prstGeom prst="rect">
            <a:avLst/>
          </a:prstGeom>
        </p:spPr>
        <p:txBody>
          <a:bodyPr wrap="square">
            <a:spAutoFit/>
          </a:bodyPr>
          <a:lstStyle/>
          <a:p>
            <a:r>
              <a:rPr lang="en-US" sz="1600" dirty="0"/>
              <a:t>The Array object lets you store multiple values in a single variable. It stores a fixed-size sequential collection of elements of the same type. An array is used to store a collection of data, but it is often more useful to think of an array as a collection of variables of the same type.</a:t>
            </a:r>
          </a:p>
          <a:p>
            <a:endParaRPr lang="en-US" sz="1600" dirty="0"/>
          </a:p>
          <a:p>
            <a:r>
              <a:rPr lang="en-US" sz="1600" dirty="0"/>
              <a:t>Syntax</a:t>
            </a:r>
          </a:p>
          <a:p>
            <a:r>
              <a:rPr lang="en-US" sz="1600" dirty="0"/>
              <a:t>Use the following syntax to create an Array object </a:t>
            </a:r>
            <a:r>
              <a:rPr lang="en-US" sz="1600" dirty="0" smtClean="0"/>
              <a:t>−</a:t>
            </a:r>
          </a:p>
          <a:p>
            <a:endParaRPr lang="en-US" sz="1600" dirty="0"/>
          </a:p>
          <a:p>
            <a:endParaRPr lang="en-US" sz="1600" dirty="0" smtClean="0"/>
          </a:p>
          <a:p>
            <a:endParaRPr lang="en-US" sz="1600" dirty="0"/>
          </a:p>
          <a:p>
            <a:r>
              <a:rPr lang="en-US" sz="1600" dirty="0" smtClean="0"/>
              <a:t>The </a:t>
            </a:r>
            <a:r>
              <a:rPr lang="en-US" sz="1600" dirty="0"/>
              <a:t>Array parameter is a list of strings or integers. When you specify a single numeric parameter with the Array constructor, you specify the initial length of the array. The maximum length allowed for an array is 4,294,967,295.</a:t>
            </a:r>
          </a:p>
          <a:p>
            <a:endParaRPr lang="en-US" sz="1600" dirty="0"/>
          </a:p>
          <a:p>
            <a:r>
              <a:rPr lang="en-US" sz="1600" dirty="0"/>
              <a:t>You can create array by simply assigning values as follows −</a:t>
            </a:r>
            <a:endParaRPr lang="es-MX" sz="1600" dirty="0"/>
          </a:p>
        </p:txBody>
      </p:sp>
      <p:pic>
        <p:nvPicPr>
          <p:cNvPr id="4" name="Imagen 3"/>
          <p:cNvPicPr>
            <a:picLocks noChangeAspect="1"/>
          </p:cNvPicPr>
          <p:nvPr/>
        </p:nvPicPr>
        <p:blipFill>
          <a:blip r:embed="rId3"/>
          <a:stretch>
            <a:fillRect/>
          </a:stretch>
        </p:blipFill>
        <p:spPr>
          <a:xfrm>
            <a:off x="1097280" y="3587257"/>
            <a:ext cx="5153025" cy="600075"/>
          </a:xfrm>
          <a:prstGeom prst="rect">
            <a:avLst/>
          </a:prstGeom>
        </p:spPr>
      </p:pic>
      <p:pic>
        <p:nvPicPr>
          <p:cNvPr id="5" name="Imagen 4"/>
          <p:cNvPicPr>
            <a:picLocks noChangeAspect="1"/>
          </p:cNvPicPr>
          <p:nvPr/>
        </p:nvPicPr>
        <p:blipFill>
          <a:blip r:embed="rId4"/>
          <a:stretch>
            <a:fillRect/>
          </a:stretch>
        </p:blipFill>
        <p:spPr>
          <a:xfrm>
            <a:off x="1097280" y="5504023"/>
            <a:ext cx="4686300" cy="342900"/>
          </a:xfrm>
          <a:prstGeom prst="rect">
            <a:avLst/>
          </a:prstGeom>
        </p:spPr>
      </p:pic>
    </p:spTree>
    <p:extLst>
      <p:ext uri="{BB962C8B-B14F-4D97-AF65-F5344CB8AC3E}">
        <p14:creationId xmlns:p14="http://schemas.microsoft.com/office/powerpoint/2010/main" val="1151903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smtClean="0">
                <a:hlinkClick r:id="rId2"/>
              </a:rPr>
              <a:t>https://www.tutorialspoint.com/javascript/javascript_arrays_object.htm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830997"/>
          </a:xfrm>
          <a:prstGeom prst="rect">
            <a:avLst/>
          </a:prstGeom>
        </p:spPr>
        <p:txBody>
          <a:bodyPr wrap="square">
            <a:spAutoFit/>
          </a:bodyPr>
          <a:lstStyle/>
          <a:p>
            <a:r>
              <a:rPr lang="en-US" sz="1600" dirty="0"/>
              <a:t>You will use ordinal numbers to access and to set values inside an array as follows</a:t>
            </a:r>
            <a:r>
              <a:rPr lang="en-US" sz="1600" dirty="0" smtClean="0"/>
              <a:t>.</a:t>
            </a:r>
          </a:p>
          <a:p>
            <a:endParaRPr lang="en-US" sz="1600" dirty="0"/>
          </a:p>
          <a:p>
            <a:endParaRPr lang="en-US" sz="1600" dirty="0"/>
          </a:p>
        </p:txBody>
      </p:sp>
      <p:pic>
        <p:nvPicPr>
          <p:cNvPr id="6" name="Imagen 5"/>
          <p:cNvPicPr>
            <a:picLocks noChangeAspect="1"/>
          </p:cNvPicPr>
          <p:nvPr/>
        </p:nvPicPr>
        <p:blipFill>
          <a:blip r:embed="rId3"/>
          <a:stretch>
            <a:fillRect/>
          </a:stretch>
        </p:blipFill>
        <p:spPr>
          <a:xfrm>
            <a:off x="2171764" y="2661697"/>
            <a:ext cx="7456586" cy="1461400"/>
          </a:xfrm>
          <a:prstGeom prst="rect">
            <a:avLst/>
          </a:prstGeom>
        </p:spPr>
      </p:pic>
    </p:spTree>
    <p:extLst>
      <p:ext uri="{BB962C8B-B14F-4D97-AF65-F5344CB8AC3E}">
        <p14:creationId xmlns:p14="http://schemas.microsoft.com/office/powerpoint/2010/main" val="258543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a:hlinkClick r:id="rId2"/>
              </a:rPr>
              <a:t>https://</a:t>
            </a:r>
            <a:r>
              <a:rPr lang="es-ES" sz="1050" dirty="0" smtClean="0">
                <a:hlinkClick r:id="rId2"/>
              </a:rPr>
              <a:t>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338554"/>
          </a:xfrm>
          <a:prstGeom prst="rect">
            <a:avLst/>
          </a:prstGeom>
        </p:spPr>
        <p:txBody>
          <a:bodyPr wrap="square">
            <a:spAutoFit/>
          </a:bodyPr>
          <a:lstStyle/>
          <a:p>
            <a:r>
              <a:rPr lang="en-US" sz="1600" dirty="0" smtClean="0"/>
              <a:t>Properties of Array Object</a:t>
            </a:r>
            <a:endParaRPr lang="en-US" sz="1600" dirty="0"/>
          </a:p>
        </p:txBody>
      </p:sp>
      <p:pic>
        <p:nvPicPr>
          <p:cNvPr id="7" name="Imagen 6"/>
          <p:cNvPicPr>
            <a:picLocks noChangeAspect="1"/>
          </p:cNvPicPr>
          <p:nvPr/>
        </p:nvPicPr>
        <p:blipFill>
          <a:blip r:embed="rId3"/>
          <a:stretch>
            <a:fillRect/>
          </a:stretch>
        </p:blipFill>
        <p:spPr>
          <a:xfrm>
            <a:off x="4077380" y="2000517"/>
            <a:ext cx="6257925" cy="4076700"/>
          </a:xfrm>
          <a:prstGeom prst="rect">
            <a:avLst/>
          </a:prstGeom>
        </p:spPr>
      </p:pic>
    </p:spTree>
    <p:extLst>
      <p:ext uri="{BB962C8B-B14F-4D97-AF65-F5344CB8AC3E}">
        <p14:creationId xmlns:p14="http://schemas.microsoft.com/office/powerpoint/2010/main" val="3712668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 ¿Que es </a:t>
            </a:r>
            <a:r>
              <a:rPr lang="en-US" sz="2400" dirty="0" err="1"/>
              <a:t>Javascript</a:t>
            </a:r>
            <a:r>
              <a:rPr lang="en-US" sz="2400" dirty="0"/>
              <a:t> y </a:t>
            </a:r>
            <a:r>
              <a:rPr lang="en-US" sz="2400" dirty="0" err="1"/>
              <a:t>como</a:t>
            </a:r>
            <a:r>
              <a:rPr lang="en-US" sz="2400" dirty="0"/>
              <a:t> </a:t>
            </a:r>
            <a:r>
              <a:rPr lang="en-US" sz="2400" dirty="0" err="1"/>
              <a:t>funciona</a:t>
            </a:r>
            <a:r>
              <a:rPr lang="en-US" sz="2400" dirty="0"/>
              <a:t>?</a:t>
            </a:r>
            <a:endParaRPr lang="en-IN" sz="2400" dirty="0"/>
          </a:p>
        </p:txBody>
      </p:sp>
      <p:sp>
        <p:nvSpPr>
          <p:cNvPr id="3" name="Title 1">
            <a:extLst>
              <a:ext uri="{FF2B5EF4-FFF2-40B4-BE49-F238E27FC236}">
                <a16:creationId xmlns:a16="http://schemas.microsoft.com/office/drawing/2014/main" id="{E0D85A5A-259D-4AA3-A33C-29EEE044CE37}"/>
              </a:ext>
            </a:extLst>
          </p:cNvPr>
          <p:cNvSpPr txBox="1">
            <a:spLocks/>
          </p:cNvSpPr>
          <p:nvPr/>
        </p:nvSpPr>
        <p:spPr>
          <a:xfrm>
            <a:off x="1097280" y="2024522"/>
            <a:ext cx="10058400" cy="441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400" dirty="0"/>
              <a:t> </a:t>
            </a:r>
          </a:p>
        </p:txBody>
      </p:sp>
      <p:sp>
        <p:nvSpPr>
          <p:cNvPr id="5" name="TextBox 4">
            <a:extLst>
              <a:ext uri="{FF2B5EF4-FFF2-40B4-BE49-F238E27FC236}">
                <a16:creationId xmlns:a16="http://schemas.microsoft.com/office/drawing/2014/main" id="{1C501847-7F8B-4C43-BE83-0EE0FE6AA7AF}"/>
              </a:ext>
            </a:extLst>
          </p:cNvPr>
          <p:cNvSpPr txBox="1"/>
          <p:nvPr/>
        </p:nvSpPr>
        <p:spPr>
          <a:xfrm>
            <a:off x="1097280" y="2024522"/>
            <a:ext cx="10160746" cy="3293209"/>
          </a:xfrm>
          <a:prstGeom prst="rect">
            <a:avLst/>
          </a:prstGeom>
          <a:noFill/>
        </p:spPr>
        <p:txBody>
          <a:bodyPr wrap="square">
            <a:spAutoFit/>
          </a:bodyPr>
          <a:lstStyle/>
          <a:p>
            <a:r>
              <a:rPr lang="en-US" sz="1600" dirty="0" err="1"/>
              <a:t>Javascript</a:t>
            </a:r>
            <a:r>
              <a:rPr lang="en-US" sz="1600" dirty="0"/>
              <a:t> is the most popular programming language in the world and that makes it a programmer’s great choice. Once you learnt </a:t>
            </a:r>
            <a:r>
              <a:rPr lang="en-US" sz="1600" dirty="0" err="1"/>
              <a:t>Javascript</a:t>
            </a:r>
            <a:r>
              <a:rPr lang="en-US" sz="1600" dirty="0"/>
              <a:t>, it helps you developing great front-end as well as back-end </a:t>
            </a:r>
            <a:r>
              <a:rPr lang="en-US" sz="1600" dirty="0" err="1"/>
              <a:t>softwares</a:t>
            </a:r>
            <a:r>
              <a:rPr lang="en-US" sz="1600" dirty="0"/>
              <a:t> using different </a:t>
            </a:r>
            <a:r>
              <a:rPr lang="en-US" sz="1600" dirty="0" err="1"/>
              <a:t>Javascript</a:t>
            </a:r>
            <a:r>
              <a:rPr lang="en-US" sz="1600" dirty="0"/>
              <a:t> based frameworks like jQuery, Node.JS etc.</a:t>
            </a:r>
          </a:p>
          <a:p>
            <a:endParaRPr lang="en-US" sz="1600" dirty="0"/>
          </a:p>
          <a:p>
            <a:r>
              <a:rPr lang="en-US" sz="1600" dirty="0" err="1"/>
              <a:t>Javascript</a:t>
            </a:r>
            <a:r>
              <a:rPr lang="en-US" sz="1600" dirty="0"/>
              <a:t> is everywhere, it comes installed on every modern web browser and so to learn </a:t>
            </a:r>
            <a:r>
              <a:rPr lang="en-US" sz="1600" dirty="0" err="1"/>
              <a:t>Javascript</a:t>
            </a:r>
            <a:r>
              <a:rPr lang="en-US" sz="1600" dirty="0"/>
              <a:t> you really do not need any special environment setup. For example Chrome, Mozilla Firefox , Safari and every browser you know as of today, supports </a:t>
            </a:r>
            <a:r>
              <a:rPr lang="en-US" sz="1600" dirty="0" err="1"/>
              <a:t>Javascript</a:t>
            </a:r>
            <a:r>
              <a:rPr lang="en-US" sz="1600" dirty="0"/>
              <a:t>.</a:t>
            </a:r>
          </a:p>
          <a:p>
            <a:endParaRPr lang="en-US" sz="1600" dirty="0"/>
          </a:p>
          <a:p>
            <a:r>
              <a:rPr lang="en-US" sz="1600" dirty="0" err="1"/>
              <a:t>Javascript</a:t>
            </a:r>
            <a:r>
              <a:rPr lang="en-US" sz="1600" dirty="0"/>
              <a:t> helps you create really beautiful and crazy fast websites. You can develop your website with a console like look and feel and give your users the best Graphical User Experience</a:t>
            </a:r>
            <a:r>
              <a:rPr lang="en-IN" sz="1600" dirty="0"/>
              <a:t>.</a:t>
            </a:r>
          </a:p>
          <a:p>
            <a:endParaRPr lang="en-IN" sz="1600" dirty="0"/>
          </a:p>
          <a:p>
            <a:r>
              <a:rPr lang="en-US" sz="1600" dirty="0"/>
              <a:t>JavaScript usage has now extended to mobile app development, desktop app development, and game development. This opens many opportunities for you as </a:t>
            </a:r>
            <a:r>
              <a:rPr lang="en-US" sz="1600" dirty="0" err="1"/>
              <a:t>Javascript</a:t>
            </a:r>
            <a:r>
              <a:rPr lang="en-US" sz="1600" dirty="0"/>
              <a:t> Programmer.</a:t>
            </a:r>
          </a:p>
        </p:txBody>
      </p:sp>
    </p:spTree>
    <p:extLst>
      <p:ext uri="{BB962C8B-B14F-4D97-AF65-F5344CB8AC3E}">
        <p14:creationId xmlns:p14="http://schemas.microsoft.com/office/powerpoint/2010/main" val="2802554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a:hlinkClick r:id="rId2"/>
              </a:rPr>
              <a:t>https://</a:t>
            </a:r>
            <a:r>
              <a:rPr lang="es-ES" sz="1050" dirty="0" smtClean="0">
                <a:hlinkClick r:id="rId2"/>
              </a:rPr>
              <a:t>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338554"/>
          </a:xfrm>
          <a:prstGeom prst="rect">
            <a:avLst/>
          </a:prstGeom>
        </p:spPr>
        <p:txBody>
          <a:bodyPr wrap="square">
            <a:spAutoFit/>
          </a:bodyPr>
          <a:lstStyle/>
          <a:p>
            <a:r>
              <a:rPr lang="en-US" sz="1600" dirty="0" smtClean="0"/>
              <a:t>Array Methods</a:t>
            </a:r>
            <a:endParaRPr lang="en-US" sz="1600" dirty="0"/>
          </a:p>
        </p:txBody>
      </p:sp>
      <p:pic>
        <p:nvPicPr>
          <p:cNvPr id="5" name="Imagen 4"/>
          <p:cNvPicPr>
            <a:picLocks noChangeAspect="1"/>
          </p:cNvPicPr>
          <p:nvPr/>
        </p:nvPicPr>
        <p:blipFill>
          <a:blip r:embed="rId3"/>
          <a:stretch>
            <a:fillRect/>
          </a:stretch>
        </p:blipFill>
        <p:spPr>
          <a:xfrm>
            <a:off x="4080782" y="2169794"/>
            <a:ext cx="6238875" cy="4095750"/>
          </a:xfrm>
          <a:prstGeom prst="rect">
            <a:avLst/>
          </a:prstGeom>
        </p:spPr>
      </p:pic>
    </p:spTree>
    <p:extLst>
      <p:ext uri="{BB962C8B-B14F-4D97-AF65-F5344CB8AC3E}">
        <p14:creationId xmlns:p14="http://schemas.microsoft.com/office/powerpoint/2010/main" val="1396620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a:hlinkClick r:id="rId2"/>
              </a:rPr>
              <a:t>https://</a:t>
            </a:r>
            <a:r>
              <a:rPr lang="es-ES" sz="1050" dirty="0" smtClean="0">
                <a:hlinkClick r:id="rId2"/>
              </a:rPr>
              <a:t>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338554"/>
          </a:xfrm>
          <a:prstGeom prst="rect">
            <a:avLst/>
          </a:prstGeom>
        </p:spPr>
        <p:txBody>
          <a:bodyPr wrap="square">
            <a:spAutoFit/>
          </a:bodyPr>
          <a:lstStyle/>
          <a:p>
            <a:r>
              <a:rPr lang="en-US" sz="1600" dirty="0" smtClean="0"/>
              <a:t>Array Methods</a:t>
            </a:r>
            <a:endParaRPr lang="en-US" sz="1600" dirty="0"/>
          </a:p>
        </p:txBody>
      </p:sp>
      <p:pic>
        <p:nvPicPr>
          <p:cNvPr id="4" name="Imagen 3"/>
          <p:cNvPicPr>
            <a:picLocks noChangeAspect="1"/>
          </p:cNvPicPr>
          <p:nvPr/>
        </p:nvPicPr>
        <p:blipFill>
          <a:blip r:embed="rId3"/>
          <a:stretch>
            <a:fillRect/>
          </a:stretch>
        </p:blipFill>
        <p:spPr>
          <a:xfrm>
            <a:off x="3958589" y="2052769"/>
            <a:ext cx="6286500" cy="4143375"/>
          </a:xfrm>
          <a:prstGeom prst="rect">
            <a:avLst/>
          </a:prstGeom>
        </p:spPr>
      </p:pic>
    </p:spTree>
    <p:extLst>
      <p:ext uri="{BB962C8B-B14F-4D97-AF65-F5344CB8AC3E}">
        <p14:creationId xmlns:p14="http://schemas.microsoft.com/office/powerpoint/2010/main" val="1406642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a:hlinkClick r:id="rId2"/>
              </a:rPr>
              <a:t>https://</a:t>
            </a:r>
            <a:r>
              <a:rPr lang="es-ES" sz="1050" dirty="0" smtClean="0">
                <a:hlinkClick r:id="rId2"/>
              </a:rPr>
              <a:t>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338554"/>
          </a:xfrm>
          <a:prstGeom prst="rect">
            <a:avLst/>
          </a:prstGeom>
        </p:spPr>
        <p:txBody>
          <a:bodyPr wrap="square">
            <a:spAutoFit/>
          </a:bodyPr>
          <a:lstStyle/>
          <a:p>
            <a:r>
              <a:rPr lang="en-US" sz="1600" dirty="0" smtClean="0"/>
              <a:t>Array Methods</a:t>
            </a:r>
            <a:endParaRPr lang="en-US" sz="1600" dirty="0"/>
          </a:p>
        </p:txBody>
      </p:sp>
      <p:pic>
        <p:nvPicPr>
          <p:cNvPr id="5" name="Imagen 4"/>
          <p:cNvPicPr>
            <a:picLocks noChangeAspect="1"/>
          </p:cNvPicPr>
          <p:nvPr/>
        </p:nvPicPr>
        <p:blipFill rotWithShape="1">
          <a:blip r:embed="rId3"/>
          <a:srcRect b="3985"/>
          <a:stretch/>
        </p:blipFill>
        <p:spPr>
          <a:xfrm>
            <a:off x="4206784" y="2000517"/>
            <a:ext cx="6286500" cy="4334969"/>
          </a:xfrm>
          <a:prstGeom prst="rect">
            <a:avLst/>
          </a:prstGeom>
        </p:spPr>
      </p:pic>
    </p:spTree>
    <p:extLst>
      <p:ext uri="{BB962C8B-B14F-4D97-AF65-F5344CB8AC3E}">
        <p14:creationId xmlns:p14="http://schemas.microsoft.com/office/powerpoint/2010/main" val="9347136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smtClean="0"/>
              <a:t>)</a:t>
            </a:r>
            <a:r>
              <a:rPr lang="es-ES" sz="2400" dirty="0"/>
              <a:t/>
            </a:r>
            <a:br>
              <a:rPr lang="es-ES" sz="2400" dirty="0"/>
            </a:br>
            <a:r>
              <a:rPr lang="es-ES" sz="1050" dirty="0">
                <a:hlinkClick r:id="rId2"/>
              </a:rPr>
              <a:t>https://</a:t>
            </a:r>
            <a:r>
              <a:rPr lang="es-ES" sz="1050" dirty="0" smtClean="0">
                <a:hlinkClick r:id="rId2"/>
              </a:rPr>
              <a:t>www.tutorialspoint.com/javascript/javascript_objects.htm</a:t>
            </a:r>
            <a:r>
              <a:rPr lang="es-ES" sz="1050" dirty="0" smtClean="0"/>
              <a:t> </a:t>
            </a:r>
            <a:endParaRPr lang="es-ES" sz="1050" dirty="0"/>
          </a:p>
        </p:txBody>
      </p:sp>
      <p:sp>
        <p:nvSpPr>
          <p:cNvPr id="3" name="Rectángulo 2"/>
          <p:cNvSpPr/>
          <p:nvPr/>
        </p:nvSpPr>
        <p:spPr>
          <a:xfrm>
            <a:off x="1097280" y="1955475"/>
            <a:ext cx="10058400" cy="2800767"/>
          </a:xfrm>
          <a:prstGeom prst="rect">
            <a:avLst/>
          </a:prstGeom>
        </p:spPr>
        <p:txBody>
          <a:bodyPr wrap="square">
            <a:spAutoFit/>
          </a:bodyPr>
          <a:lstStyle/>
          <a:p>
            <a:r>
              <a:rPr lang="en-US" sz="1600" dirty="0"/>
              <a:t>JavaScript is an Object Oriented Programming (OOP) language. A programming language can be called object-oriented if it provides four basic capabilities to developers −</a:t>
            </a:r>
          </a:p>
          <a:p>
            <a:endParaRPr lang="en-US" sz="1600" dirty="0"/>
          </a:p>
          <a:p>
            <a:pPr marL="285750" indent="-285750">
              <a:buFont typeface="Arial" panose="020B0604020202020204" pitchFamily="34" charset="0"/>
              <a:buChar char="•"/>
            </a:pPr>
            <a:r>
              <a:rPr lang="en-US" sz="1600" b="1" dirty="0"/>
              <a:t>Encapsulation</a:t>
            </a:r>
            <a:r>
              <a:rPr lang="en-US" sz="1600" dirty="0"/>
              <a:t> − the capability to store related information, whether data or methods, together in an object</a:t>
            </a:r>
            <a:r>
              <a:rPr lang="en-US" sz="1600" dirty="0" smtClean="0"/>
              <a:t>.</a:t>
            </a:r>
          </a:p>
          <a:p>
            <a:pPr marL="285750" indent="-285750">
              <a:buFont typeface="Arial" panose="020B0604020202020204" pitchFamily="34" charset="0"/>
              <a:buChar char="•"/>
            </a:pPr>
            <a:r>
              <a:rPr lang="en-US" sz="1600" b="1" dirty="0" smtClean="0"/>
              <a:t>Aggregation</a:t>
            </a:r>
            <a:r>
              <a:rPr lang="en-US" sz="1600" dirty="0" smtClean="0"/>
              <a:t> − the capability to store one object inside another object.</a:t>
            </a:r>
            <a:endParaRPr lang="en-US" sz="1600" dirty="0"/>
          </a:p>
          <a:p>
            <a:pPr marL="285750" indent="-285750">
              <a:buFont typeface="Arial" panose="020B0604020202020204" pitchFamily="34" charset="0"/>
              <a:buChar char="•"/>
            </a:pPr>
            <a:r>
              <a:rPr lang="en-US" sz="1600" b="1" dirty="0"/>
              <a:t>Inheritance</a:t>
            </a:r>
            <a:r>
              <a:rPr lang="en-US" sz="1600" dirty="0"/>
              <a:t> − the capability of a class to rely upon another class (or number of classes) for some of its properties and methods</a:t>
            </a:r>
            <a:r>
              <a:rPr lang="en-US" sz="1600" dirty="0" smtClean="0"/>
              <a:t>.</a:t>
            </a:r>
            <a:endParaRPr lang="en-US" sz="1600" dirty="0"/>
          </a:p>
          <a:p>
            <a:pPr marL="285750" indent="-285750">
              <a:buFont typeface="Arial" panose="020B0604020202020204" pitchFamily="34" charset="0"/>
              <a:buChar char="•"/>
            </a:pPr>
            <a:r>
              <a:rPr lang="en-US" sz="1600" b="1" dirty="0"/>
              <a:t>Polymorphism</a:t>
            </a:r>
            <a:r>
              <a:rPr lang="en-US" sz="1600" dirty="0"/>
              <a:t> − the capability to write one function or method that works in a variety of different ways.</a:t>
            </a:r>
          </a:p>
          <a:p>
            <a:endParaRPr lang="en-US" sz="1600" dirty="0"/>
          </a:p>
          <a:p>
            <a:r>
              <a:rPr lang="en-US" sz="1600" b="1" dirty="0" smtClean="0"/>
              <a:t>Objects</a:t>
            </a:r>
            <a:r>
              <a:rPr lang="en-US" sz="1600" dirty="0" smtClean="0"/>
              <a:t> </a:t>
            </a:r>
            <a:r>
              <a:rPr lang="en-US" sz="1600" dirty="0"/>
              <a:t>are composed of attributes. If an attribute contains a function, it is considered to be a method of the object, otherwise the attribute is considered a property</a:t>
            </a:r>
            <a:r>
              <a:rPr lang="en-US" sz="1600" dirty="0" smtClean="0"/>
              <a:t>.</a:t>
            </a:r>
          </a:p>
        </p:txBody>
      </p:sp>
    </p:spTree>
    <p:extLst>
      <p:ext uri="{BB962C8B-B14F-4D97-AF65-F5344CB8AC3E}">
        <p14:creationId xmlns:p14="http://schemas.microsoft.com/office/powerpoint/2010/main" val="3318597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2800767"/>
          </a:xfrm>
          <a:prstGeom prst="rect">
            <a:avLst/>
          </a:prstGeom>
        </p:spPr>
        <p:txBody>
          <a:bodyPr wrap="square">
            <a:spAutoFit/>
          </a:bodyPr>
          <a:lstStyle/>
          <a:p>
            <a:r>
              <a:rPr lang="en-US" sz="1600" b="1" dirty="0"/>
              <a:t>Object Properties</a:t>
            </a:r>
          </a:p>
          <a:p>
            <a:r>
              <a:rPr lang="en-US" sz="1600" dirty="0"/>
              <a:t>Object properties can be any of the three primitive data types, or any of the abstract data types, such as another object. Object properties are usually variables that are used internally in the object's methods, but can also be globally visible variables that are used throughout the page.</a:t>
            </a:r>
          </a:p>
          <a:p>
            <a:endParaRPr lang="en-US" sz="1600" dirty="0"/>
          </a:p>
          <a:p>
            <a:r>
              <a:rPr lang="en-US" sz="1600" dirty="0"/>
              <a:t>The syntax for adding a property to an object is −</a:t>
            </a:r>
          </a:p>
          <a:p>
            <a:endParaRPr lang="en-US" sz="1600" dirty="0"/>
          </a:p>
          <a:p>
            <a:r>
              <a:rPr lang="en-US" sz="1600" b="1" dirty="0" err="1"/>
              <a:t>objectName.objectProperty</a:t>
            </a:r>
            <a:r>
              <a:rPr lang="en-US" sz="1600" b="1" dirty="0"/>
              <a:t> = </a:t>
            </a:r>
            <a:r>
              <a:rPr lang="en-US" sz="1600" b="1" dirty="0" err="1"/>
              <a:t>propertyValue</a:t>
            </a:r>
            <a:r>
              <a:rPr lang="en-US" sz="1600" b="1" dirty="0"/>
              <a:t>;</a:t>
            </a:r>
          </a:p>
          <a:p>
            <a:r>
              <a:rPr lang="en-US" sz="1600" dirty="0"/>
              <a:t>For example − The following code gets the document title using the "title" property of the document object.</a:t>
            </a:r>
          </a:p>
          <a:p>
            <a:endParaRPr lang="en-US" sz="1600" dirty="0"/>
          </a:p>
          <a:p>
            <a:r>
              <a:rPr lang="en-US" sz="1600" b="1" dirty="0" smtClean="0"/>
              <a:t>let</a:t>
            </a:r>
            <a:r>
              <a:rPr lang="en-US" sz="1600" dirty="0" smtClean="0"/>
              <a:t> </a:t>
            </a:r>
            <a:r>
              <a:rPr lang="en-US" sz="1600" dirty="0" err="1"/>
              <a:t>str</a:t>
            </a:r>
            <a:r>
              <a:rPr lang="en-US" sz="1600" dirty="0"/>
              <a:t> = </a:t>
            </a:r>
            <a:r>
              <a:rPr lang="en-US" sz="1600" dirty="0" err="1"/>
              <a:t>document.title</a:t>
            </a:r>
            <a:r>
              <a:rPr lang="en-US" sz="1600" dirty="0"/>
              <a:t>;</a:t>
            </a:r>
            <a:endParaRPr lang="en-US" sz="1600" dirty="0" smtClean="0"/>
          </a:p>
        </p:txBody>
      </p:sp>
    </p:spTree>
    <p:extLst>
      <p:ext uri="{BB962C8B-B14F-4D97-AF65-F5344CB8AC3E}">
        <p14:creationId xmlns:p14="http://schemas.microsoft.com/office/powerpoint/2010/main" val="666881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046988"/>
          </a:xfrm>
          <a:prstGeom prst="rect">
            <a:avLst/>
          </a:prstGeom>
        </p:spPr>
        <p:txBody>
          <a:bodyPr wrap="square">
            <a:spAutoFit/>
          </a:bodyPr>
          <a:lstStyle/>
          <a:p>
            <a:r>
              <a:rPr lang="en-US" sz="1600" b="1" dirty="0"/>
              <a:t>Object Methods</a:t>
            </a:r>
          </a:p>
          <a:p>
            <a:r>
              <a:rPr lang="en-US" sz="1600" dirty="0"/>
              <a:t>Methods are the functions that let the object do something or let something be done to it. There is a small difference between a function and a method – at a function is a standalone unit of statements and a method is attached to an object and can be referenced by the this keyword.</a:t>
            </a:r>
          </a:p>
          <a:p>
            <a:endParaRPr lang="en-US" sz="1600" dirty="0"/>
          </a:p>
          <a:p>
            <a:r>
              <a:rPr lang="en-US" sz="1600" dirty="0"/>
              <a:t>Methods are useful for everything from displaying the contents of the object to the screen to performing complex mathematical operations on a group of local properties and parameters.</a:t>
            </a:r>
          </a:p>
          <a:p>
            <a:endParaRPr lang="en-US" sz="1600" dirty="0"/>
          </a:p>
          <a:p>
            <a:r>
              <a:rPr lang="en-US" sz="1600" dirty="0"/>
              <a:t>For example − Following is a simple example to show how to use the write() method of document object to write any content on the document.</a:t>
            </a:r>
          </a:p>
          <a:p>
            <a:endParaRPr lang="en-US" sz="1600" dirty="0"/>
          </a:p>
          <a:p>
            <a:r>
              <a:rPr lang="en-US" sz="1600" b="1" dirty="0" err="1"/>
              <a:t>document.write</a:t>
            </a:r>
            <a:r>
              <a:rPr lang="en-US" sz="1600" b="1" dirty="0"/>
              <a:t>("This is test");</a:t>
            </a:r>
            <a:endParaRPr lang="en-US" sz="1600" b="1" dirty="0" smtClean="0"/>
          </a:p>
        </p:txBody>
      </p:sp>
    </p:spTree>
    <p:extLst>
      <p:ext uri="{BB962C8B-B14F-4D97-AF65-F5344CB8AC3E}">
        <p14:creationId xmlns:p14="http://schemas.microsoft.com/office/powerpoint/2010/main" val="25172274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293209"/>
          </a:xfrm>
          <a:prstGeom prst="rect">
            <a:avLst/>
          </a:prstGeom>
        </p:spPr>
        <p:txBody>
          <a:bodyPr wrap="square">
            <a:spAutoFit/>
          </a:bodyPr>
          <a:lstStyle/>
          <a:p>
            <a:r>
              <a:rPr lang="en-US" sz="1600" b="1" dirty="0"/>
              <a:t>User-Defined Objects</a:t>
            </a:r>
          </a:p>
          <a:p>
            <a:r>
              <a:rPr lang="en-US" sz="1600" dirty="0"/>
              <a:t>All user-defined objects and built-in objects are descendants of an object called Object.</a:t>
            </a:r>
          </a:p>
          <a:p>
            <a:endParaRPr lang="en-US" sz="1600" dirty="0"/>
          </a:p>
          <a:p>
            <a:r>
              <a:rPr lang="en-US" sz="1600" b="1" dirty="0"/>
              <a:t>The new Operator</a:t>
            </a:r>
          </a:p>
          <a:p>
            <a:r>
              <a:rPr lang="en-US" sz="1600" dirty="0"/>
              <a:t>The </a:t>
            </a:r>
            <a:r>
              <a:rPr lang="en-US" sz="1600" b="1" dirty="0"/>
              <a:t>new</a:t>
            </a:r>
            <a:r>
              <a:rPr lang="en-US" sz="1600" dirty="0"/>
              <a:t> operator is used to create an instance of an object. To create an object, the new operator is followed by the constructor method.</a:t>
            </a:r>
          </a:p>
          <a:p>
            <a:endParaRPr lang="en-US" sz="1600" dirty="0"/>
          </a:p>
          <a:p>
            <a:r>
              <a:rPr lang="en-US" sz="1600" dirty="0"/>
              <a:t>In the following example, the constructor methods are Object(), Array(), and Date(). These constructors are built-in JavaScript functions.</a:t>
            </a:r>
          </a:p>
          <a:p>
            <a:endParaRPr lang="en-US" sz="1600" dirty="0"/>
          </a:p>
          <a:p>
            <a:r>
              <a:rPr lang="en-US" sz="1600" dirty="0" smtClean="0"/>
              <a:t>let </a:t>
            </a:r>
            <a:r>
              <a:rPr lang="en-US" sz="1600" dirty="0"/>
              <a:t>employee = new Object();</a:t>
            </a:r>
          </a:p>
          <a:p>
            <a:r>
              <a:rPr lang="en-US" sz="1600" dirty="0" smtClean="0"/>
              <a:t>let </a:t>
            </a:r>
            <a:r>
              <a:rPr lang="en-US" sz="1600" dirty="0"/>
              <a:t>books = new Array("C++", "Perl", "Java");</a:t>
            </a:r>
          </a:p>
          <a:p>
            <a:r>
              <a:rPr lang="en-US" sz="1600" dirty="0" smtClean="0"/>
              <a:t>let </a:t>
            </a:r>
            <a:r>
              <a:rPr lang="en-US" sz="1600" dirty="0"/>
              <a:t>day = new Date("August 15, 1947");</a:t>
            </a:r>
            <a:endParaRPr lang="en-US" sz="1600" dirty="0" smtClean="0"/>
          </a:p>
        </p:txBody>
      </p:sp>
    </p:spTree>
    <p:extLst>
      <p:ext uri="{BB962C8B-B14F-4D97-AF65-F5344CB8AC3E}">
        <p14:creationId xmlns:p14="http://schemas.microsoft.com/office/powerpoint/2010/main" val="1142041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785652"/>
          </a:xfrm>
          <a:prstGeom prst="rect">
            <a:avLst/>
          </a:prstGeom>
        </p:spPr>
        <p:txBody>
          <a:bodyPr wrap="square">
            <a:spAutoFit/>
          </a:bodyPr>
          <a:lstStyle/>
          <a:p>
            <a:r>
              <a:rPr lang="en-US" sz="1600" b="1" dirty="0"/>
              <a:t>The Object() Constructor</a:t>
            </a:r>
          </a:p>
          <a:p>
            <a:r>
              <a:rPr lang="en-US" sz="1600" dirty="0"/>
              <a:t>A constructor is a function that creates and initializes an object. JavaScript provides a special constructor function called Object() to build the object. The return value of the Object() constructor is assigned to a variable.</a:t>
            </a:r>
          </a:p>
          <a:p>
            <a:endParaRPr lang="en-US" sz="1600" dirty="0"/>
          </a:p>
          <a:p>
            <a:r>
              <a:rPr lang="en-US" sz="1600" dirty="0"/>
              <a:t>The variable contains a reference to the new object. The properties assigned to the object are not variables and are not defined with the </a:t>
            </a:r>
            <a:r>
              <a:rPr lang="en-US" sz="1600" dirty="0" err="1"/>
              <a:t>var</a:t>
            </a:r>
            <a:r>
              <a:rPr lang="en-US" sz="1600" dirty="0"/>
              <a:t> keyword</a:t>
            </a:r>
            <a:r>
              <a:rPr lang="en-US" sz="1600" dirty="0" smtClean="0"/>
              <a:t>.</a:t>
            </a:r>
          </a:p>
          <a:p>
            <a:endParaRPr lang="en-US" sz="1600" dirty="0" smtClean="0"/>
          </a:p>
          <a:p>
            <a:r>
              <a:rPr lang="en-US" sz="1600" b="1" dirty="0" smtClean="0"/>
              <a:t>Example</a:t>
            </a:r>
            <a:endParaRPr lang="en-US" sz="1600" b="1" dirty="0"/>
          </a:p>
          <a:p>
            <a:r>
              <a:rPr lang="en-US" sz="1600" dirty="0" smtClean="0"/>
              <a:t>let </a:t>
            </a:r>
            <a:r>
              <a:rPr lang="en-US" sz="1600" dirty="0"/>
              <a:t>book = new Object();   // Create the object</a:t>
            </a:r>
          </a:p>
          <a:p>
            <a:r>
              <a:rPr lang="en-US" sz="1600" dirty="0" err="1" smtClean="0"/>
              <a:t>book.subject</a:t>
            </a:r>
            <a:r>
              <a:rPr lang="en-US" sz="1600" dirty="0" smtClean="0"/>
              <a:t> </a:t>
            </a:r>
            <a:r>
              <a:rPr lang="en-US" sz="1600" dirty="0"/>
              <a:t>= "Perl";     // Assign properties to the object</a:t>
            </a:r>
          </a:p>
          <a:p>
            <a:r>
              <a:rPr lang="en-US" sz="1600" dirty="0" err="1" smtClean="0"/>
              <a:t>book.author</a:t>
            </a:r>
            <a:r>
              <a:rPr lang="en-US" sz="1600" dirty="0" smtClean="0"/>
              <a:t>  </a:t>
            </a:r>
            <a:r>
              <a:rPr lang="en-US" sz="1600" dirty="0"/>
              <a:t>= "</a:t>
            </a:r>
            <a:r>
              <a:rPr lang="en-US" sz="1600" dirty="0" err="1"/>
              <a:t>Mohtashim</a:t>
            </a:r>
            <a:r>
              <a:rPr lang="en-US" sz="1600" dirty="0" smtClean="0"/>
              <a:t>";</a:t>
            </a:r>
          </a:p>
          <a:p>
            <a:endParaRPr lang="en-US" sz="1600" dirty="0" smtClean="0"/>
          </a:p>
          <a:p>
            <a:r>
              <a:rPr lang="en-US" sz="1600" dirty="0"/>
              <a:t>console.log("Book name is : " + </a:t>
            </a:r>
            <a:r>
              <a:rPr lang="en-US" sz="1600" dirty="0" err="1" smtClean="0"/>
              <a:t>book.subject</a:t>
            </a:r>
            <a:r>
              <a:rPr lang="en-US" sz="1600" dirty="0" smtClean="0"/>
              <a:t>);</a:t>
            </a:r>
          </a:p>
          <a:p>
            <a:r>
              <a:rPr lang="en-US" sz="1600" dirty="0" smtClean="0"/>
              <a:t>console.log("Book author is : " + </a:t>
            </a:r>
            <a:r>
              <a:rPr lang="en-US" sz="1600" dirty="0" err="1" smtClean="0"/>
              <a:t>book.author</a:t>
            </a:r>
            <a:r>
              <a:rPr lang="en-US" sz="1600" dirty="0" smtClean="0"/>
              <a:t>);</a:t>
            </a:r>
          </a:p>
          <a:p>
            <a:endParaRPr lang="en-US" sz="1600" dirty="0" smtClean="0"/>
          </a:p>
        </p:txBody>
      </p:sp>
    </p:spTree>
    <p:extLst>
      <p:ext uri="{BB962C8B-B14F-4D97-AF65-F5344CB8AC3E}">
        <p14:creationId xmlns:p14="http://schemas.microsoft.com/office/powerpoint/2010/main" val="11360361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785652"/>
          </a:xfrm>
          <a:prstGeom prst="rect">
            <a:avLst/>
          </a:prstGeom>
        </p:spPr>
        <p:txBody>
          <a:bodyPr wrap="square">
            <a:spAutoFit/>
          </a:bodyPr>
          <a:lstStyle/>
          <a:p>
            <a:r>
              <a:rPr lang="en-US" sz="1600" b="1" dirty="0"/>
              <a:t>The Object() Constructor</a:t>
            </a:r>
          </a:p>
          <a:p>
            <a:r>
              <a:rPr lang="en-US" sz="1600" dirty="0"/>
              <a:t>A constructor is a function that creates and initializes an object. JavaScript provides a special constructor function called Object() to build the object. The return value of the Object() constructor is assigned to a variable.</a:t>
            </a:r>
          </a:p>
          <a:p>
            <a:endParaRPr lang="en-US" sz="1600" dirty="0"/>
          </a:p>
          <a:p>
            <a:r>
              <a:rPr lang="en-US" sz="1600" dirty="0"/>
              <a:t>The variable contains a reference to the new object. The properties assigned to the object are not variables and are not defined with the </a:t>
            </a:r>
            <a:r>
              <a:rPr lang="en-US" sz="1600" dirty="0" err="1"/>
              <a:t>var</a:t>
            </a:r>
            <a:r>
              <a:rPr lang="en-US" sz="1600" dirty="0"/>
              <a:t> keyword</a:t>
            </a:r>
            <a:r>
              <a:rPr lang="en-US" sz="1600" dirty="0" smtClean="0"/>
              <a:t>.</a:t>
            </a:r>
          </a:p>
          <a:p>
            <a:endParaRPr lang="en-US" sz="1600" dirty="0" smtClean="0"/>
          </a:p>
          <a:p>
            <a:r>
              <a:rPr lang="en-US" sz="1600" b="1" dirty="0" smtClean="0"/>
              <a:t>Example</a:t>
            </a:r>
            <a:endParaRPr lang="en-US" sz="1600" b="1" dirty="0"/>
          </a:p>
          <a:p>
            <a:r>
              <a:rPr lang="en-US" sz="1600" dirty="0" smtClean="0"/>
              <a:t>let </a:t>
            </a:r>
            <a:r>
              <a:rPr lang="en-US" sz="1600" dirty="0"/>
              <a:t>book = new Object();   // Create the object</a:t>
            </a:r>
          </a:p>
          <a:p>
            <a:r>
              <a:rPr lang="en-US" sz="1600" dirty="0" err="1" smtClean="0"/>
              <a:t>book.subject</a:t>
            </a:r>
            <a:r>
              <a:rPr lang="en-US" sz="1600" dirty="0" smtClean="0"/>
              <a:t> </a:t>
            </a:r>
            <a:r>
              <a:rPr lang="en-US" sz="1600" dirty="0"/>
              <a:t>= "Perl";     // Assign properties to the object</a:t>
            </a:r>
          </a:p>
          <a:p>
            <a:r>
              <a:rPr lang="en-US" sz="1600" dirty="0" err="1" smtClean="0"/>
              <a:t>book.author</a:t>
            </a:r>
            <a:r>
              <a:rPr lang="en-US" sz="1600" dirty="0" smtClean="0"/>
              <a:t>  </a:t>
            </a:r>
            <a:r>
              <a:rPr lang="en-US" sz="1600" dirty="0"/>
              <a:t>= "</a:t>
            </a:r>
            <a:r>
              <a:rPr lang="en-US" sz="1600" dirty="0" err="1"/>
              <a:t>Mohtashim</a:t>
            </a:r>
            <a:r>
              <a:rPr lang="en-US" sz="1600" dirty="0" smtClean="0"/>
              <a:t>";</a:t>
            </a:r>
          </a:p>
          <a:p>
            <a:endParaRPr lang="en-US" sz="1600" dirty="0" smtClean="0"/>
          </a:p>
          <a:p>
            <a:r>
              <a:rPr lang="en-US" sz="1600" dirty="0"/>
              <a:t>console.log("Book name is : " + </a:t>
            </a:r>
            <a:r>
              <a:rPr lang="en-US" sz="1600" dirty="0" err="1" smtClean="0"/>
              <a:t>book.subject</a:t>
            </a:r>
            <a:r>
              <a:rPr lang="en-US" sz="1600" dirty="0" smtClean="0"/>
              <a:t>);</a:t>
            </a:r>
          </a:p>
          <a:p>
            <a:r>
              <a:rPr lang="en-US" sz="1600" dirty="0" smtClean="0"/>
              <a:t>console.log("Book author is : " + </a:t>
            </a:r>
            <a:r>
              <a:rPr lang="en-US" sz="1600" dirty="0" err="1" smtClean="0"/>
              <a:t>book.author</a:t>
            </a:r>
            <a:r>
              <a:rPr lang="en-US" sz="1600" dirty="0" smtClean="0"/>
              <a:t>);</a:t>
            </a:r>
          </a:p>
          <a:p>
            <a:endParaRPr lang="en-US" sz="1600" dirty="0" smtClean="0"/>
          </a:p>
        </p:txBody>
      </p:sp>
      <p:pic>
        <p:nvPicPr>
          <p:cNvPr id="5" name="Imagen 4"/>
          <p:cNvPicPr>
            <a:picLocks noChangeAspect="1"/>
          </p:cNvPicPr>
          <p:nvPr/>
        </p:nvPicPr>
        <p:blipFill>
          <a:blip r:embed="rId2"/>
          <a:stretch>
            <a:fillRect/>
          </a:stretch>
        </p:blipFill>
        <p:spPr>
          <a:xfrm>
            <a:off x="6442511" y="4254538"/>
            <a:ext cx="4479872" cy="839976"/>
          </a:xfrm>
          <a:prstGeom prst="rect">
            <a:avLst/>
          </a:prstGeom>
        </p:spPr>
      </p:pic>
    </p:spTree>
    <p:extLst>
      <p:ext uri="{BB962C8B-B14F-4D97-AF65-F5344CB8AC3E}">
        <p14:creationId xmlns:p14="http://schemas.microsoft.com/office/powerpoint/2010/main" val="1893215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2308324"/>
          </a:xfrm>
          <a:prstGeom prst="rect">
            <a:avLst/>
          </a:prstGeom>
        </p:spPr>
        <p:txBody>
          <a:bodyPr wrap="square">
            <a:spAutoFit/>
          </a:bodyPr>
          <a:lstStyle/>
          <a:p>
            <a:r>
              <a:rPr lang="en-US" sz="1600" b="1" dirty="0" smtClean="0"/>
              <a:t>Example</a:t>
            </a:r>
            <a:endParaRPr lang="en-US" sz="1600" b="1" dirty="0"/>
          </a:p>
          <a:p>
            <a:r>
              <a:rPr lang="en-US" sz="1600" dirty="0"/>
              <a:t>function book(title, author) {</a:t>
            </a:r>
          </a:p>
          <a:p>
            <a:r>
              <a:rPr lang="en-US" sz="1600" dirty="0"/>
              <a:t>            </a:t>
            </a:r>
            <a:r>
              <a:rPr lang="en-US" sz="1600" dirty="0" err="1"/>
              <a:t>this.title</a:t>
            </a:r>
            <a:r>
              <a:rPr lang="en-US" sz="1600" dirty="0"/>
              <a:t> = title; </a:t>
            </a:r>
          </a:p>
          <a:p>
            <a:r>
              <a:rPr lang="en-US" sz="1600" dirty="0"/>
              <a:t>            </a:t>
            </a:r>
            <a:r>
              <a:rPr lang="en-US" sz="1600" dirty="0" err="1"/>
              <a:t>this.author</a:t>
            </a:r>
            <a:r>
              <a:rPr lang="en-US" sz="1600" dirty="0"/>
              <a:t>  = author;</a:t>
            </a:r>
          </a:p>
          <a:p>
            <a:r>
              <a:rPr lang="en-US" sz="1600" dirty="0" smtClean="0"/>
              <a:t>}</a:t>
            </a:r>
          </a:p>
          <a:p>
            <a:endParaRPr lang="en-US" sz="1600" dirty="0" smtClean="0"/>
          </a:p>
          <a:p>
            <a:r>
              <a:rPr lang="en-US" sz="1600" dirty="0"/>
              <a:t>console.log("Book name is : " + </a:t>
            </a:r>
            <a:r>
              <a:rPr lang="en-US" sz="1600" dirty="0" err="1" smtClean="0"/>
              <a:t>book.subject</a:t>
            </a:r>
            <a:r>
              <a:rPr lang="en-US" sz="1600" dirty="0" smtClean="0"/>
              <a:t>);</a:t>
            </a:r>
          </a:p>
          <a:p>
            <a:r>
              <a:rPr lang="en-US" sz="1600" dirty="0" smtClean="0"/>
              <a:t>console.log("Book author is : " + </a:t>
            </a:r>
            <a:r>
              <a:rPr lang="en-US" sz="1600" dirty="0" err="1" smtClean="0"/>
              <a:t>book.author</a:t>
            </a:r>
            <a:r>
              <a:rPr lang="en-US" sz="1600" dirty="0" smtClean="0"/>
              <a:t>);</a:t>
            </a:r>
          </a:p>
          <a:p>
            <a:endParaRPr lang="en-US" sz="1600" dirty="0" smtClean="0"/>
          </a:p>
        </p:txBody>
      </p:sp>
      <p:pic>
        <p:nvPicPr>
          <p:cNvPr id="5" name="Imagen 4"/>
          <p:cNvPicPr>
            <a:picLocks noChangeAspect="1"/>
          </p:cNvPicPr>
          <p:nvPr/>
        </p:nvPicPr>
        <p:blipFill>
          <a:blip r:embed="rId2"/>
          <a:stretch>
            <a:fillRect/>
          </a:stretch>
        </p:blipFill>
        <p:spPr>
          <a:xfrm>
            <a:off x="1097280" y="4359041"/>
            <a:ext cx="4479872" cy="839976"/>
          </a:xfrm>
          <a:prstGeom prst="rect">
            <a:avLst/>
          </a:prstGeom>
        </p:spPr>
      </p:pic>
    </p:spTree>
    <p:extLst>
      <p:ext uri="{BB962C8B-B14F-4D97-AF65-F5344CB8AC3E}">
        <p14:creationId xmlns:p14="http://schemas.microsoft.com/office/powerpoint/2010/main" val="790574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 ¿Que es </a:t>
            </a:r>
            <a:r>
              <a:rPr lang="en-US" sz="2400" dirty="0" err="1"/>
              <a:t>Javascript</a:t>
            </a:r>
            <a:r>
              <a:rPr lang="en-US" sz="2400" dirty="0"/>
              <a:t> y </a:t>
            </a:r>
            <a:r>
              <a:rPr lang="en-US" sz="2400" dirty="0" err="1"/>
              <a:t>como</a:t>
            </a:r>
            <a:r>
              <a:rPr lang="en-US" sz="2400" dirty="0"/>
              <a:t> </a:t>
            </a:r>
            <a:r>
              <a:rPr lang="en-US" sz="2400" dirty="0" err="1"/>
              <a:t>funciona</a:t>
            </a:r>
            <a:r>
              <a:rPr lang="en-US" sz="2400" dirty="0"/>
              <a:t>?</a:t>
            </a:r>
            <a:endParaRPr lang="en-IN" sz="2400" dirty="0"/>
          </a:p>
        </p:txBody>
      </p:sp>
      <p:sp>
        <p:nvSpPr>
          <p:cNvPr id="3" name="Title 1">
            <a:extLst>
              <a:ext uri="{FF2B5EF4-FFF2-40B4-BE49-F238E27FC236}">
                <a16:creationId xmlns:a16="http://schemas.microsoft.com/office/drawing/2014/main" id="{E0D85A5A-259D-4AA3-A33C-29EEE044CE37}"/>
              </a:ext>
            </a:extLst>
          </p:cNvPr>
          <p:cNvSpPr txBox="1">
            <a:spLocks/>
          </p:cNvSpPr>
          <p:nvPr/>
        </p:nvSpPr>
        <p:spPr>
          <a:xfrm>
            <a:off x="1097280" y="2024522"/>
            <a:ext cx="10058400" cy="441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400" dirty="0"/>
              <a:t> </a:t>
            </a:r>
          </a:p>
        </p:txBody>
      </p:sp>
      <p:sp>
        <p:nvSpPr>
          <p:cNvPr id="5" name="TextBox 4">
            <a:extLst>
              <a:ext uri="{FF2B5EF4-FFF2-40B4-BE49-F238E27FC236}">
                <a16:creationId xmlns:a16="http://schemas.microsoft.com/office/drawing/2014/main" id="{1C501847-7F8B-4C43-BE83-0EE0FE6AA7AF}"/>
              </a:ext>
            </a:extLst>
          </p:cNvPr>
          <p:cNvSpPr txBox="1"/>
          <p:nvPr/>
        </p:nvSpPr>
        <p:spPr>
          <a:xfrm>
            <a:off x="1097280" y="2024522"/>
            <a:ext cx="10160746" cy="2800767"/>
          </a:xfrm>
          <a:prstGeom prst="rect">
            <a:avLst/>
          </a:prstGeom>
          <a:noFill/>
        </p:spPr>
        <p:txBody>
          <a:bodyPr wrap="square">
            <a:spAutoFit/>
          </a:bodyPr>
          <a:lstStyle/>
          <a:p>
            <a:r>
              <a:rPr lang="en-US" sz="1600" dirty="0"/>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p>
          <a:p>
            <a:endParaRPr lang="en-US" sz="1600" dirty="0"/>
          </a:p>
          <a:p>
            <a:r>
              <a:rPr lang="en-US" sz="1600" dirty="0"/>
              <a:t>The ECMA-262 Specification defined a standard version of the core JavaScript language.</a:t>
            </a:r>
          </a:p>
          <a:p>
            <a:endParaRPr lang="en-US" sz="1600" dirty="0"/>
          </a:p>
          <a:p>
            <a:pPr marL="285750" indent="-285750">
              <a:buFont typeface="Arial" panose="020B0604020202020204" pitchFamily="34" charset="0"/>
              <a:buChar char="•"/>
            </a:pPr>
            <a:r>
              <a:rPr lang="en-US" sz="1600" dirty="0"/>
              <a:t>JavaScript is a lightweight, interpreted programming language.</a:t>
            </a:r>
          </a:p>
          <a:p>
            <a:pPr marL="285750" indent="-285750">
              <a:buFont typeface="Arial" panose="020B0604020202020204" pitchFamily="34" charset="0"/>
              <a:buChar char="•"/>
            </a:pPr>
            <a:r>
              <a:rPr lang="en-US" sz="1600" dirty="0"/>
              <a:t>Designed for creating network-centric applications.</a:t>
            </a:r>
          </a:p>
          <a:p>
            <a:pPr marL="285750" indent="-285750">
              <a:buFont typeface="Arial" panose="020B0604020202020204" pitchFamily="34" charset="0"/>
              <a:buChar char="•"/>
            </a:pPr>
            <a:r>
              <a:rPr lang="en-US" sz="1600" dirty="0"/>
              <a:t>Complementary to and integrated with Java.</a:t>
            </a:r>
          </a:p>
          <a:p>
            <a:pPr marL="285750" indent="-285750">
              <a:buFont typeface="Arial" panose="020B0604020202020204" pitchFamily="34" charset="0"/>
              <a:buChar char="•"/>
            </a:pPr>
            <a:r>
              <a:rPr lang="en-US" sz="1600" dirty="0"/>
              <a:t>Complementary to and integrated with HTML.</a:t>
            </a:r>
          </a:p>
          <a:p>
            <a:pPr marL="285750" indent="-285750">
              <a:buFont typeface="Arial" panose="020B0604020202020204" pitchFamily="34" charset="0"/>
              <a:buChar char="•"/>
            </a:pPr>
            <a:r>
              <a:rPr lang="en-US" sz="1600" dirty="0"/>
              <a:t>Open and cross-platform</a:t>
            </a:r>
            <a:endParaRPr lang="en-IN" sz="1600" dirty="0"/>
          </a:p>
        </p:txBody>
      </p:sp>
    </p:spTree>
    <p:extLst>
      <p:ext uri="{BB962C8B-B14F-4D97-AF65-F5344CB8AC3E}">
        <p14:creationId xmlns:p14="http://schemas.microsoft.com/office/powerpoint/2010/main" val="32347693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785652"/>
          </a:xfrm>
          <a:prstGeom prst="rect">
            <a:avLst/>
          </a:prstGeom>
        </p:spPr>
        <p:txBody>
          <a:bodyPr wrap="square">
            <a:spAutoFit/>
          </a:bodyPr>
          <a:lstStyle/>
          <a:p>
            <a:r>
              <a:rPr lang="en-US" sz="1600" b="1" dirty="0" smtClean="0"/>
              <a:t>Example</a:t>
            </a:r>
            <a:endParaRPr lang="en-US" sz="1600" b="1" dirty="0"/>
          </a:p>
          <a:p>
            <a:r>
              <a:rPr lang="en-US" sz="1600" dirty="0" smtClean="0"/>
              <a:t>        //Define </a:t>
            </a:r>
            <a:r>
              <a:rPr lang="en-US" sz="1600" dirty="0"/>
              <a:t>a function which will work as a method</a:t>
            </a:r>
          </a:p>
          <a:p>
            <a:r>
              <a:rPr lang="en-US" sz="1600" dirty="0"/>
              <a:t>         function </a:t>
            </a:r>
            <a:r>
              <a:rPr lang="en-US" sz="1600" dirty="0" err="1"/>
              <a:t>addPrice</a:t>
            </a:r>
            <a:r>
              <a:rPr lang="en-US" sz="1600" dirty="0"/>
              <a:t>(amount) {</a:t>
            </a:r>
          </a:p>
          <a:p>
            <a:r>
              <a:rPr lang="en-US" sz="1600" dirty="0"/>
              <a:t>            </a:t>
            </a:r>
            <a:r>
              <a:rPr lang="en-US" sz="1600" dirty="0" err="1"/>
              <a:t>this.price</a:t>
            </a:r>
            <a:r>
              <a:rPr lang="en-US" sz="1600" dirty="0"/>
              <a:t> = amount; </a:t>
            </a:r>
          </a:p>
          <a:p>
            <a:r>
              <a:rPr lang="en-US" sz="1600" dirty="0"/>
              <a:t>         }</a:t>
            </a:r>
          </a:p>
          <a:p>
            <a:r>
              <a:rPr lang="en-US" sz="1600" dirty="0"/>
              <a:t>         </a:t>
            </a:r>
          </a:p>
          <a:p>
            <a:r>
              <a:rPr lang="en-US" sz="1600" dirty="0"/>
              <a:t>         function book(title, author) {</a:t>
            </a:r>
          </a:p>
          <a:p>
            <a:r>
              <a:rPr lang="en-US" sz="1600" dirty="0"/>
              <a:t>            </a:t>
            </a:r>
            <a:r>
              <a:rPr lang="en-US" sz="1600" dirty="0" err="1"/>
              <a:t>this.title</a:t>
            </a:r>
            <a:r>
              <a:rPr lang="en-US" sz="1600" dirty="0"/>
              <a:t> = title;</a:t>
            </a:r>
          </a:p>
          <a:p>
            <a:r>
              <a:rPr lang="en-US" sz="1600" dirty="0"/>
              <a:t>            </a:t>
            </a:r>
            <a:r>
              <a:rPr lang="en-US" sz="1600" dirty="0" err="1"/>
              <a:t>this.author</a:t>
            </a:r>
            <a:r>
              <a:rPr lang="en-US" sz="1600" dirty="0"/>
              <a:t>  = author;</a:t>
            </a:r>
          </a:p>
          <a:p>
            <a:r>
              <a:rPr lang="en-US" sz="1600" dirty="0"/>
              <a:t>            </a:t>
            </a:r>
            <a:r>
              <a:rPr lang="en-US" sz="1600" dirty="0" err="1"/>
              <a:t>this.addPrice</a:t>
            </a:r>
            <a:r>
              <a:rPr lang="en-US" sz="1600" dirty="0"/>
              <a:t> = </a:t>
            </a:r>
            <a:r>
              <a:rPr lang="en-US" sz="1600" dirty="0" err="1"/>
              <a:t>addPrice</a:t>
            </a:r>
            <a:r>
              <a:rPr lang="en-US" sz="1600" dirty="0"/>
              <a:t>;  // Assign that method as property.</a:t>
            </a:r>
          </a:p>
          <a:p>
            <a:r>
              <a:rPr lang="en-US" sz="1600" dirty="0"/>
              <a:t>         </a:t>
            </a:r>
            <a:r>
              <a:rPr lang="en-US" sz="1600" dirty="0" smtClean="0"/>
              <a:t>}</a:t>
            </a:r>
          </a:p>
          <a:p>
            <a:endParaRPr lang="en-US" sz="1600" dirty="0"/>
          </a:p>
          <a:p>
            <a:r>
              <a:rPr lang="en-US" sz="1600" dirty="0" smtClean="0"/>
              <a:t>         console.log("</a:t>
            </a:r>
            <a:r>
              <a:rPr lang="en-US" sz="1600" dirty="0"/>
              <a:t>Book title is : " + </a:t>
            </a:r>
            <a:r>
              <a:rPr lang="en-US" sz="1600" dirty="0" err="1" smtClean="0"/>
              <a:t>myBook.title</a:t>
            </a:r>
            <a:r>
              <a:rPr lang="en-US" sz="1600" dirty="0" smtClean="0"/>
              <a:t>);</a:t>
            </a:r>
            <a:endParaRPr lang="en-US" sz="1600" dirty="0"/>
          </a:p>
          <a:p>
            <a:r>
              <a:rPr lang="en-US" sz="1600" dirty="0" smtClean="0"/>
              <a:t>         console.log("</a:t>
            </a:r>
            <a:r>
              <a:rPr lang="en-US" sz="1600" dirty="0"/>
              <a:t>Book author is : " + </a:t>
            </a:r>
            <a:r>
              <a:rPr lang="en-US" sz="1600" dirty="0" err="1" smtClean="0"/>
              <a:t>myBook.author</a:t>
            </a:r>
            <a:r>
              <a:rPr lang="en-US" sz="1600" dirty="0" smtClean="0"/>
              <a:t>);</a:t>
            </a:r>
            <a:endParaRPr lang="en-US" sz="1600" dirty="0"/>
          </a:p>
          <a:p>
            <a:r>
              <a:rPr lang="en-US" sz="1600" dirty="0"/>
              <a:t>         </a:t>
            </a:r>
            <a:r>
              <a:rPr lang="en-US" sz="1600" dirty="0" smtClean="0"/>
              <a:t>console.log("</a:t>
            </a:r>
            <a:r>
              <a:rPr lang="en-US" sz="1600" dirty="0"/>
              <a:t>Book price is : " + </a:t>
            </a:r>
            <a:r>
              <a:rPr lang="en-US" sz="1600" dirty="0" err="1" smtClean="0"/>
              <a:t>myBook.price</a:t>
            </a:r>
            <a:r>
              <a:rPr lang="en-US" sz="1600" dirty="0" smtClean="0"/>
              <a:t>);</a:t>
            </a:r>
            <a:endParaRPr lang="en-US" sz="1600" dirty="0"/>
          </a:p>
        </p:txBody>
      </p:sp>
    </p:spTree>
    <p:extLst>
      <p:ext uri="{BB962C8B-B14F-4D97-AF65-F5344CB8AC3E}">
        <p14:creationId xmlns:p14="http://schemas.microsoft.com/office/powerpoint/2010/main" val="28463637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785652"/>
          </a:xfrm>
          <a:prstGeom prst="rect">
            <a:avLst/>
          </a:prstGeom>
        </p:spPr>
        <p:txBody>
          <a:bodyPr wrap="square">
            <a:spAutoFit/>
          </a:bodyPr>
          <a:lstStyle/>
          <a:p>
            <a:r>
              <a:rPr lang="en-US" sz="1600" b="1" dirty="0" smtClean="0"/>
              <a:t>Example</a:t>
            </a:r>
            <a:endParaRPr lang="en-US" sz="1600" b="1" dirty="0"/>
          </a:p>
          <a:p>
            <a:r>
              <a:rPr lang="en-US" sz="1600" dirty="0" smtClean="0"/>
              <a:t>        //Define </a:t>
            </a:r>
            <a:r>
              <a:rPr lang="en-US" sz="1600" dirty="0"/>
              <a:t>a function which will work as a method</a:t>
            </a:r>
          </a:p>
          <a:p>
            <a:r>
              <a:rPr lang="en-US" sz="1600" dirty="0"/>
              <a:t>         function </a:t>
            </a:r>
            <a:r>
              <a:rPr lang="en-US" sz="1600" dirty="0" err="1"/>
              <a:t>addPrice</a:t>
            </a:r>
            <a:r>
              <a:rPr lang="en-US" sz="1600" dirty="0"/>
              <a:t>(amount) {</a:t>
            </a:r>
          </a:p>
          <a:p>
            <a:r>
              <a:rPr lang="en-US" sz="1600" dirty="0"/>
              <a:t>            </a:t>
            </a:r>
            <a:r>
              <a:rPr lang="en-US" sz="1600" dirty="0" err="1"/>
              <a:t>this.price</a:t>
            </a:r>
            <a:r>
              <a:rPr lang="en-US" sz="1600" dirty="0"/>
              <a:t> = amount; </a:t>
            </a:r>
          </a:p>
          <a:p>
            <a:r>
              <a:rPr lang="en-US" sz="1600" dirty="0"/>
              <a:t>         }</a:t>
            </a:r>
          </a:p>
          <a:p>
            <a:r>
              <a:rPr lang="en-US" sz="1600" dirty="0"/>
              <a:t>         </a:t>
            </a:r>
          </a:p>
          <a:p>
            <a:r>
              <a:rPr lang="en-US" sz="1600" dirty="0"/>
              <a:t>         function book(title, author) {</a:t>
            </a:r>
          </a:p>
          <a:p>
            <a:r>
              <a:rPr lang="en-US" sz="1600" dirty="0"/>
              <a:t>            </a:t>
            </a:r>
            <a:r>
              <a:rPr lang="en-US" sz="1600" dirty="0" err="1"/>
              <a:t>this.title</a:t>
            </a:r>
            <a:r>
              <a:rPr lang="en-US" sz="1600" dirty="0"/>
              <a:t> = title;</a:t>
            </a:r>
          </a:p>
          <a:p>
            <a:r>
              <a:rPr lang="en-US" sz="1600" dirty="0"/>
              <a:t>            </a:t>
            </a:r>
            <a:r>
              <a:rPr lang="en-US" sz="1600" dirty="0" err="1"/>
              <a:t>this.author</a:t>
            </a:r>
            <a:r>
              <a:rPr lang="en-US" sz="1600" dirty="0"/>
              <a:t>  = author;</a:t>
            </a:r>
          </a:p>
          <a:p>
            <a:r>
              <a:rPr lang="en-US" sz="1600" dirty="0"/>
              <a:t>            </a:t>
            </a:r>
            <a:r>
              <a:rPr lang="en-US" sz="1600" dirty="0" err="1"/>
              <a:t>this.addPrice</a:t>
            </a:r>
            <a:r>
              <a:rPr lang="en-US" sz="1600" dirty="0"/>
              <a:t> = </a:t>
            </a:r>
            <a:r>
              <a:rPr lang="en-US" sz="1600" dirty="0" err="1"/>
              <a:t>addPrice</a:t>
            </a:r>
            <a:r>
              <a:rPr lang="en-US" sz="1600" dirty="0"/>
              <a:t>;  // Assign that method as property.</a:t>
            </a:r>
          </a:p>
          <a:p>
            <a:r>
              <a:rPr lang="en-US" sz="1600" dirty="0"/>
              <a:t>         </a:t>
            </a:r>
            <a:r>
              <a:rPr lang="en-US" sz="1600" dirty="0" smtClean="0"/>
              <a:t>}</a:t>
            </a:r>
          </a:p>
          <a:p>
            <a:endParaRPr lang="en-US" sz="1600" dirty="0"/>
          </a:p>
          <a:p>
            <a:r>
              <a:rPr lang="en-US" sz="1600" dirty="0" smtClean="0"/>
              <a:t>         console.log("</a:t>
            </a:r>
            <a:r>
              <a:rPr lang="en-US" sz="1600" dirty="0"/>
              <a:t>Book title is : " + </a:t>
            </a:r>
            <a:r>
              <a:rPr lang="en-US" sz="1600" dirty="0" err="1" smtClean="0"/>
              <a:t>myBook.title</a:t>
            </a:r>
            <a:r>
              <a:rPr lang="en-US" sz="1600" dirty="0" smtClean="0"/>
              <a:t>);</a:t>
            </a:r>
            <a:endParaRPr lang="en-US" sz="1600" dirty="0"/>
          </a:p>
          <a:p>
            <a:r>
              <a:rPr lang="en-US" sz="1600" dirty="0" smtClean="0"/>
              <a:t>         console.log("</a:t>
            </a:r>
            <a:r>
              <a:rPr lang="en-US" sz="1600" dirty="0"/>
              <a:t>Book author is : " + </a:t>
            </a:r>
            <a:r>
              <a:rPr lang="en-US" sz="1600" dirty="0" err="1" smtClean="0"/>
              <a:t>myBook.author</a:t>
            </a:r>
            <a:r>
              <a:rPr lang="en-US" sz="1600" dirty="0" smtClean="0"/>
              <a:t>);</a:t>
            </a:r>
            <a:endParaRPr lang="en-US" sz="1600" dirty="0"/>
          </a:p>
          <a:p>
            <a:r>
              <a:rPr lang="en-US" sz="1600" dirty="0"/>
              <a:t>         </a:t>
            </a:r>
            <a:r>
              <a:rPr lang="en-US" sz="1600" dirty="0" smtClean="0"/>
              <a:t>console.log("</a:t>
            </a:r>
            <a:r>
              <a:rPr lang="en-US" sz="1600" dirty="0"/>
              <a:t>Book price is : " + </a:t>
            </a:r>
            <a:r>
              <a:rPr lang="en-US" sz="1600" dirty="0" err="1" smtClean="0"/>
              <a:t>myBook.price</a:t>
            </a:r>
            <a:r>
              <a:rPr lang="en-US" sz="1600" dirty="0" smtClean="0"/>
              <a:t>);</a:t>
            </a:r>
            <a:endParaRPr lang="en-US" sz="1600" dirty="0"/>
          </a:p>
        </p:txBody>
      </p:sp>
      <p:pic>
        <p:nvPicPr>
          <p:cNvPr id="4" name="Imagen 3"/>
          <p:cNvPicPr>
            <a:picLocks noChangeAspect="1"/>
          </p:cNvPicPr>
          <p:nvPr/>
        </p:nvPicPr>
        <p:blipFill>
          <a:blip r:embed="rId2"/>
          <a:stretch>
            <a:fillRect/>
          </a:stretch>
        </p:blipFill>
        <p:spPr>
          <a:xfrm>
            <a:off x="5249600" y="2788507"/>
            <a:ext cx="5428774" cy="1221790"/>
          </a:xfrm>
          <a:prstGeom prst="rect">
            <a:avLst/>
          </a:prstGeom>
        </p:spPr>
      </p:pic>
    </p:spTree>
    <p:extLst>
      <p:ext uri="{BB962C8B-B14F-4D97-AF65-F5344CB8AC3E}">
        <p14:creationId xmlns:p14="http://schemas.microsoft.com/office/powerpoint/2010/main" val="15396034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2554545"/>
          </a:xfrm>
          <a:prstGeom prst="rect">
            <a:avLst/>
          </a:prstGeom>
        </p:spPr>
        <p:txBody>
          <a:bodyPr wrap="square">
            <a:spAutoFit/>
          </a:bodyPr>
          <a:lstStyle/>
          <a:p>
            <a:r>
              <a:rPr lang="en-US" sz="1600" b="1" dirty="0" smtClean="0"/>
              <a:t>The </a:t>
            </a:r>
            <a:r>
              <a:rPr lang="en-US" sz="1600" b="1" dirty="0"/>
              <a:t>'with' Keyword</a:t>
            </a:r>
          </a:p>
          <a:p>
            <a:r>
              <a:rPr lang="en-US" sz="1600" dirty="0"/>
              <a:t>The ‘with’ keyword is used as a kind of shorthand for referencing an object's properties or methods.</a:t>
            </a:r>
          </a:p>
          <a:p>
            <a:endParaRPr lang="en-US" sz="1600" dirty="0"/>
          </a:p>
          <a:p>
            <a:r>
              <a:rPr lang="en-US" sz="1600" dirty="0"/>
              <a:t>The object specified as an argument to with becomes the default object for the duration of the block that follows. The properties and methods for the object can be used without naming the object.</a:t>
            </a:r>
          </a:p>
          <a:p>
            <a:endParaRPr lang="en-US" sz="1600" dirty="0"/>
          </a:p>
          <a:p>
            <a:r>
              <a:rPr lang="en-US" sz="1600" dirty="0"/>
              <a:t>Syntax</a:t>
            </a:r>
          </a:p>
          <a:p>
            <a:r>
              <a:rPr lang="en-US" sz="1600" dirty="0"/>
              <a:t>The syntax for with object is as follows </a:t>
            </a:r>
            <a:r>
              <a:rPr lang="en-US" sz="1600" dirty="0" smtClean="0"/>
              <a:t>−</a:t>
            </a:r>
          </a:p>
          <a:p>
            <a:endParaRPr lang="en-US" sz="1600" dirty="0"/>
          </a:p>
          <a:p>
            <a:endParaRPr lang="en-US" sz="1600" dirty="0"/>
          </a:p>
        </p:txBody>
      </p:sp>
      <p:pic>
        <p:nvPicPr>
          <p:cNvPr id="5" name="Imagen 4"/>
          <p:cNvPicPr>
            <a:picLocks noChangeAspect="1"/>
          </p:cNvPicPr>
          <p:nvPr/>
        </p:nvPicPr>
        <p:blipFill>
          <a:blip r:embed="rId2"/>
          <a:stretch>
            <a:fillRect/>
          </a:stretch>
        </p:blipFill>
        <p:spPr>
          <a:xfrm>
            <a:off x="1097280" y="4376058"/>
            <a:ext cx="6489442" cy="1188720"/>
          </a:xfrm>
          <a:prstGeom prst="rect">
            <a:avLst/>
          </a:prstGeom>
        </p:spPr>
      </p:pic>
    </p:spTree>
    <p:extLst>
      <p:ext uri="{BB962C8B-B14F-4D97-AF65-F5344CB8AC3E}">
        <p14:creationId xmlns:p14="http://schemas.microsoft.com/office/powerpoint/2010/main" val="28679809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5262979"/>
          </a:xfrm>
          <a:prstGeom prst="rect">
            <a:avLst/>
          </a:prstGeom>
        </p:spPr>
        <p:txBody>
          <a:bodyPr wrap="square">
            <a:spAutoFit/>
          </a:bodyPr>
          <a:lstStyle/>
          <a:p>
            <a:r>
              <a:rPr lang="en-US" sz="1600" dirty="0" smtClean="0"/>
              <a:t>         // </a:t>
            </a:r>
            <a:r>
              <a:rPr lang="en-US" sz="1600" dirty="0"/>
              <a:t>Define a function which will work as a method</a:t>
            </a:r>
          </a:p>
          <a:p>
            <a:r>
              <a:rPr lang="en-US" sz="1600" dirty="0"/>
              <a:t>         function </a:t>
            </a:r>
            <a:r>
              <a:rPr lang="en-US" sz="1600" dirty="0" err="1"/>
              <a:t>addPrice</a:t>
            </a:r>
            <a:r>
              <a:rPr lang="en-US" sz="1600" dirty="0"/>
              <a:t>(amount) {</a:t>
            </a:r>
          </a:p>
          <a:p>
            <a:r>
              <a:rPr lang="en-US" sz="1600" dirty="0"/>
              <a:t>            with(this) {</a:t>
            </a:r>
          </a:p>
          <a:p>
            <a:r>
              <a:rPr lang="en-US" sz="1600" dirty="0"/>
              <a:t>               price = amount;</a:t>
            </a:r>
          </a:p>
          <a:p>
            <a:r>
              <a:rPr lang="en-US" sz="1600" dirty="0"/>
              <a:t>            }</a:t>
            </a:r>
          </a:p>
          <a:p>
            <a:r>
              <a:rPr lang="en-US" sz="1600" dirty="0"/>
              <a:t>         }</a:t>
            </a:r>
          </a:p>
          <a:p>
            <a:r>
              <a:rPr lang="en-US" sz="1600" dirty="0"/>
              <a:t>         function book(title, author) {</a:t>
            </a:r>
          </a:p>
          <a:p>
            <a:r>
              <a:rPr lang="en-US" sz="1600" dirty="0"/>
              <a:t>            </a:t>
            </a:r>
            <a:r>
              <a:rPr lang="en-US" sz="1600" dirty="0" err="1"/>
              <a:t>this.title</a:t>
            </a:r>
            <a:r>
              <a:rPr lang="en-US" sz="1600" dirty="0"/>
              <a:t> = title;</a:t>
            </a:r>
          </a:p>
          <a:p>
            <a:r>
              <a:rPr lang="en-US" sz="1600" dirty="0"/>
              <a:t>            </a:t>
            </a:r>
            <a:r>
              <a:rPr lang="en-US" sz="1600" dirty="0" err="1"/>
              <a:t>this.author</a:t>
            </a:r>
            <a:r>
              <a:rPr lang="en-US" sz="1600" dirty="0"/>
              <a:t> = author;</a:t>
            </a:r>
          </a:p>
          <a:p>
            <a:r>
              <a:rPr lang="en-US" sz="1600" dirty="0"/>
              <a:t>            </a:t>
            </a:r>
            <a:r>
              <a:rPr lang="en-US" sz="1600" dirty="0" err="1"/>
              <a:t>this.price</a:t>
            </a:r>
            <a:r>
              <a:rPr lang="en-US" sz="1600" dirty="0"/>
              <a:t> = 0;</a:t>
            </a:r>
          </a:p>
          <a:p>
            <a:r>
              <a:rPr lang="en-US" sz="1600" dirty="0"/>
              <a:t>            </a:t>
            </a:r>
            <a:r>
              <a:rPr lang="en-US" sz="1600" dirty="0" err="1"/>
              <a:t>this.addPrice</a:t>
            </a:r>
            <a:r>
              <a:rPr lang="en-US" sz="1600" dirty="0"/>
              <a:t> = </a:t>
            </a:r>
            <a:r>
              <a:rPr lang="en-US" sz="1600" dirty="0" err="1"/>
              <a:t>addPrice</a:t>
            </a:r>
            <a:r>
              <a:rPr lang="en-US" sz="1600" dirty="0"/>
              <a:t>;  // Assign that method as property.</a:t>
            </a:r>
          </a:p>
          <a:p>
            <a:r>
              <a:rPr lang="en-US" sz="1600" dirty="0"/>
              <a:t>         </a:t>
            </a:r>
            <a:r>
              <a:rPr lang="en-US" sz="1600" dirty="0" smtClean="0"/>
              <a:t>}</a:t>
            </a:r>
            <a:endParaRPr lang="en-US" sz="1600" dirty="0"/>
          </a:p>
          <a:p>
            <a:r>
              <a:rPr lang="en-US" sz="1600" dirty="0" smtClean="0"/>
              <a:t>         let </a:t>
            </a:r>
            <a:r>
              <a:rPr lang="en-US" sz="1600" dirty="0" err="1"/>
              <a:t>myBook</a:t>
            </a:r>
            <a:r>
              <a:rPr lang="en-US" sz="1600" dirty="0"/>
              <a:t> = new book("Perl", "</a:t>
            </a:r>
            <a:r>
              <a:rPr lang="en-US" sz="1600" dirty="0" err="1"/>
              <a:t>Mohtashim</a:t>
            </a:r>
            <a:r>
              <a:rPr lang="en-US" sz="1600" dirty="0"/>
              <a:t>");</a:t>
            </a:r>
          </a:p>
          <a:p>
            <a:r>
              <a:rPr lang="en-US" sz="1600" dirty="0"/>
              <a:t>         </a:t>
            </a:r>
            <a:r>
              <a:rPr lang="en-US" sz="1600" dirty="0" err="1"/>
              <a:t>myBook.addPrice</a:t>
            </a:r>
            <a:r>
              <a:rPr lang="en-US" sz="1600" dirty="0"/>
              <a:t>(100);</a:t>
            </a:r>
          </a:p>
          <a:p>
            <a:r>
              <a:rPr lang="en-US" sz="1600" dirty="0"/>
              <a:t>         </a:t>
            </a:r>
          </a:p>
          <a:p>
            <a:r>
              <a:rPr lang="en-US" sz="1600" dirty="0"/>
              <a:t>         </a:t>
            </a:r>
            <a:r>
              <a:rPr lang="en-US" sz="1600" dirty="0" smtClean="0"/>
              <a:t>console.log("</a:t>
            </a:r>
            <a:r>
              <a:rPr lang="en-US" sz="1600" dirty="0"/>
              <a:t>Book title is : " + </a:t>
            </a:r>
            <a:r>
              <a:rPr lang="en-US" sz="1600" dirty="0" err="1" smtClean="0"/>
              <a:t>myBook.title</a:t>
            </a:r>
            <a:r>
              <a:rPr lang="en-US" sz="1600" dirty="0" smtClean="0"/>
              <a:t>);</a:t>
            </a:r>
            <a:endParaRPr lang="en-US" sz="1600" dirty="0"/>
          </a:p>
          <a:p>
            <a:r>
              <a:rPr lang="en-US" sz="1600" dirty="0"/>
              <a:t> </a:t>
            </a:r>
            <a:r>
              <a:rPr lang="en-US" sz="1600" dirty="0" smtClean="0"/>
              <a:t>        console.log("</a:t>
            </a:r>
            <a:r>
              <a:rPr lang="en-US" sz="1600" dirty="0"/>
              <a:t>Book author is : " + </a:t>
            </a:r>
            <a:r>
              <a:rPr lang="en-US" sz="1600" dirty="0" err="1" smtClean="0"/>
              <a:t>myBook.author</a:t>
            </a:r>
            <a:r>
              <a:rPr lang="en-US" sz="1600" dirty="0" smtClean="0"/>
              <a:t>);</a:t>
            </a:r>
            <a:endParaRPr lang="en-US" sz="1600" dirty="0"/>
          </a:p>
          <a:p>
            <a:r>
              <a:rPr lang="en-US" sz="1600" dirty="0"/>
              <a:t> </a:t>
            </a:r>
            <a:r>
              <a:rPr lang="en-US" sz="1600" dirty="0" smtClean="0"/>
              <a:t>        console.log("</a:t>
            </a:r>
            <a:r>
              <a:rPr lang="en-US" sz="1600" dirty="0"/>
              <a:t>Book price is : " + </a:t>
            </a:r>
            <a:r>
              <a:rPr lang="en-US" sz="1600" dirty="0" err="1" smtClean="0"/>
              <a:t>myBook.price</a:t>
            </a:r>
            <a:r>
              <a:rPr lang="en-US" sz="1600" dirty="0" smtClean="0"/>
              <a:t>);</a:t>
            </a:r>
          </a:p>
          <a:p>
            <a:endParaRPr lang="en-US" sz="1600" dirty="0" smtClean="0"/>
          </a:p>
          <a:p>
            <a:endParaRPr lang="en-US" sz="1600" dirty="0"/>
          </a:p>
          <a:p>
            <a:endParaRPr lang="en-US" sz="1600" dirty="0"/>
          </a:p>
        </p:txBody>
      </p:sp>
    </p:spTree>
    <p:extLst>
      <p:ext uri="{BB962C8B-B14F-4D97-AF65-F5344CB8AC3E}">
        <p14:creationId xmlns:p14="http://schemas.microsoft.com/office/powerpoint/2010/main" val="35618128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5262979"/>
          </a:xfrm>
          <a:prstGeom prst="rect">
            <a:avLst/>
          </a:prstGeom>
        </p:spPr>
        <p:txBody>
          <a:bodyPr wrap="square">
            <a:spAutoFit/>
          </a:bodyPr>
          <a:lstStyle/>
          <a:p>
            <a:r>
              <a:rPr lang="en-US" sz="1600" dirty="0" smtClean="0"/>
              <a:t>         // </a:t>
            </a:r>
            <a:r>
              <a:rPr lang="en-US" sz="1600" dirty="0"/>
              <a:t>Define a function which will work as a method</a:t>
            </a:r>
          </a:p>
          <a:p>
            <a:r>
              <a:rPr lang="en-US" sz="1600" dirty="0"/>
              <a:t>         function </a:t>
            </a:r>
            <a:r>
              <a:rPr lang="en-US" sz="1600" dirty="0" err="1"/>
              <a:t>addPrice</a:t>
            </a:r>
            <a:r>
              <a:rPr lang="en-US" sz="1600" dirty="0"/>
              <a:t>(amount) {</a:t>
            </a:r>
          </a:p>
          <a:p>
            <a:r>
              <a:rPr lang="en-US" sz="1600" dirty="0"/>
              <a:t>            with(this) {</a:t>
            </a:r>
          </a:p>
          <a:p>
            <a:r>
              <a:rPr lang="en-US" sz="1600" dirty="0"/>
              <a:t>               price = amount;</a:t>
            </a:r>
          </a:p>
          <a:p>
            <a:r>
              <a:rPr lang="en-US" sz="1600" dirty="0"/>
              <a:t>            }</a:t>
            </a:r>
          </a:p>
          <a:p>
            <a:r>
              <a:rPr lang="en-US" sz="1600" dirty="0"/>
              <a:t>         }</a:t>
            </a:r>
          </a:p>
          <a:p>
            <a:r>
              <a:rPr lang="en-US" sz="1600" dirty="0"/>
              <a:t>         function book(title, author) {</a:t>
            </a:r>
          </a:p>
          <a:p>
            <a:r>
              <a:rPr lang="en-US" sz="1600" dirty="0"/>
              <a:t>            </a:t>
            </a:r>
            <a:r>
              <a:rPr lang="en-US" sz="1600" dirty="0" err="1"/>
              <a:t>this.title</a:t>
            </a:r>
            <a:r>
              <a:rPr lang="en-US" sz="1600" dirty="0"/>
              <a:t> = title;</a:t>
            </a:r>
          </a:p>
          <a:p>
            <a:r>
              <a:rPr lang="en-US" sz="1600" dirty="0"/>
              <a:t>            </a:t>
            </a:r>
            <a:r>
              <a:rPr lang="en-US" sz="1600" dirty="0" err="1"/>
              <a:t>this.author</a:t>
            </a:r>
            <a:r>
              <a:rPr lang="en-US" sz="1600" dirty="0"/>
              <a:t> = author;</a:t>
            </a:r>
          </a:p>
          <a:p>
            <a:r>
              <a:rPr lang="en-US" sz="1600" dirty="0"/>
              <a:t>            </a:t>
            </a:r>
            <a:r>
              <a:rPr lang="en-US" sz="1600" dirty="0" err="1"/>
              <a:t>this.price</a:t>
            </a:r>
            <a:r>
              <a:rPr lang="en-US" sz="1600" dirty="0"/>
              <a:t> = 0;</a:t>
            </a:r>
          </a:p>
          <a:p>
            <a:r>
              <a:rPr lang="en-US" sz="1600" dirty="0"/>
              <a:t>            </a:t>
            </a:r>
            <a:r>
              <a:rPr lang="en-US" sz="1600" dirty="0" err="1"/>
              <a:t>this.addPrice</a:t>
            </a:r>
            <a:r>
              <a:rPr lang="en-US" sz="1600" dirty="0"/>
              <a:t> = </a:t>
            </a:r>
            <a:r>
              <a:rPr lang="en-US" sz="1600" dirty="0" err="1"/>
              <a:t>addPrice</a:t>
            </a:r>
            <a:r>
              <a:rPr lang="en-US" sz="1600" dirty="0"/>
              <a:t>;  // Assign that method as property.</a:t>
            </a:r>
          </a:p>
          <a:p>
            <a:r>
              <a:rPr lang="en-US" sz="1600" dirty="0"/>
              <a:t>         </a:t>
            </a:r>
            <a:r>
              <a:rPr lang="en-US" sz="1600" dirty="0" smtClean="0"/>
              <a:t>}</a:t>
            </a:r>
            <a:endParaRPr lang="en-US" sz="1600" dirty="0"/>
          </a:p>
          <a:p>
            <a:r>
              <a:rPr lang="en-US" sz="1600" dirty="0" smtClean="0"/>
              <a:t>         let </a:t>
            </a:r>
            <a:r>
              <a:rPr lang="en-US" sz="1600" dirty="0" err="1"/>
              <a:t>myBook</a:t>
            </a:r>
            <a:r>
              <a:rPr lang="en-US" sz="1600" dirty="0"/>
              <a:t> = new book("Perl", "</a:t>
            </a:r>
            <a:r>
              <a:rPr lang="en-US" sz="1600" dirty="0" err="1"/>
              <a:t>Mohtashim</a:t>
            </a:r>
            <a:r>
              <a:rPr lang="en-US" sz="1600" dirty="0"/>
              <a:t>");</a:t>
            </a:r>
          </a:p>
          <a:p>
            <a:r>
              <a:rPr lang="en-US" sz="1600" dirty="0"/>
              <a:t>         </a:t>
            </a:r>
            <a:r>
              <a:rPr lang="en-US" sz="1600" dirty="0" err="1"/>
              <a:t>myBook.addPrice</a:t>
            </a:r>
            <a:r>
              <a:rPr lang="en-US" sz="1600" dirty="0"/>
              <a:t>(100);</a:t>
            </a:r>
          </a:p>
          <a:p>
            <a:r>
              <a:rPr lang="en-US" sz="1600" dirty="0"/>
              <a:t>         </a:t>
            </a:r>
          </a:p>
          <a:p>
            <a:r>
              <a:rPr lang="en-US" sz="1600" dirty="0"/>
              <a:t>         </a:t>
            </a:r>
            <a:r>
              <a:rPr lang="en-US" sz="1600" dirty="0" smtClean="0"/>
              <a:t>console.log("</a:t>
            </a:r>
            <a:r>
              <a:rPr lang="en-US" sz="1600" dirty="0"/>
              <a:t>Book title is : " + </a:t>
            </a:r>
            <a:r>
              <a:rPr lang="en-US" sz="1600" dirty="0" err="1" smtClean="0"/>
              <a:t>myBook.title</a:t>
            </a:r>
            <a:r>
              <a:rPr lang="en-US" sz="1600" dirty="0" smtClean="0"/>
              <a:t>);</a:t>
            </a:r>
            <a:endParaRPr lang="en-US" sz="1600" dirty="0"/>
          </a:p>
          <a:p>
            <a:r>
              <a:rPr lang="en-US" sz="1600" dirty="0"/>
              <a:t> </a:t>
            </a:r>
            <a:r>
              <a:rPr lang="en-US" sz="1600" dirty="0" smtClean="0"/>
              <a:t>        console.log("</a:t>
            </a:r>
            <a:r>
              <a:rPr lang="en-US" sz="1600" dirty="0"/>
              <a:t>Book author is : " + </a:t>
            </a:r>
            <a:r>
              <a:rPr lang="en-US" sz="1600" dirty="0" err="1" smtClean="0"/>
              <a:t>myBook.author</a:t>
            </a:r>
            <a:r>
              <a:rPr lang="en-US" sz="1600" dirty="0" smtClean="0"/>
              <a:t>);</a:t>
            </a:r>
            <a:endParaRPr lang="en-US" sz="1600" dirty="0"/>
          </a:p>
          <a:p>
            <a:r>
              <a:rPr lang="en-US" sz="1600" dirty="0"/>
              <a:t> </a:t>
            </a:r>
            <a:r>
              <a:rPr lang="en-US" sz="1600" dirty="0" smtClean="0"/>
              <a:t>        console.log("</a:t>
            </a:r>
            <a:r>
              <a:rPr lang="en-US" sz="1600" dirty="0"/>
              <a:t>Book price is : " + </a:t>
            </a:r>
            <a:r>
              <a:rPr lang="en-US" sz="1600" dirty="0" err="1" smtClean="0"/>
              <a:t>myBook.price</a:t>
            </a:r>
            <a:r>
              <a:rPr lang="en-US" sz="1600" dirty="0" smtClean="0"/>
              <a:t>);</a:t>
            </a:r>
          </a:p>
          <a:p>
            <a:endParaRPr lang="en-US" sz="1600" dirty="0" smtClean="0"/>
          </a:p>
          <a:p>
            <a:endParaRPr lang="en-US" sz="1600" dirty="0"/>
          </a:p>
          <a:p>
            <a:endParaRPr lang="en-US" sz="1600" dirty="0"/>
          </a:p>
        </p:txBody>
      </p:sp>
      <p:pic>
        <p:nvPicPr>
          <p:cNvPr id="4" name="Imagen 3"/>
          <p:cNvPicPr>
            <a:picLocks noChangeAspect="1"/>
          </p:cNvPicPr>
          <p:nvPr/>
        </p:nvPicPr>
        <p:blipFill>
          <a:blip r:embed="rId2"/>
          <a:stretch>
            <a:fillRect/>
          </a:stretch>
        </p:blipFill>
        <p:spPr>
          <a:xfrm>
            <a:off x="4553118" y="2717074"/>
            <a:ext cx="6429856" cy="1293224"/>
          </a:xfrm>
          <a:prstGeom prst="rect">
            <a:avLst/>
          </a:prstGeom>
        </p:spPr>
      </p:pic>
    </p:spTree>
    <p:extLst>
      <p:ext uri="{BB962C8B-B14F-4D97-AF65-F5344CB8AC3E}">
        <p14:creationId xmlns:p14="http://schemas.microsoft.com/office/powerpoint/2010/main" val="35232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9. </a:t>
            </a:r>
            <a:r>
              <a:rPr lang="es-ES" sz="2400" dirty="0"/>
              <a:t>Funciones en </a:t>
            </a:r>
            <a:r>
              <a:rPr lang="es-ES" sz="2400" dirty="0"/>
              <a:t>JavaScript</a:t>
            </a:r>
            <a:br>
              <a:rPr lang="es-ES" sz="2400" dirty="0"/>
            </a:br>
            <a:r>
              <a:rPr lang="es-ES" sz="1050" dirty="0">
                <a:hlinkClick r:id="rId2"/>
              </a:rPr>
              <a:t>https://</a:t>
            </a:r>
            <a:r>
              <a:rPr lang="es-ES" sz="1050" dirty="0" smtClean="0">
                <a:hlinkClick r:id="rId2"/>
              </a:rPr>
              <a:t>www.tutorialspoint.com/javascript/javascript_functions.htm</a:t>
            </a:r>
            <a:r>
              <a:rPr lang="es-ES" sz="1050" dirty="0" smtClean="0"/>
              <a:t> </a:t>
            </a:r>
            <a:endParaRPr lang="es-ES" sz="1050" dirty="0"/>
          </a:p>
        </p:txBody>
      </p:sp>
      <p:sp>
        <p:nvSpPr>
          <p:cNvPr id="3" name="Rectángulo 2"/>
          <p:cNvSpPr/>
          <p:nvPr/>
        </p:nvSpPr>
        <p:spPr>
          <a:xfrm>
            <a:off x="1143000" y="1979086"/>
            <a:ext cx="9966959" cy="3816429"/>
          </a:xfrm>
          <a:prstGeom prst="rect">
            <a:avLst/>
          </a:prstGeom>
        </p:spPr>
        <p:txBody>
          <a:bodyPr wrap="square">
            <a:spAutoFit/>
          </a:bodyPr>
          <a:lstStyle/>
          <a:p>
            <a:r>
              <a:rPr lang="en-US" sz="1600" dirty="0"/>
              <a:t>A </a:t>
            </a:r>
            <a:r>
              <a:rPr lang="en-US" sz="1600" b="1" dirty="0"/>
              <a:t>function</a:t>
            </a:r>
            <a:r>
              <a:rPr lang="en-US" sz="1600" dirty="0"/>
              <a:t> is a group of reusable code which can be called anywhere in your program. This eliminates the need of writing the same code again and again. It helps programmers in writing modular codes. Functions allow a programmer to divide a big program into a number of small and manageable functions.</a:t>
            </a:r>
          </a:p>
          <a:p>
            <a:endParaRPr lang="en-US" sz="1600" dirty="0"/>
          </a:p>
          <a:p>
            <a:r>
              <a:rPr lang="en-US" sz="1600" dirty="0"/>
              <a:t>Like any other advanced programming language, JavaScript also supports all the features necessary to write modular code using functions. You must have seen functions like </a:t>
            </a:r>
            <a:r>
              <a:rPr lang="en-US" sz="1600" b="1" dirty="0"/>
              <a:t>alert</a:t>
            </a:r>
            <a:r>
              <a:rPr lang="en-US" sz="1600" b="1" dirty="0" smtClean="0"/>
              <a:t>(), write() console.log()</a:t>
            </a:r>
            <a:r>
              <a:rPr lang="en-US" sz="1600" dirty="0" smtClean="0"/>
              <a:t>. </a:t>
            </a:r>
            <a:r>
              <a:rPr lang="en-US" sz="1600" dirty="0"/>
              <a:t>We were using these functions again and again, but they had been written in core JavaScript only once.</a:t>
            </a:r>
          </a:p>
          <a:p>
            <a:endParaRPr lang="en-US" sz="1600" dirty="0"/>
          </a:p>
          <a:p>
            <a:r>
              <a:rPr lang="en-US" sz="1600" dirty="0"/>
              <a:t>JavaScript allows us to write our own functions as well. This section explains how to write your own functions in JavaScript.</a:t>
            </a:r>
          </a:p>
          <a:p>
            <a:endParaRPr lang="en-US" sz="1600" dirty="0"/>
          </a:p>
          <a:p>
            <a:r>
              <a:rPr lang="en-US" sz="1600" b="1" dirty="0"/>
              <a:t>Function Definition</a:t>
            </a:r>
          </a:p>
          <a:p>
            <a:r>
              <a:rPr lang="en-US" sz="1600" dirty="0"/>
              <a:t>Before we use a function, we need to define it. The most common way to define a function in JavaScript is by using the function keyword, followed by a unique function name, a list of parameters (that might be empty), and a statement block surrounded by curly braces</a:t>
            </a:r>
            <a:r>
              <a:rPr lang="en-US" dirty="0"/>
              <a:t>.</a:t>
            </a:r>
            <a:endParaRPr lang="es-MX" dirty="0"/>
          </a:p>
        </p:txBody>
      </p:sp>
    </p:spTree>
    <p:extLst>
      <p:ext uri="{BB962C8B-B14F-4D97-AF65-F5344CB8AC3E}">
        <p14:creationId xmlns:p14="http://schemas.microsoft.com/office/powerpoint/2010/main" val="40065164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9. </a:t>
            </a:r>
            <a:r>
              <a:rPr lang="es-ES" sz="2400" dirty="0"/>
              <a:t>Funciones en </a:t>
            </a:r>
            <a:r>
              <a:rPr lang="es-ES" sz="2400" dirty="0"/>
              <a:t>JavaScript</a:t>
            </a:r>
            <a:br>
              <a:rPr lang="es-ES" sz="2400" dirty="0"/>
            </a:br>
            <a:r>
              <a:rPr lang="es-ES" sz="1050" dirty="0">
                <a:hlinkClick r:id="rId2"/>
              </a:rPr>
              <a:t>https://</a:t>
            </a:r>
            <a:r>
              <a:rPr lang="es-ES" sz="1050" dirty="0" smtClean="0">
                <a:hlinkClick r:id="rId2"/>
              </a:rPr>
              <a:t>www.tutorialspoint.com/javascript/javascript_functions.htm</a:t>
            </a:r>
            <a:r>
              <a:rPr lang="es-ES" sz="1050" dirty="0" smtClean="0"/>
              <a:t> </a:t>
            </a:r>
            <a:endParaRPr lang="es-ES" sz="1050" dirty="0"/>
          </a:p>
        </p:txBody>
      </p:sp>
      <p:sp>
        <p:nvSpPr>
          <p:cNvPr id="3" name="Rectángulo 2"/>
          <p:cNvSpPr/>
          <p:nvPr/>
        </p:nvSpPr>
        <p:spPr>
          <a:xfrm>
            <a:off x="1143000" y="1979086"/>
            <a:ext cx="9966959" cy="4062651"/>
          </a:xfrm>
          <a:prstGeom prst="rect">
            <a:avLst/>
          </a:prstGeom>
        </p:spPr>
        <p:txBody>
          <a:bodyPr wrap="square">
            <a:spAutoFit/>
          </a:bodyPr>
          <a:lstStyle/>
          <a:p>
            <a:r>
              <a:rPr lang="en-US" sz="1600" b="1" dirty="0" smtClean="0"/>
              <a:t>Syntax</a:t>
            </a:r>
          </a:p>
          <a:p>
            <a:endParaRPr lang="en-US" sz="1600" b="1" dirty="0" smtClean="0"/>
          </a:p>
          <a:p>
            <a:r>
              <a:rPr lang="en-US" sz="1600" dirty="0" smtClean="0"/>
              <a:t>function </a:t>
            </a:r>
            <a:r>
              <a:rPr lang="en-US" sz="1600" dirty="0" err="1"/>
              <a:t>functionname</a:t>
            </a:r>
            <a:r>
              <a:rPr lang="en-US" sz="1600" dirty="0"/>
              <a:t>(parameter-list) {</a:t>
            </a:r>
          </a:p>
          <a:p>
            <a:r>
              <a:rPr lang="en-US" sz="1600" dirty="0"/>
              <a:t>         </a:t>
            </a:r>
            <a:r>
              <a:rPr lang="en-US" sz="1600" dirty="0" smtClean="0"/>
              <a:t>statements</a:t>
            </a:r>
          </a:p>
          <a:p>
            <a:r>
              <a:rPr lang="en-US" sz="1600" dirty="0" smtClean="0"/>
              <a:t>}</a:t>
            </a:r>
            <a:endParaRPr lang="en-US" sz="1600" dirty="0"/>
          </a:p>
          <a:p>
            <a:endParaRPr lang="es-MX" b="1" dirty="0" smtClean="0"/>
          </a:p>
          <a:p>
            <a:r>
              <a:rPr lang="es-MX" sz="1600" b="1" dirty="0" err="1" smtClean="0"/>
              <a:t>Examples</a:t>
            </a:r>
            <a:r>
              <a:rPr lang="es-MX" sz="1600" b="1" dirty="0" smtClean="0"/>
              <a:t>:</a:t>
            </a:r>
          </a:p>
          <a:p>
            <a:r>
              <a:rPr lang="en-US" sz="1600" dirty="0"/>
              <a:t>function </a:t>
            </a:r>
            <a:r>
              <a:rPr lang="en-US" sz="1600" dirty="0" err="1"/>
              <a:t>sayHello</a:t>
            </a:r>
            <a:r>
              <a:rPr lang="en-US" sz="1600" dirty="0"/>
              <a:t>() {</a:t>
            </a:r>
          </a:p>
          <a:p>
            <a:r>
              <a:rPr lang="en-US" sz="1600" dirty="0"/>
              <a:t>         </a:t>
            </a:r>
            <a:r>
              <a:rPr lang="en-US" sz="1600" dirty="0" smtClean="0"/>
              <a:t>console.log("</a:t>
            </a:r>
            <a:r>
              <a:rPr lang="en-US" sz="1600" dirty="0"/>
              <a:t>Hello there</a:t>
            </a:r>
            <a:r>
              <a:rPr lang="en-US" sz="1600" dirty="0" smtClean="0"/>
              <a:t>");</a:t>
            </a:r>
          </a:p>
          <a:p>
            <a:r>
              <a:rPr lang="en-US" sz="1600" dirty="0" smtClean="0"/>
              <a:t>}</a:t>
            </a:r>
          </a:p>
          <a:p>
            <a:endParaRPr lang="en-US" sz="1600" dirty="0" smtClean="0"/>
          </a:p>
          <a:p>
            <a:r>
              <a:rPr lang="en-US" sz="1600" b="1" dirty="0" smtClean="0"/>
              <a:t>Using </a:t>
            </a:r>
            <a:r>
              <a:rPr lang="en-US" sz="1600" b="1" dirty="0" err="1" smtClean="0"/>
              <a:t>Babbel</a:t>
            </a:r>
            <a:r>
              <a:rPr lang="en-US" sz="1600" b="1" dirty="0" smtClean="0"/>
              <a:t> Syntax</a:t>
            </a:r>
            <a:endParaRPr lang="en-US" sz="1600" b="1" dirty="0"/>
          </a:p>
          <a:p>
            <a:r>
              <a:rPr lang="es-MX" sz="1600" dirty="0" err="1" smtClean="0"/>
              <a:t>const</a:t>
            </a:r>
            <a:r>
              <a:rPr lang="es-MX" sz="1600" dirty="0" smtClean="0"/>
              <a:t> </a:t>
            </a:r>
            <a:r>
              <a:rPr lang="es-MX" sz="1600" dirty="0" err="1" smtClean="0"/>
              <a:t>sayHello</a:t>
            </a:r>
            <a:r>
              <a:rPr lang="es-MX" sz="1600" dirty="0" smtClean="0"/>
              <a:t> = () =&gt; {</a:t>
            </a:r>
          </a:p>
          <a:p>
            <a:r>
              <a:rPr lang="es-MX" sz="1600" dirty="0" smtClean="0"/>
              <a:t>          </a:t>
            </a:r>
            <a:r>
              <a:rPr lang="en-US" sz="1600" dirty="0" smtClean="0"/>
              <a:t>console.log</a:t>
            </a:r>
            <a:r>
              <a:rPr lang="en-US" sz="1600" dirty="0"/>
              <a:t>("Hello there</a:t>
            </a:r>
            <a:r>
              <a:rPr lang="en-US" sz="1600" dirty="0" smtClean="0"/>
              <a:t>");</a:t>
            </a:r>
            <a:endParaRPr lang="es-MX" sz="1600" dirty="0"/>
          </a:p>
          <a:p>
            <a:r>
              <a:rPr lang="es-MX" sz="1600" dirty="0" smtClean="0"/>
              <a:t>}</a:t>
            </a:r>
          </a:p>
          <a:p>
            <a:r>
              <a:rPr lang="es-MX" sz="1600" dirty="0" err="1" smtClean="0"/>
              <a:t>sayHello</a:t>
            </a:r>
            <a:r>
              <a:rPr lang="es-MX" sz="1600" dirty="0" smtClean="0"/>
              <a:t>(); // </a:t>
            </a:r>
            <a:r>
              <a:rPr lang="es-MX" sz="1600" dirty="0" err="1" smtClean="0"/>
              <a:t>Calling</a:t>
            </a:r>
            <a:r>
              <a:rPr lang="es-MX" sz="1600" dirty="0" smtClean="0"/>
              <a:t> to </a:t>
            </a:r>
            <a:r>
              <a:rPr lang="es-MX" sz="1600" dirty="0" err="1" smtClean="0"/>
              <a:t>the</a:t>
            </a:r>
            <a:r>
              <a:rPr lang="es-MX" sz="1600" dirty="0" smtClean="0"/>
              <a:t> </a:t>
            </a:r>
            <a:r>
              <a:rPr lang="es-MX" sz="1600" dirty="0" err="1" smtClean="0"/>
              <a:t>function</a:t>
            </a:r>
            <a:r>
              <a:rPr lang="es-MX" sz="1600" dirty="0"/>
              <a:t>.</a:t>
            </a:r>
          </a:p>
        </p:txBody>
      </p:sp>
    </p:spTree>
    <p:extLst>
      <p:ext uri="{BB962C8B-B14F-4D97-AF65-F5344CB8AC3E}">
        <p14:creationId xmlns:p14="http://schemas.microsoft.com/office/powerpoint/2010/main" val="3918066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9. </a:t>
            </a:r>
            <a:r>
              <a:rPr lang="es-ES" sz="2400" dirty="0"/>
              <a:t>Funciones en </a:t>
            </a:r>
            <a:r>
              <a:rPr lang="es-ES" sz="2400" dirty="0"/>
              <a:t>JavaScript</a:t>
            </a:r>
            <a:br>
              <a:rPr lang="es-ES" sz="2400" dirty="0"/>
            </a:br>
            <a:r>
              <a:rPr lang="es-ES" sz="1050" dirty="0">
                <a:hlinkClick r:id="rId2"/>
              </a:rPr>
              <a:t>https://</a:t>
            </a:r>
            <a:r>
              <a:rPr lang="es-ES" sz="1050" dirty="0" smtClean="0">
                <a:hlinkClick r:id="rId2"/>
              </a:rPr>
              <a:t>www.tutorialspoint.com/javascript/javascript_functions.htm</a:t>
            </a:r>
            <a:r>
              <a:rPr lang="es-ES" sz="1050" dirty="0" smtClean="0"/>
              <a:t> </a:t>
            </a:r>
            <a:endParaRPr lang="es-ES" sz="1050" dirty="0"/>
          </a:p>
        </p:txBody>
      </p:sp>
      <p:sp>
        <p:nvSpPr>
          <p:cNvPr id="3" name="Rectángulo 2"/>
          <p:cNvSpPr/>
          <p:nvPr/>
        </p:nvSpPr>
        <p:spPr>
          <a:xfrm>
            <a:off x="1143000" y="1979086"/>
            <a:ext cx="9966959" cy="3046988"/>
          </a:xfrm>
          <a:prstGeom prst="rect">
            <a:avLst/>
          </a:prstGeom>
        </p:spPr>
        <p:txBody>
          <a:bodyPr wrap="square">
            <a:spAutoFit/>
          </a:bodyPr>
          <a:lstStyle/>
          <a:p>
            <a:r>
              <a:rPr lang="es-MX" sz="1600" b="1" dirty="0" err="1" smtClean="0"/>
              <a:t>Examples</a:t>
            </a:r>
            <a:r>
              <a:rPr lang="es-MX" sz="1600" b="1" dirty="0" smtClean="0"/>
              <a:t>:</a:t>
            </a:r>
          </a:p>
          <a:p>
            <a:endParaRPr lang="es-MX" sz="1600" b="1" dirty="0" smtClean="0"/>
          </a:p>
          <a:p>
            <a:r>
              <a:rPr lang="en-US" sz="1600" dirty="0"/>
              <a:t>function </a:t>
            </a:r>
            <a:r>
              <a:rPr lang="en-US" sz="1600" dirty="0" err="1" smtClean="0"/>
              <a:t>sayHello</a:t>
            </a:r>
            <a:r>
              <a:rPr lang="en-US" sz="1600" dirty="0" smtClean="0"/>
              <a:t>(name, age) </a:t>
            </a:r>
            <a:r>
              <a:rPr lang="en-US" sz="1600" dirty="0"/>
              <a:t>{</a:t>
            </a:r>
          </a:p>
          <a:p>
            <a:r>
              <a:rPr lang="en-US" sz="1600" dirty="0"/>
              <a:t>         console.log(name + " is " + age + " years old.");</a:t>
            </a:r>
            <a:endParaRPr lang="en-US" sz="1600" dirty="0" smtClean="0"/>
          </a:p>
          <a:p>
            <a:r>
              <a:rPr lang="en-US" sz="1600" dirty="0" smtClean="0"/>
              <a:t>}</a:t>
            </a:r>
          </a:p>
          <a:p>
            <a:endParaRPr lang="en-US" sz="1600" dirty="0" smtClean="0"/>
          </a:p>
          <a:p>
            <a:r>
              <a:rPr lang="en-US" sz="1600" b="1" dirty="0" smtClean="0"/>
              <a:t>Using </a:t>
            </a:r>
            <a:r>
              <a:rPr lang="en-US" sz="1600" b="1" dirty="0" err="1" smtClean="0"/>
              <a:t>Babbel</a:t>
            </a:r>
            <a:r>
              <a:rPr lang="en-US" sz="1600" b="1" dirty="0" smtClean="0"/>
              <a:t> Syntax</a:t>
            </a:r>
            <a:endParaRPr lang="en-US" sz="1600" b="1" dirty="0"/>
          </a:p>
          <a:p>
            <a:r>
              <a:rPr lang="es-MX" sz="1600" dirty="0" err="1" smtClean="0"/>
              <a:t>const</a:t>
            </a:r>
            <a:r>
              <a:rPr lang="es-MX" sz="1600" dirty="0" smtClean="0"/>
              <a:t> </a:t>
            </a:r>
            <a:r>
              <a:rPr lang="es-MX" sz="1600" dirty="0" err="1" smtClean="0"/>
              <a:t>sayHello</a:t>
            </a:r>
            <a:r>
              <a:rPr lang="es-MX" sz="1600" dirty="0" smtClean="0"/>
              <a:t> = (</a:t>
            </a:r>
            <a:r>
              <a:rPr lang="es-MX" sz="1600" dirty="0" err="1" smtClean="0"/>
              <a:t>name</a:t>
            </a:r>
            <a:r>
              <a:rPr lang="es-MX" sz="1600" dirty="0" smtClean="0"/>
              <a:t>, </a:t>
            </a:r>
            <a:r>
              <a:rPr lang="es-MX" sz="1600" dirty="0" err="1" smtClean="0"/>
              <a:t>age</a:t>
            </a:r>
            <a:r>
              <a:rPr lang="es-MX" sz="1600" dirty="0" smtClean="0"/>
              <a:t>) =&gt; {</a:t>
            </a:r>
          </a:p>
          <a:p>
            <a:r>
              <a:rPr lang="en-US" sz="1600" dirty="0"/>
              <a:t> </a:t>
            </a:r>
            <a:r>
              <a:rPr lang="en-US" sz="1600" dirty="0" smtClean="0"/>
              <a:t>         console.log(name </a:t>
            </a:r>
            <a:r>
              <a:rPr lang="en-US" sz="1600" dirty="0"/>
              <a:t>+ " is " + age + " years old</a:t>
            </a:r>
            <a:r>
              <a:rPr lang="en-US" sz="1600" dirty="0" smtClean="0"/>
              <a:t>.");</a:t>
            </a:r>
          </a:p>
          <a:p>
            <a:r>
              <a:rPr lang="es-MX" sz="1600" dirty="0" smtClean="0"/>
              <a:t>}</a:t>
            </a:r>
          </a:p>
          <a:p>
            <a:endParaRPr lang="es-MX" sz="1600" dirty="0" smtClean="0"/>
          </a:p>
          <a:p>
            <a:r>
              <a:rPr lang="es-MX" sz="1600" dirty="0" err="1" smtClean="0"/>
              <a:t>sayHello</a:t>
            </a:r>
            <a:r>
              <a:rPr lang="es-MX" sz="1600" dirty="0" smtClean="0"/>
              <a:t>(‘Noe </a:t>
            </a:r>
            <a:r>
              <a:rPr lang="es-MX" sz="1600" dirty="0" err="1" smtClean="0"/>
              <a:t>Hernandez</a:t>
            </a:r>
            <a:r>
              <a:rPr lang="es-MX" sz="1600" dirty="0" smtClean="0"/>
              <a:t>’, 36); // </a:t>
            </a:r>
            <a:r>
              <a:rPr lang="es-MX" sz="1600" dirty="0" err="1" smtClean="0"/>
              <a:t>Calling</a:t>
            </a:r>
            <a:r>
              <a:rPr lang="es-MX" sz="1600" dirty="0" smtClean="0"/>
              <a:t> to </a:t>
            </a:r>
            <a:r>
              <a:rPr lang="es-MX" sz="1600" dirty="0" err="1" smtClean="0"/>
              <a:t>the</a:t>
            </a:r>
            <a:r>
              <a:rPr lang="es-MX" sz="1600" dirty="0" smtClean="0"/>
              <a:t> </a:t>
            </a:r>
            <a:r>
              <a:rPr lang="es-MX" sz="1600" dirty="0" err="1" smtClean="0"/>
              <a:t>function</a:t>
            </a:r>
            <a:r>
              <a:rPr lang="es-MX" sz="1600" dirty="0"/>
              <a:t>.</a:t>
            </a:r>
          </a:p>
        </p:txBody>
      </p:sp>
    </p:spTree>
    <p:extLst>
      <p:ext uri="{BB962C8B-B14F-4D97-AF65-F5344CB8AC3E}">
        <p14:creationId xmlns:p14="http://schemas.microsoft.com/office/powerpoint/2010/main" val="12320024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9. </a:t>
            </a:r>
            <a:r>
              <a:rPr lang="es-ES" sz="2400" dirty="0"/>
              <a:t>Funciones en </a:t>
            </a:r>
            <a:r>
              <a:rPr lang="es-ES" sz="2400" dirty="0"/>
              <a:t>JavaScript</a:t>
            </a:r>
            <a:br>
              <a:rPr lang="es-ES" sz="2400" dirty="0"/>
            </a:br>
            <a:r>
              <a:rPr lang="es-ES" sz="1050" dirty="0">
                <a:hlinkClick r:id="rId2"/>
              </a:rPr>
              <a:t>https://</a:t>
            </a:r>
            <a:r>
              <a:rPr lang="es-ES" sz="1050" dirty="0" smtClean="0">
                <a:hlinkClick r:id="rId2"/>
              </a:rPr>
              <a:t>www.tutorialspoint.com/javascript/javascript_functions.htm</a:t>
            </a:r>
            <a:r>
              <a:rPr lang="es-ES" sz="1050" dirty="0" smtClean="0"/>
              <a:t> </a:t>
            </a:r>
            <a:endParaRPr lang="es-ES" sz="1050" dirty="0"/>
          </a:p>
        </p:txBody>
      </p:sp>
      <p:sp>
        <p:nvSpPr>
          <p:cNvPr id="3" name="Rectángulo 2"/>
          <p:cNvSpPr/>
          <p:nvPr/>
        </p:nvSpPr>
        <p:spPr>
          <a:xfrm>
            <a:off x="1143000" y="1979086"/>
            <a:ext cx="9966959" cy="2308324"/>
          </a:xfrm>
          <a:prstGeom prst="rect">
            <a:avLst/>
          </a:prstGeom>
        </p:spPr>
        <p:txBody>
          <a:bodyPr wrap="square">
            <a:spAutoFit/>
          </a:bodyPr>
          <a:lstStyle/>
          <a:p>
            <a:r>
              <a:rPr lang="es-MX" sz="1600" b="1" dirty="0" err="1" smtClean="0"/>
              <a:t>Examples</a:t>
            </a:r>
            <a:r>
              <a:rPr lang="es-MX" sz="1600" b="1" dirty="0" smtClean="0"/>
              <a:t>:</a:t>
            </a:r>
          </a:p>
          <a:p>
            <a:endParaRPr lang="en-US" sz="1600" dirty="0" smtClean="0"/>
          </a:p>
          <a:p>
            <a:r>
              <a:rPr lang="en-US" sz="1600" b="1" dirty="0" smtClean="0"/>
              <a:t>Using </a:t>
            </a:r>
            <a:r>
              <a:rPr lang="en-US" sz="1600" b="1" dirty="0" err="1" smtClean="0"/>
              <a:t>Babbel</a:t>
            </a:r>
            <a:r>
              <a:rPr lang="en-US" sz="1600" b="1" dirty="0" smtClean="0"/>
              <a:t> Syntax</a:t>
            </a:r>
            <a:endParaRPr lang="en-US" sz="1600" b="1" dirty="0"/>
          </a:p>
          <a:p>
            <a:r>
              <a:rPr lang="es-MX" sz="1600" dirty="0" err="1" smtClean="0"/>
              <a:t>const</a:t>
            </a:r>
            <a:r>
              <a:rPr lang="es-MX" sz="1600" dirty="0" smtClean="0"/>
              <a:t> </a:t>
            </a:r>
            <a:r>
              <a:rPr lang="es-MX" sz="1600" dirty="0" err="1" smtClean="0"/>
              <a:t>sayHello</a:t>
            </a:r>
            <a:r>
              <a:rPr lang="es-MX" sz="1600" dirty="0" smtClean="0"/>
              <a:t> = (</a:t>
            </a:r>
            <a:r>
              <a:rPr lang="es-MX" sz="1600" dirty="0" err="1" smtClean="0"/>
              <a:t>name</a:t>
            </a:r>
            <a:r>
              <a:rPr lang="es-MX" sz="1600" dirty="0" smtClean="0"/>
              <a:t>, </a:t>
            </a:r>
            <a:r>
              <a:rPr lang="es-MX" sz="1600" dirty="0" err="1" smtClean="0"/>
              <a:t>age</a:t>
            </a:r>
            <a:r>
              <a:rPr lang="es-MX" sz="1600" dirty="0" smtClean="0"/>
              <a:t>) =&gt; {</a:t>
            </a:r>
          </a:p>
          <a:p>
            <a:r>
              <a:rPr lang="es-MX" sz="1600" dirty="0" smtClean="0"/>
              <a:t>         </a:t>
            </a:r>
            <a:r>
              <a:rPr lang="es-MX" sz="1600" dirty="0" err="1" smtClean="0"/>
              <a:t>let</a:t>
            </a:r>
            <a:r>
              <a:rPr lang="es-MX" sz="1600" dirty="0" smtClean="0"/>
              <a:t> output = </a:t>
            </a:r>
            <a:r>
              <a:rPr lang="en-US" sz="1600" dirty="0" smtClean="0"/>
              <a:t>name + " is " + age + " years old.";</a:t>
            </a:r>
          </a:p>
          <a:p>
            <a:r>
              <a:rPr lang="en-US" sz="1600" dirty="0" smtClean="0"/>
              <a:t>         </a:t>
            </a:r>
            <a:r>
              <a:rPr lang="en-US" sz="1600" b="1" dirty="0" smtClean="0"/>
              <a:t>return</a:t>
            </a:r>
            <a:r>
              <a:rPr lang="en-US" sz="1600" dirty="0" smtClean="0"/>
              <a:t> </a:t>
            </a:r>
            <a:r>
              <a:rPr lang="es-MX" sz="1600" dirty="0" smtClean="0"/>
              <a:t>output;</a:t>
            </a:r>
            <a:endParaRPr lang="en-US" sz="1600" dirty="0" smtClean="0"/>
          </a:p>
          <a:p>
            <a:r>
              <a:rPr lang="es-MX" sz="1600" dirty="0" smtClean="0"/>
              <a:t>}</a:t>
            </a:r>
          </a:p>
          <a:p>
            <a:endParaRPr lang="es-MX" sz="1600" dirty="0" smtClean="0"/>
          </a:p>
          <a:p>
            <a:r>
              <a:rPr lang="es-MX" sz="1600" dirty="0" err="1" smtClean="0"/>
              <a:t>sayHello</a:t>
            </a:r>
            <a:r>
              <a:rPr lang="es-MX" sz="1600" dirty="0" smtClean="0"/>
              <a:t>(‘Noe </a:t>
            </a:r>
            <a:r>
              <a:rPr lang="es-MX" sz="1600" dirty="0" err="1" smtClean="0"/>
              <a:t>Hernandez</a:t>
            </a:r>
            <a:r>
              <a:rPr lang="es-MX" sz="1600" dirty="0" smtClean="0"/>
              <a:t>’, 36); // </a:t>
            </a:r>
            <a:r>
              <a:rPr lang="es-MX" sz="1600" dirty="0" err="1" smtClean="0"/>
              <a:t>Calling</a:t>
            </a:r>
            <a:r>
              <a:rPr lang="es-MX" sz="1600" dirty="0" smtClean="0"/>
              <a:t> to </a:t>
            </a:r>
            <a:r>
              <a:rPr lang="es-MX" sz="1600" dirty="0" err="1" smtClean="0"/>
              <a:t>the</a:t>
            </a:r>
            <a:r>
              <a:rPr lang="es-MX" sz="1600" dirty="0" smtClean="0"/>
              <a:t> </a:t>
            </a:r>
            <a:r>
              <a:rPr lang="es-MX" sz="1600" dirty="0" err="1" smtClean="0"/>
              <a:t>function</a:t>
            </a:r>
            <a:r>
              <a:rPr lang="es-MX" sz="1600" dirty="0" smtClean="0"/>
              <a:t>.</a:t>
            </a:r>
          </a:p>
        </p:txBody>
      </p:sp>
    </p:spTree>
    <p:extLst>
      <p:ext uri="{BB962C8B-B14F-4D97-AF65-F5344CB8AC3E}">
        <p14:creationId xmlns:p14="http://schemas.microsoft.com/office/powerpoint/2010/main" val="15225336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r>
              <a:rPr lang="es-ES" sz="2400" dirty="0"/>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2308324"/>
          </a:xfrm>
          <a:prstGeom prst="rect">
            <a:avLst/>
          </a:prstGeom>
        </p:spPr>
        <p:txBody>
          <a:bodyPr wrap="square">
            <a:spAutoFit/>
          </a:bodyPr>
          <a:lstStyle/>
          <a:p>
            <a:r>
              <a:rPr lang="es-MX" b="1" dirty="0"/>
              <a:t>Error</a:t>
            </a:r>
          </a:p>
          <a:p>
            <a:r>
              <a:rPr lang="es-MX" dirty="0"/>
              <a:t>Los objetos Error se lanzan cuando ocurren errores en tiempo de ejecución. También puedes utilizar el objeto Error como objeto base para excepciones definidas por el usuario. Ve más adelante los tipos de errores estándar integrados.</a:t>
            </a:r>
          </a:p>
          <a:p>
            <a:endParaRPr lang="es-MX" dirty="0"/>
          </a:p>
          <a:p>
            <a:r>
              <a:rPr lang="es-MX" b="1" dirty="0"/>
              <a:t>Descripción</a:t>
            </a:r>
          </a:p>
          <a:p>
            <a:r>
              <a:rPr lang="es-MX" dirty="0"/>
              <a:t>Los errores en tiempo de ejecución dan como resultado la creación y lanzamiento de nuevos objetos Error.</a:t>
            </a:r>
          </a:p>
        </p:txBody>
      </p:sp>
    </p:spTree>
    <p:extLst>
      <p:ext uri="{BB962C8B-B14F-4D97-AF65-F5344CB8AC3E}">
        <p14:creationId xmlns:p14="http://schemas.microsoft.com/office/powerpoint/2010/main" val="3106035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 ¿Que es </a:t>
            </a:r>
            <a:r>
              <a:rPr lang="en-US" sz="2400" dirty="0" err="1"/>
              <a:t>Javascript</a:t>
            </a:r>
            <a:r>
              <a:rPr lang="en-US" sz="2400" dirty="0"/>
              <a:t> y </a:t>
            </a:r>
            <a:r>
              <a:rPr lang="en-US" sz="2400" dirty="0" err="1"/>
              <a:t>como</a:t>
            </a:r>
            <a:r>
              <a:rPr lang="en-US" sz="2400" dirty="0"/>
              <a:t> </a:t>
            </a:r>
            <a:r>
              <a:rPr lang="en-US" sz="2400" dirty="0" err="1"/>
              <a:t>funciona</a:t>
            </a:r>
            <a:r>
              <a:rPr lang="en-US" sz="2400" dirty="0"/>
              <a:t>?</a:t>
            </a:r>
            <a:endParaRPr lang="en-IN" sz="2400" dirty="0"/>
          </a:p>
        </p:txBody>
      </p:sp>
      <p:sp>
        <p:nvSpPr>
          <p:cNvPr id="3" name="Title 1">
            <a:extLst>
              <a:ext uri="{FF2B5EF4-FFF2-40B4-BE49-F238E27FC236}">
                <a16:creationId xmlns:a16="http://schemas.microsoft.com/office/drawing/2014/main" id="{E0D85A5A-259D-4AA3-A33C-29EEE044CE37}"/>
              </a:ext>
            </a:extLst>
          </p:cNvPr>
          <p:cNvSpPr txBox="1">
            <a:spLocks/>
          </p:cNvSpPr>
          <p:nvPr/>
        </p:nvSpPr>
        <p:spPr>
          <a:xfrm>
            <a:off x="1097280" y="2024522"/>
            <a:ext cx="10058400" cy="441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400" dirty="0"/>
              <a:t> </a:t>
            </a:r>
          </a:p>
        </p:txBody>
      </p:sp>
      <p:sp>
        <p:nvSpPr>
          <p:cNvPr id="5" name="TextBox 4">
            <a:extLst>
              <a:ext uri="{FF2B5EF4-FFF2-40B4-BE49-F238E27FC236}">
                <a16:creationId xmlns:a16="http://schemas.microsoft.com/office/drawing/2014/main" id="{1C501847-7F8B-4C43-BE83-0EE0FE6AA7AF}"/>
              </a:ext>
            </a:extLst>
          </p:cNvPr>
          <p:cNvSpPr txBox="1"/>
          <p:nvPr/>
        </p:nvSpPr>
        <p:spPr>
          <a:xfrm>
            <a:off x="1097280" y="2024522"/>
            <a:ext cx="10160746" cy="2554545"/>
          </a:xfrm>
          <a:prstGeom prst="rect">
            <a:avLst/>
          </a:prstGeom>
          <a:noFill/>
        </p:spPr>
        <p:txBody>
          <a:bodyPr wrap="square">
            <a:spAutoFit/>
          </a:bodyPr>
          <a:lstStyle/>
          <a:p>
            <a:r>
              <a:rPr lang="en-US" sz="1600" b="1" dirty="0"/>
              <a:t>Advantages of JavaScript</a:t>
            </a:r>
          </a:p>
          <a:p>
            <a:endParaRPr lang="en-US" sz="1600" dirty="0"/>
          </a:p>
          <a:p>
            <a:pPr marL="285750" indent="-285750">
              <a:buFont typeface="Arial" panose="020B0604020202020204" pitchFamily="34" charset="0"/>
              <a:buChar char="•"/>
            </a:pPr>
            <a:r>
              <a:rPr lang="en-US" sz="1600" dirty="0"/>
              <a:t>Less server interaction − You can validate user input before sending the page off to the server. This saves server traffic, which means less load on your server.</a:t>
            </a:r>
          </a:p>
          <a:p>
            <a:pPr marL="285750" indent="-285750">
              <a:buFont typeface="Arial" panose="020B0604020202020204" pitchFamily="34" charset="0"/>
              <a:buChar char="•"/>
            </a:pPr>
            <a:r>
              <a:rPr lang="en-US" sz="1600" dirty="0"/>
              <a:t>Immediate feedback to the visitors − They don't have to wait for a page reload to see if they have forgotten to enter something.</a:t>
            </a:r>
          </a:p>
          <a:p>
            <a:pPr marL="285750" indent="-285750">
              <a:buFont typeface="Arial" panose="020B0604020202020204" pitchFamily="34" charset="0"/>
              <a:buChar char="•"/>
            </a:pPr>
            <a:r>
              <a:rPr lang="en-US" sz="1600" dirty="0"/>
              <a:t>Increased interactivity − You can create interfaces that react when the user hovers over them with a mouse or activates them via the keyboard.</a:t>
            </a:r>
          </a:p>
          <a:p>
            <a:pPr marL="285750" indent="-285750">
              <a:buFont typeface="Arial" panose="020B0604020202020204" pitchFamily="34" charset="0"/>
              <a:buChar char="•"/>
            </a:pPr>
            <a:r>
              <a:rPr lang="en-US" sz="1600" dirty="0"/>
              <a:t>Richer interfaces − You can use JavaScript to include such items as drag-and-drop components and sliders to give a Rich Interface to your site visitors.</a:t>
            </a:r>
            <a:endParaRPr lang="en-IN" sz="1600" dirty="0"/>
          </a:p>
        </p:txBody>
      </p:sp>
    </p:spTree>
    <p:extLst>
      <p:ext uri="{BB962C8B-B14F-4D97-AF65-F5344CB8AC3E}">
        <p14:creationId xmlns:p14="http://schemas.microsoft.com/office/powerpoint/2010/main" val="13400734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r>
              <a:rPr lang="es-ES" sz="2400" dirty="0"/>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3539430"/>
          </a:xfrm>
          <a:prstGeom prst="rect">
            <a:avLst/>
          </a:prstGeom>
        </p:spPr>
        <p:txBody>
          <a:bodyPr wrap="square">
            <a:spAutoFit/>
          </a:bodyPr>
          <a:lstStyle/>
          <a:p>
            <a:r>
              <a:rPr lang="es-MX" sz="1600" b="1" dirty="0"/>
              <a:t>Tipos Error</a:t>
            </a:r>
          </a:p>
          <a:p>
            <a:r>
              <a:rPr lang="es-MX" sz="1600" dirty="0"/>
              <a:t>Además del constructor genérico Error, hay otros siete constructores de errores en el núcleo de JavaScript. Para conocer las excepciones de lado del cliente, consulta Declaraciones para el manejo de excepciones.</a:t>
            </a:r>
          </a:p>
          <a:p>
            <a:endParaRPr lang="es-MX" sz="1600" dirty="0"/>
          </a:p>
          <a:p>
            <a:r>
              <a:rPr lang="es-MX" sz="1600" b="1" dirty="0" err="1"/>
              <a:t>EvalError</a:t>
            </a:r>
            <a:endParaRPr lang="es-MX" sz="1600" b="1" dirty="0"/>
          </a:p>
          <a:p>
            <a:r>
              <a:rPr lang="es-MX" sz="1600" dirty="0"/>
              <a:t>Crea una instancia que representa un error que ocurre con respecto a la función global </a:t>
            </a:r>
            <a:r>
              <a:rPr lang="es-MX" sz="1600" dirty="0" err="1"/>
              <a:t>eval</a:t>
            </a:r>
            <a:r>
              <a:rPr lang="es-MX" sz="1600" dirty="0" smtClean="0"/>
              <a:t>().</a:t>
            </a:r>
          </a:p>
          <a:p>
            <a:endParaRPr lang="es-MX" sz="1600" dirty="0"/>
          </a:p>
          <a:p>
            <a:r>
              <a:rPr lang="es-MX" sz="1600" b="1" dirty="0" err="1"/>
              <a:t>InternalError</a:t>
            </a:r>
            <a:endParaRPr lang="es-MX" sz="1600" b="1" dirty="0"/>
          </a:p>
          <a:p>
            <a:r>
              <a:rPr lang="es-MX" sz="1600" dirty="0"/>
              <a:t>Crea una instancia que representa un error que ocurre cuando se produce un error interno en el motor de JavaScript. Por ejemplo: "demasiada recursividad</a:t>
            </a:r>
            <a:r>
              <a:rPr lang="es-MX" sz="1600" dirty="0" smtClean="0"/>
              <a:t>".</a:t>
            </a:r>
          </a:p>
          <a:p>
            <a:endParaRPr lang="es-MX" sz="1600" dirty="0"/>
          </a:p>
          <a:p>
            <a:r>
              <a:rPr lang="es-MX" sz="1600" b="1" dirty="0" err="1"/>
              <a:t>RangeError</a:t>
            </a:r>
            <a:endParaRPr lang="es-MX" sz="1600" b="1" dirty="0"/>
          </a:p>
          <a:p>
            <a:r>
              <a:rPr lang="es-MX" sz="1600" dirty="0"/>
              <a:t>Crea una instancia que representa un error que ocurre cuando una variable numérica o parámetro está fuera de su rango válido</a:t>
            </a:r>
            <a:r>
              <a:rPr lang="es-MX" sz="1600" dirty="0" smtClean="0"/>
              <a:t>.</a:t>
            </a:r>
            <a:endParaRPr lang="es-MX" sz="1600" dirty="0"/>
          </a:p>
        </p:txBody>
      </p:sp>
    </p:spTree>
    <p:extLst>
      <p:ext uri="{BB962C8B-B14F-4D97-AF65-F5344CB8AC3E}">
        <p14:creationId xmlns:p14="http://schemas.microsoft.com/office/powerpoint/2010/main" val="10440961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r>
              <a:rPr lang="es-ES" sz="2400" dirty="0"/>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3539430"/>
          </a:xfrm>
          <a:prstGeom prst="rect">
            <a:avLst/>
          </a:prstGeom>
        </p:spPr>
        <p:txBody>
          <a:bodyPr wrap="square">
            <a:spAutoFit/>
          </a:bodyPr>
          <a:lstStyle/>
          <a:p>
            <a:r>
              <a:rPr lang="es-MX" sz="1600" b="1" dirty="0"/>
              <a:t>Tipos Error</a:t>
            </a:r>
          </a:p>
          <a:p>
            <a:endParaRPr lang="es-MX" sz="1600" dirty="0" smtClean="0"/>
          </a:p>
          <a:p>
            <a:r>
              <a:rPr lang="es-MX" sz="1600" b="1" dirty="0" err="1"/>
              <a:t>ReferenceError</a:t>
            </a:r>
            <a:endParaRPr lang="es-MX" sz="1600" b="1" dirty="0"/>
          </a:p>
          <a:p>
            <a:r>
              <a:rPr lang="es-MX" sz="1600" dirty="0"/>
              <a:t>Crea una instancia que representa un error que ocurre cuando se quita la referencia a una referencia no válida</a:t>
            </a:r>
            <a:r>
              <a:rPr lang="es-MX" sz="1600" dirty="0" smtClean="0"/>
              <a:t>.</a:t>
            </a:r>
          </a:p>
          <a:p>
            <a:endParaRPr lang="es-MX" sz="1600" dirty="0"/>
          </a:p>
          <a:p>
            <a:r>
              <a:rPr lang="es-MX" sz="1600" b="1" dirty="0" err="1"/>
              <a:t>SyntaxError</a:t>
            </a:r>
            <a:endParaRPr lang="es-MX" sz="1600" b="1" dirty="0"/>
          </a:p>
          <a:p>
            <a:r>
              <a:rPr lang="es-MX" sz="1600" dirty="0"/>
              <a:t>Crea una instancia que representa un error de sintaxis</a:t>
            </a:r>
            <a:r>
              <a:rPr lang="es-MX" sz="1600" dirty="0" smtClean="0"/>
              <a:t>.</a:t>
            </a:r>
          </a:p>
          <a:p>
            <a:endParaRPr lang="es-MX" sz="1600" dirty="0"/>
          </a:p>
          <a:p>
            <a:r>
              <a:rPr lang="es-MX" sz="1600" b="1" dirty="0" err="1"/>
              <a:t>TypeError</a:t>
            </a:r>
            <a:endParaRPr lang="es-MX" sz="1600" b="1" dirty="0"/>
          </a:p>
          <a:p>
            <a:r>
              <a:rPr lang="es-MX" sz="1600" dirty="0"/>
              <a:t>Crea una instancia que representa un error que ocurre cuando una variable o parámetro no es de un tipo </a:t>
            </a:r>
            <a:r>
              <a:rPr lang="es-MX" sz="1600" dirty="0" smtClean="0"/>
              <a:t>válido.</a:t>
            </a:r>
          </a:p>
          <a:p>
            <a:endParaRPr lang="es-MX" sz="1600" dirty="0"/>
          </a:p>
          <a:p>
            <a:r>
              <a:rPr lang="es-MX" sz="1600" b="1" dirty="0" err="1"/>
              <a:t>URIError</a:t>
            </a:r>
            <a:endParaRPr lang="es-MX" sz="1600" b="1" dirty="0"/>
          </a:p>
          <a:p>
            <a:r>
              <a:rPr lang="es-MX" sz="1600" dirty="0"/>
              <a:t>Crea una instancia que representa un error que ocurre cuando </a:t>
            </a:r>
            <a:r>
              <a:rPr lang="es-MX" sz="1600" dirty="0" err="1"/>
              <a:t>encodeURI</a:t>
            </a:r>
            <a:r>
              <a:rPr lang="es-MX" sz="1600" dirty="0"/>
              <a:t>() o </a:t>
            </a:r>
            <a:r>
              <a:rPr lang="es-MX" sz="1600" dirty="0" err="1"/>
              <a:t>decodeURI</a:t>
            </a:r>
            <a:r>
              <a:rPr lang="es-MX" sz="1600" dirty="0"/>
              <a:t>() pasan parámetros no válidos</a:t>
            </a:r>
            <a:r>
              <a:rPr lang="es-MX" sz="1600" dirty="0" smtClean="0"/>
              <a:t>.</a:t>
            </a:r>
            <a:endParaRPr lang="es-MX" sz="1600" dirty="0"/>
          </a:p>
        </p:txBody>
      </p:sp>
    </p:spTree>
    <p:extLst>
      <p:ext uri="{BB962C8B-B14F-4D97-AF65-F5344CB8AC3E}">
        <p14:creationId xmlns:p14="http://schemas.microsoft.com/office/powerpoint/2010/main" val="903699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r>
              <a:rPr lang="es-ES" sz="2400" dirty="0"/>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2800767"/>
          </a:xfrm>
          <a:prstGeom prst="rect">
            <a:avLst/>
          </a:prstGeom>
        </p:spPr>
        <p:txBody>
          <a:bodyPr wrap="square">
            <a:spAutoFit/>
          </a:bodyPr>
          <a:lstStyle/>
          <a:p>
            <a:r>
              <a:rPr lang="es-MX" sz="1600" b="1" dirty="0" smtClean="0"/>
              <a:t>Try Catch </a:t>
            </a:r>
            <a:r>
              <a:rPr lang="es-MX" sz="1600" b="1" dirty="0" err="1" smtClean="0"/>
              <a:t>Exceptions</a:t>
            </a:r>
            <a:endParaRPr lang="es-MX" sz="1600" b="1" dirty="0" smtClean="0"/>
          </a:p>
          <a:p>
            <a:endParaRPr lang="es-MX" sz="1600" b="1" dirty="0"/>
          </a:p>
          <a:p>
            <a:pPr marL="285750" indent="-285750">
              <a:buFont typeface="Arial" panose="020B0604020202020204" pitchFamily="34" charset="0"/>
              <a:buChar char="•"/>
            </a:pPr>
            <a:r>
              <a:rPr lang="en-US" sz="1600" dirty="0"/>
              <a:t>The </a:t>
            </a:r>
            <a:r>
              <a:rPr lang="en-US" sz="1600" b="1" dirty="0"/>
              <a:t>try</a:t>
            </a:r>
            <a:r>
              <a:rPr lang="en-US" sz="1600" dirty="0"/>
              <a:t> statement lets you test a block of code for errors</a:t>
            </a:r>
            <a:r>
              <a:rPr lang="en-US" sz="1600" dirty="0" smtClean="0"/>
              <a:t>.</a:t>
            </a:r>
            <a:endParaRPr lang="en-US" sz="1600" dirty="0"/>
          </a:p>
          <a:p>
            <a:pPr marL="285750" indent="-285750">
              <a:buFont typeface="Arial" panose="020B0604020202020204" pitchFamily="34" charset="0"/>
              <a:buChar char="•"/>
            </a:pPr>
            <a:r>
              <a:rPr lang="en-US" sz="1600" dirty="0"/>
              <a:t>The </a:t>
            </a:r>
            <a:r>
              <a:rPr lang="en-US" sz="1600" b="1" dirty="0" smtClean="0"/>
              <a:t>catch</a:t>
            </a:r>
            <a:r>
              <a:rPr lang="en-US" sz="1600" dirty="0" smtClean="0"/>
              <a:t> statement </a:t>
            </a:r>
            <a:r>
              <a:rPr lang="en-US" sz="1600" dirty="0"/>
              <a:t>lets you handle the error</a:t>
            </a:r>
            <a:r>
              <a:rPr lang="en-US" sz="1600" dirty="0" smtClean="0"/>
              <a:t>.</a:t>
            </a:r>
            <a:endParaRPr lang="en-US" sz="1600" dirty="0"/>
          </a:p>
          <a:p>
            <a:pPr marL="285750" indent="-285750">
              <a:buFont typeface="Arial" panose="020B0604020202020204" pitchFamily="34" charset="0"/>
              <a:buChar char="•"/>
            </a:pPr>
            <a:r>
              <a:rPr lang="en-US" sz="1600" dirty="0"/>
              <a:t>The </a:t>
            </a:r>
            <a:r>
              <a:rPr lang="en-US" sz="1600" b="1" dirty="0" smtClean="0"/>
              <a:t>throw</a:t>
            </a:r>
            <a:r>
              <a:rPr lang="en-US" sz="1600" dirty="0" smtClean="0"/>
              <a:t> </a:t>
            </a:r>
            <a:r>
              <a:rPr lang="en-US" sz="1600" dirty="0"/>
              <a:t>statement lets you create custom errors</a:t>
            </a:r>
            <a:r>
              <a:rPr lang="en-US" sz="1600" dirty="0" smtClean="0"/>
              <a:t>.</a:t>
            </a:r>
            <a:endParaRPr lang="en-US" sz="1600" dirty="0"/>
          </a:p>
          <a:p>
            <a:pPr marL="285750" indent="-285750">
              <a:buFont typeface="Arial" panose="020B0604020202020204" pitchFamily="34" charset="0"/>
              <a:buChar char="•"/>
            </a:pPr>
            <a:r>
              <a:rPr lang="en-US" sz="1600" dirty="0"/>
              <a:t>The </a:t>
            </a:r>
            <a:r>
              <a:rPr lang="en-US" sz="1600" b="1" dirty="0"/>
              <a:t>finally</a:t>
            </a:r>
            <a:r>
              <a:rPr lang="en-US" sz="1600" dirty="0"/>
              <a:t> statement lets you execute code, after try and catch, regardless of the result</a:t>
            </a:r>
            <a:r>
              <a:rPr lang="en-US" sz="1600" dirty="0" smtClean="0"/>
              <a:t>.</a:t>
            </a:r>
          </a:p>
          <a:p>
            <a:endParaRPr lang="en-US" sz="1600" dirty="0" smtClean="0"/>
          </a:p>
          <a:p>
            <a:r>
              <a:rPr lang="en-US" sz="1600" b="1" dirty="0"/>
              <a:t>Errors Will Happen!</a:t>
            </a:r>
          </a:p>
          <a:p>
            <a:r>
              <a:rPr lang="en-US" sz="1600" dirty="0"/>
              <a:t>When executing JavaScript code, different errors can occur</a:t>
            </a:r>
            <a:r>
              <a:rPr lang="en-US" sz="1600" dirty="0" smtClean="0"/>
              <a:t>.</a:t>
            </a:r>
            <a:endParaRPr lang="en-US" sz="1600" dirty="0"/>
          </a:p>
          <a:p>
            <a:r>
              <a:rPr lang="en-US" sz="1600" b="1" dirty="0"/>
              <a:t>Errors</a:t>
            </a:r>
            <a:r>
              <a:rPr lang="en-US" sz="1600" dirty="0"/>
              <a:t> can be coding errors made by the programmer, errors due to wrong input, and other unforeseeable things.</a:t>
            </a:r>
          </a:p>
          <a:p>
            <a:endParaRPr lang="en-US" sz="1600" dirty="0" smtClean="0"/>
          </a:p>
        </p:txBody>
      </p:sp>
    </p:spTree>
    <p:extLst>
      <p:ext uri="{BB962C8B-B14F-4D97-AF65-F5344CB8AC3E}">
        <p14:creationId xmlns:p14="http://schemas.microsoft.com/office/powerpoint/2010/main" val="7332652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r>
              <a:rPr lang="es-ES" sz="2400" dirty="0"/>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3293209"/>
          </a:xfrm>
          <a:prstGeom prst="rect">
            <a:avLst/>
          </a:prstGeom>
        </p:spPr>
        <p:txBody>
          <a:bodyPr wrap="square">
            <a:spAutoFit/>
          </a:bodyPr>
          <a:lstStyle/>
          <a:p>
            <a:r>
              <a:rPr lang="en-US" sz="1600" b="1" dirty="0"/>
              <a:t>JavaScript Throws </a:t>
            </a:r>
            <a:r>
              <a:rPr lang="en-US" sz="1600" b="1" dirty="0" smtClean="0"/>
              <a:t>Errors</a:t>
            </a:r>
          </a:p>
          <a:p>
            <a:endParaRPr lang="en-US" sz="1600" b="1" dirty="0"/>
          </a:p>
          <a:p>
            <a:r>
              <a:rPr lang="en-US" sz="1600" dirty="0"/>
              <a:t>When an error occurs, JavaScript will normally stop and generate an error message</a:t>
            </a:r>
            <a:r>
              <a:rPr lang="en-US" sz="1600" dirty="0" smtClean="0"/>
              <a:t>.</a:t>
            </a:r>
            <a:endParaRPr lang="en-US" sz="1600" dirty="0"/>
          </a:p>
          <a:p>
            <a:r>
              <a:rPr lang="en-US" sz="1600" dirty="0"/>
              <a:t>The technical term for this is: JavaScript will throw an exception (throw an error</a:t>
            </a:r>
            <a:r>
              <a:rPr lang="en-US" sz="1600" dirty="0" smtClean="0"/>
              <a:t>).</a:t>
            </a:r>
            <a:endParaRPr lang="en-US" sz="1600" dirty="0"/>
          </a:p>
          <a:p>
            <a:endParaRPr lang="en-US" sz="1600" dirty="0" smtClean="0"/>
          </a:p>
          <a:p>
            <a:r>
              <a:rPr lang="en-US" sz="1600" b="1" dirty="0" smtClean="0"/>
              <a:t>Note: </a:t>
            </a:r>
            <a:r>
              <a:rPr lang="en-US" sz="1600" dirty="0" smtClean="0"/>
              <a:t>JavaScript </a:t>
            </a:r>
            <a:r>
              <a:rPr lang="en-US" sz="1600" dirty="0"/>
              <a:t>will actually create an Error object with two properties: name and message</a:t>
            </a:r>
            <a:r>
              <a:rPr lang="en-US" sz="1600" dirty="0" smtClean="0"/>
              <a:t>.</a:t>
            </a:r>
          </a:p>
          <a:p>
            <a:endParaRPr lang="en-US" sz="1600" dirty="0" smtClean="0"/>
          </a:p>
          <a:p>
            <a:r>
              <a:rPr lang="en-US" sz="1600" b="1" dirty="0" smtClean="0"/>
              <a:t>The </a:t>
            </a:r>
            <a:r>
              <a:rPr lang="en-US" sz="1600" b="1" dirty="0"/>
              <a:t>throw </a:t>
            </a:r>
            <a:r>
              <a:rPr lang="en-US" sz="1600" b="1" dirty="0" smtClean="0"/>
              <a:t>Statement</a:t>
            </a:r>
          </a:p>
          <a:p>
            <a:endParaRPr lang="en-US" sz="1600" b="1" dirty="0"/>
          </a:p>
          <a:p>
            <a:r>
              <a:rPr lang="en-US" sz="1600" dirty="0"/>
              <a:t>The throw statement allows you to create a custom error</a:t>
            </a:r>
            <a:r>
              <a:rPr lang="en-US" sz="1600" dirty="0" smtClean="0"/>
              <a:t>.</a:t>
            </a:r>
            <a:endParaRPr lang="en-US" sz="1600" dirty="0"/>
          </a:p>
          <a:p>
            <a:r>
              <a:rPr lang="en-US" sz="1600" dirty="0"/>
              <a:t>Technically you can throw an exception (throw an error</a:t>
            </a:r>
            <a:r>
              <a:rPr lang="en-US" sz="1600" dirty="0" smtClean="0"/>
              <a:t>).</a:t>
            </a:r>
            <a:endParaRPr lang="en-US" sz="1600" dirty="0"/>
          </a:p>
          <a:p>
            <a:r>
              <a:rPr lang="en-US" sz="1600" dirty="0"/>
              <a:t>The exception can be a JavaScript String, a Number, a Boolean or an Object:</a:t>
            </a:r>
            <a:endParaRPr lang="en-US" sz="1600" dirty="0" smtClean="0"/>
          </a:p>
          <a:p>
            <a:endParaRPr lang="en-US" sz="1600" dirty="0" smtClean="0"/>
          </a:p>
        </p:txBody>
      </p:sp>
      <p:pic>
        <p:nvPicPr>
          <p:cNvPr id="4" name="Imagen 3"/>
          <p:cNvPicPr>
            <a:picLocks noChangeAspect="1"/>
          </p:cNvPicPr>
          <p:nvPr/>
        </p:nvPicPr>
        <p:blipFill>
          <a:blip r:embed="rId3"/>
          <a:stretch>
            <a:fillRect/>
          </a:stretch>
        </p:blipFill>
        <p:spPr>
          <a:xfrm>
            <a:off x="1097280" y="5325045"/>
            <a:ext cx="3771900" cy="704850"/>
          </a:xfrm>
          <a:prstGeom prst="rect">
            <a:avLst/>
          </a:prstGeom>
        </p:spPr>
      </p:pic>
    </p:spTree>
    <p:extLst>
      <p:ext uri="{BB962C8B-B14F-4D97-AF65-F5344CB8AC3E}">
        <p14:creationId xmlns:p14="http://schemas.microsoft.com/office/powerpoint/2010/main" val="20237726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r>
              <a:rPr lang="es-ES" sz="2400" dirty="0"/>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3293209"/>
          </a:xfrm>
          <a:prstGeom prst="rect">
            <a:avLst/>
          </a:prstGeom>
        </p:spPr>
        <p:txBody>
          <a:bodyPr wrap="square">
            <a:spAutoFit/>
          </a:bodyPr>
          <a:lstStyle/>
          <a:p>
            <a:r>
              <a:rPr lang="es-MX" sz="1600" b="1" dirty="0" err="1" smtClean="0"/>
              <a:t>Examples</a:t>
            </a:r>
            <a:r>
              <a:rPr lang="en-US" sz="1600" dirty="0" smtClean="0"/>
              <a:t>.</a:t>
            </a:r>
          </a:p>
          <a:p>
            <a:endParaRPr lang="en-US" sz="1600" dirty="0"/>
          </a:p>
          <a:p>
            <a:r>
              <a:rPr lang="en-US" sz="1600" dirty="0"/>
              <a:t>try {</a:t>
            </a:r>
          </a:p>
          <a:p>
            <a:r>
              <a:rPr lang="en-US" sz="1600" dirty="0"/>
              <a:t>  </a:t>
            </a:r>
            <a:r>
              <a:rPr lang="en-US" sz="1600" dirty="0" err="1"/>
              <a:t>adddlert</a:t>
            </a:r>
            <a:r>
              <a:rPr lang="en-US" sz="1600" dirty="0"/>
              <a:t>("Welcome guest!");</a:t>
            </a:r>
          </a:p>
          <a:p>
            <a:r>
              <a:rPr lang="en-US" sz="1600" dirty="0"/>
              <a:t>}</a:t>
            </a:r>
          </a:p>
          <a:p>
            <a:r>
              <a:rPr lang="en-US" sz="1600" dirty="0"/>
              <a:t>catch(err) {</a:t>
            </a:r>
          </a:p>
          <a:p>
            <a:r>
              <a:rPr lang="en-US" sz="1600" dirty="0"/>
              <a:t>  </a:t>
            </a:r>
            <a:r>
              <a:rPr lang="en-US" sz="1600" dirty="0" smtClean="0"/>
              <a:t>console.log(</a:t>
            </a:r>
            <a:r>
              <a:rPr lang="en-US" sz="1600" dirty="0" err="1" smtClean="0"/>
              <a:t>err.message</a:t>
            </a:r>
            <a:r>
              <a:rPr lang="en-US" sz="1600" dirty="0" smtClean="0"/>
              <a:t>);</a:t>
            </a:r>
            <a:endParaRPr lang="en-US" sz="1600" dirty="0"/>
          </a:p>
          <a:p>
            <a:r>
              <a:rPr lang="en-US" sz="1600" dirty="0" smtClean="0"/>
              <a:t>}</a:t>
            </a:r>
          </a:p>
          <a:p>
            <a:endParaRPr lang="en-US" sz="1600" dirty="0"/>
          </a:p>
          <a:p>
            <a:endParaRPr lang="en-US" sz="1600" dirty="0" smtClean="0"/>
          </a:p>
          <a:p>
            <a:endParaRPr lang="en-US" sz="1600" dirty="0"/>
          </a:p>
          <a:p>
            <a:endParaRPr lang="en-US" sz="1600" dirty="0"/>
          </a:p>
          <a:p>
            <a:endParaRPr lang="en-US" sz="1600" dirty="0" smtClean="0"/>
          </a:p>
        </p:txBody>
      </p:sp>
    </p:spTree>
    <p:extLst>
      <p:ext uri="{BB962C8B-B14F-4D97-AF65-F5344CB8AC3E}">
        <p14:creationId xmlns:p14="http://schemas.microsoft.com/office/powerpoint/2010/main" val="440174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r>
              <a:rPr lang="es-ES" sz="2400" dirty="0"/>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3785652"/>
          </a:xfrm>
          <a:prstGeom prst="rect">
            <a:avLst/>
          </a:prstGeom>
        </p:spPr>
        <p:txBody>
          <a:bodyPr wrap="square">
            <a:spAutoFit/>
          </a:bodyPr>
          <a:lstStyle/>
          <a:p>
            <a:r>
              <a:rPr lang="es-MX" sz="1600" b="1" dirty="0" err="1" smtClean="0"/>
              <a:t>Examples</a:t>
            </a:r>
            <a:r>
              <a:rPr lang="en-US" sz="1600" dirty="0" smtClean="0"/>
              <a:t>.</a:t>
            </a:r>
          </a:p>
          <a:p>
            <a:endParaRPr lang="en-US" sz="1600" dirty="0"/>
          </a:p>
          <a:p>
            <a:r>
              <a:rPr lang="en-US" sz="1600" dirty="0"/>
              <a:t>try {</a:t>
            </a:r>
          </a:p>
          <a:p>
            <a:r>
              <a:rPr lang="en-US" sz="1600" dirty="0"/>
              <a:t>  </a:t>
            </a:r>
            <a:r>
              <a:rPr lang="en-US" sz="1600" dirty="0" err="1"/>
              <a:t>adddlert</a:t>
            </a:r>
            <a:r>
              <a:rPr lang="en-US" sz="1600" dirty="0"/>
              <a:t>("Welcome guest!");</a:t>
            </a:r>
          </a:p>
          <a:p>
            <a:r>
              <a:rPr lang="en-US" sz="1600" dirty="0"/>
              <a:t>}</a:t>
            </a:r>
          </a:p>
          <a:p>
            <a:r>
              <a:rPr lang="en-US" sz="1600" dirty="0"/>
              <a:t>catch(err) {</a:t>
            </a:r>
          </a:p>
          <a:p>
            <a:r>
              <a:rPr lang="en-US" sz="1600" dirty="0"/>
              <a:t>  </a:t>
            </a:r>
            <a:r>
              <a:rPr lang="en-US" sz="1600" dirty="0" smtClean="0"/>
              <a:t>console.log(</a:t>
            </a:r>
            <a:r>
              <a:rPr lang="en-US" sz="1600" dirty="0" err="1" smtClean="0"/>
              <a:t>err.message</a:t>
            </a:r>
            <a:r>
              <a:rPr lang="en-US" sz="1600" dirty="0" smtClean="0"/>
              <a:t>);</a:t>
            </a:r>
            <a:endParaRPr lang="en-US" sz="1600" dirty="0"/>
          </a:p>
          <a:p>
            <a:r>
              <a:rPr lang="en-US" sz="1600" dirty="0" smtClean="0"/>
              <a:t>}</a:t>
            </a:r>
          </a:p>
          <a:p>
            <a:endParaRPr lang="en-US" sz="1600" dirty="0"/>
          </a:p>
          <a:p>
            <a:r>
              <a:rPr lang="en-US" sz="1600" b="1" dirty="0" smtClean="0"/>
              <a:t>Output</a:t>
            </a:r>
          </a:p>
          <a:p>
            <a:r>
              <a:rPr lang="en-US" sz="1600" dirty="0" err="1"/>
              <a:t>adddlert</a:t>
            </a:r>
            <a:r>
              <a:rPr lang="en-US" sz="1600" dirty="0"/>
              <a:t> is not defined</a:t>
            </a:r>
          </a:p>
          <a:p>
            <a:endParaRPr lang="en-US" sz="1600" dirty="0" smtClean="0"/>
          </a:p>
          <a:p>
            <a:endParaRPr lang="en-US" sz="1600" dirty="0"/>
          </a:p>
          <a:p>
            <a:endParaRPr lang="en-US" sz="1600" dirty="0"/>
          </a:p>
          <a:p>
            <a:endParaRPr lang="en-US" sz="1600" dirty="0" smtClean="0"/>
          </a:p>
        </p:txBody>
      </p:sp>
    </p:spTree>
    <p:extLst>
      <p:ext uri="{BB962C8B-B14F-4D97-AF65-F5344CB8AC3E}">
        <p14:creationId xmlns:p14="http://schemas.microsoft.com/office/powerpoint/2010/main" val="1251817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r>
              <a:rPr lang="es-ES" sz="2400" dirty="0"/>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4031873"/>
          </a:xfrm>
          <a:prstGeom prst="rect">
            <a:avLst/>
          </a:prstGeom>
        </p:spPr>
        <p:txBody>
          <a:bodyPr wrap="square">
            <a:spAutoFit/>
          </a:bodyPr>
          <a:lstStyle/>
          <a:p>
            <a:r>
              <a:rPr lang="es-MX" sz="1600" b="1" dirty="0" err="1" smtClean="0"/>
              <a:t>Examples</a:t>
            </a:r>
            <a:r>
              <a:rPr lang="en-US" sz="1600" dirty="0" smtClean="0"/>
              <a:t>.</a:t>
            </a:r>
          </a:p>
          <a:p>
            <a:endParaRPr lang="en-US" sz="1600" dirty="0"/>
          </a:p>
          <a:p>
            <a:r>
              <a:rPr lang="en-US" sz="1600" dirty="0"/>
              <a:t>let x = </a:t>
            </a:r>
            <a:r>
              <a:rPr lang="en-US" sz="1600" dirty="0" smtClean="0"/>
              <a:t>500;</a:t>
            </a:r>
            <a:endParaRPr lang="en-US" sz="1600" dirty="0"/>
          </a:p>
          <a:p>
            <a:r>
              <a:rPr lang="en-US" sz="1600" dirty="0"/>
              <a:t>  try { </a:t>
            </a:r>
          </a:p>
          <a:p>
            <a:r>
              <a:rPr lang="en-US" sz="1600" dirty="0"/>
              <a:t>    if(x == "")  </a:t>
            </a:r>
            <a:r>
              <a:rPr lang="en-US" sz="1600" b="1" dirty="0"/>
              <a:t>throw</a:t>
            </a:r>
            <a:r>
              <a:rPr lang="en-US" sz="1600" dirty="0"/>
              <a:t> "empty";</a:t>
            </a:r>
          </a:p>
          <a:p>
            <a:r>
              <a:rPr lang="en-US" sz="1600" dirty="0"/>
              <a:t>    if(</a:t>
            </a:r>
            <a:r>
              <a:rPr lang="en-US" sz="1600" dirty="0" err="1"/>
              <a:t>isNaN</a:t>
            </a:r>
            <a:r>
              <a:rPr lang="en-US" sz="1600" dirty="0"/>
              <a:t>(x)) </a:t>
            </a:r>
            <a:r>
              <a:rPr lang="en-US" sz="1600" b="1" dirty="0"/>
              <a:t>throw</a:t>
            </a:r>
            <a:r>
              <a:rPr lang="en-US" sz="1600" dirty="0"/>
              <a:t> "not a number";</a:t>
            </a:r>
          </a:p>
          <a:p>
            <a:r>
              <a:rPr lang="en-US" sz="1600" dirty="0"/>
              <a:t>    x = Number(x);</a:t>
            </a:r>
          </a:p>
          <a:p>
            <a:r>
              <a:rPr lang="en-US" sz="1600" dirty="0"/>
              <a:t>    if(x &lt; 5)  </a:t>
            </a:r>
            <a:r>
              <a:rPr lang="en-US" sz="1600" b="1" dirty="0"/>
              <a:t>throw</a:t>
            </a:r>
            <a:r>
              <a:rPr lang="en-US" sz="1600" dirty="0"/>
              <a:t> "too low";</a:t>
            </a:r>
          </a:p>
          <a:p>
            <a:r>
              <a:rPr lang="en-US" sz="1600" dirty="0"/>
              <a:t>    if(x &gt; 10)   </a:t>
            </a:r>
            <a:r>
              <a:rPr lang="en-US" sz="1600" b="1" dirty="0"/>
              <a:t>throw</a:t>
            </a:r>
            <a:r>
              <a:rPr lang="en-US" sz="1600" dirty="0"/>
              <a:t> "too high";</a:t>
            </a:r>
          </a:p>
          <a:p>
            <a:r>
              <a:rPr lang="en-US" sz="1600" dirty="0"/>
              <a:t>  }</a:t>
            </a:r>
          </a:p>
          <a:p>
            <a:r>
              <a:rPr lang="en-US" sz="1600" dirty="0"/>
              <a:t>  catch(err) {</a:t>
            </a:r>
          </a:p>
          <a:p>
            <a:r>
              <a:rPr lang="en-US" sz="1600" dirty="0" smtClean="0"/>
              <a:t>      console.log(</a:t>
            </a:r>
            <a:r>
              <a:rPr lang="en-US" sz="1600" dirty="0"/>
              <a:t>"Input is " + </a:t>
            </a:r>
            <a:r>
              <a:rPr lang="en-US" sz="1600" dirty="0" smtClean="0"/>
              <a:t>err);</a:t>
            </a:r>
            <a:endParaRPr lang="en-US" sz="1600" dirty="0"/>
          </a:p>
          <a:p>
            <a:r>
              <a:rPr lang="en-US" sz="1600" dirty="0"/>
              <a:t>  }</a:t>
            </a:r>
            <a:endParaRPr lang="en-US" sz="1600" dirty="0" smtClean="0"/>
          </a:p>
          <a:p>
            <a:endParaRPr lang="en-US" sz="1600" dirty="0"/>
          </a:p>
          <a:p>
            <a:endParaRPr lang="en-US" sz="1600" dirty="0"/>
          </a:p>
          <a:p>
            <a:endParaRPr lang="en-US" sz="1600" dirty="0" smtClean="0"/>
          </a:p>
        </p:txBody>
      </p:sp>
    </p:spTree>
    <p:extLst>
      <p:ext uri="{BB962C8B-B14F-4D97-AF65-F5344CB8AC3E}">
        <p14:creationId xmlns:p14="http://schemas.microsoft.com/office/powerpoint/2010/main" val="6456387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r>
              <a:rPr lang="es-ES" sz="2400" dirty="0"/>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1323439"/>
          </a:xfrm>
          <a:prstGeom prst="rect">
            <a:avLst/>
          </a:prstGeom>
        </p:spPr>
        <p:txBody>
          <a:bodyPr wrap="square">
            <a:spAutoFit/>
          </a:bodyPr>
          <a:lstStyle/>
          <a:p>
            <a:r>
              <a:rPr lang="en-US" sz="1600" b="1" dirty="0" smtClean="0"/>
              <a:t>The </a:t>
            </a:r>
            <a:r>
              <a:rPr lang="en-US" sz="1600" b="1" dirty="0"/>
              <a:t>finally Statement</a:t>
            </a:r>
          </a:p>
          <a:p>
            <a:r>
              <a:rPr lang="en-US" sz="1600" dirty="0"/>
              <a:t>The finally statement lets you execute code, after try and catch, regardless of the result</a:t>
            </a:r>
            <a:r>
              <a:rPr lang="en-US" sz="1600" dirty="0" smtClean="0"/>
              <a:t>:</a:t>
            </a:r>
          </a:p>
          <a:p>
            <a:endParaRPr lang="en-US" sz="1600" dirty="0"/>
          </a:p>
          <a:p>
            <a:endParaRPr lang="en-US" sz="1600" dirty="0"/>
          </a:p>
          <a:p>
            <a:endParaRPr lang="en-US" sz="1600" dirty="0" smtClean="0"/>
          </a:p>
        </p:txBody>
      </p:sp>
      <p:pic>
        <p:nvPicPr>
          <p:cNvPr id="4" name="Imagen 3"/>
          <p:cNvPicPr>
            <a:picLocks noChangeAspect="1"/>
          </p:cNvPicPr>
          <p:nvPr/>
        </p:nvPicPr>
        <p:blipFill>
          <a:blip r:embed="rId3"/>
          <a:stretch>
            <a:fillRect/>
          </a:stretch>
        </p:blipFill>
        <p:spPr>
          <a:xfrm>
            <a:off x="2821305" y="3004593"/>
            <a:ext cx="6610350" cy="2181225"/>
          </a:xfrm>
          <a:prstGeom prst="rect">
            <a:avLst/>
          </a:prstGeom>
        </p:spPr>
      </p:pic>
    </p:spTree>
    <p:extLst>
      <p:ext uri="{BB962C8B-B14F-4D97-AF65-F5344CB8AC3E}">
        <p14:creationId xmlns:p14="http://schemas.microsoft.com/office/powerpoint/2010/main" val="27787564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r>
              <a:rPr lang="es-ES" sz="2400" dirty="0"/>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2308324"/>
          </a:xfrm>
          <a:prstGeom prst="rect">
            <a:avLst/>
          </a:prstGeom>
        </p:spPr>
        <p:txBody>
          <a:bodyPr wrap="square">
            <a:spAutoFit/>
          </a:bodyPr>
          <a:lstStyle/>
          <a:p>
            <a:r>
              <a:rPr lang="en-US" sz="1600" b="1" dirty="0" smtClean="0"/>
              <a:t>The </a:t>
            </a:r>
            <a:r>
              <a:rPr lang="en-US" sz="1600" b="1" dirty="0"/>
              <a:t>Error Object</a:t>
            </a:r>
          </a:p>
          <a:p>
            <a:r>
              <a:rPr lang="en-US" sz="1600" dirty="0"/>
              <a:t>JavaScript has a built in error object that provides error information when an error occurs.</a:t>
            </a:r>
          </a:p>
          <a:p>
            <a:endParaRPr lang="en-US" sz="1600" dirty="0"/>
          </a:p>
          <a:p>
            <a:r>
              <a:rPr lang="en-US" sz="1600" dirty="0"/>
              <a:t>The error object provides two useful properties: name and message.</a:t>
            </a:r>
          </a:p>
          <a:p>
            <a:endParaRPr lang="en-US" sz="1600" dirty="0"/>
          </a:p>
          <a:p>
            <a:endParaRPr lang="en-US" sz="1600" dirty="0" smtClean="0"/>
          </a:p>
          <a:p>
            <a:endParaRPr lang="en-US" sz="1600" dirty="0"/>
          </a:p>
          <a:p>
            <a:endParaRPr lang="en-US" sz="1600" dirty="0"/>
          </a:p>
          <a:p>
            <a:endParaRPr lang="en-US" sz="1600" dirty="0" smtClean="0"/>
          </a:p>
        </p:txBody>
      </p:sp>
      <p:pic>
        <p:nvPicPr>
          <p:cNvPr id="5" name="Imagen 4"/>
          <p:cNvPicPr>
            <a:picLocks noChangeAspect="1"/>
          </p:cNvPicPr>
          <p:nvPr/>
        </p:nvPicPr>
        <p:blipFill>
          <a:blip r:embed="rId3"/>
          <a:stretch>
            <a:fillRect/>
          </a:stretch>
        </p:blipFill>
        <p:spPr>
          <a:xfrm>
            <a:off x="2212657" y="3663086"/>
            <a:ext cx="7400925" cy="1943100"/>
          </a:xfrm>
          <a:prstGeom prst="rect">
            <a:avLst/>
          </a:prstGeom>
        </p:spPr>
      </p:pic>
    </p:spTree>
    <p:extLst>
      <p:ext uri="{BB962C8B-B14F-4D97-AF65-F5344CB8AC3E}">
        <p14:creationId xmlns:p14="http://schemas.microsoft.com/office/powerpoint/2010/main" val="38928908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r>
              <a:rPr lang="es-ES" sz="2400" dirty="0"/>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1323439"/>
          </a:xfrm>
          <a:prstGeom prst="rect">
            <a:avLst/>
          </a:prstGeom>
        </p:spPr>
        <p:txBody>
          <a:bodyPr wrap="square">
            <a:spAutoFit/>
          </a:bodyPr>
          <a:lstStyle/>
          <a:p>
            <a:endParaRPr lang="en-US" sz="1600" dirty="0"/>
          </a:p>
          <a:p>
            <a:endParaRPr lang="en-US" sz="1600" dirty="0" smtClean="0"/>
          </a:p>
          <a:p>
            <a:endParaRPr lang="en-US" sz="1600" dirty="0"/>
          </a:p>
          <a:p>
            <a:endParaRPr lang="en-US" sz="1600" dirty="0"/>
          </a:p>
          <a:p>
            <a:endParaRPr lang="en-US" sz="1600" dirty="0" smtClean="0"/>
          </a:p>
        </p:txBody>
      </p:sp>
      <p:pic>
        <p:nvPicPr>
          <p:cNvPr id="4" name="Imagen 3"/>
          <p:cNvPicPr>
            <a:picLocks noChangeAspect="1"/>
          </p:cNvPicPr>
          <p:nvPr/>
        </p:nvPicPr>
        <p:blipFill>
          <a:blip r:embed="rId3"/>
          <a:stretch>
            <a:fillRect/>
          </a:stretch>
        </p:blipFill>
        <p:spPr>
          <a:xfrm>
            <a:off x="2002155" y="2179455"/>
            <a:ext cx="8553450" cy="3857625"/>
          </a:xfrm>
          <a:prstGeom prst="rect">
            <a:avLst/>
          </a:prstGeom>
        </p:spPr>
      </p:pic>
    </p:spTree>
    <p:extLst>
      <p:ext uri="{BB962C8B-B14F-4D97-AF65-F5344CB8AC3E}">
        <p14:creationId xmlns:p14="http://schemas.microsoft.com/office/powerpoint/2010/main" val="3366202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 ¿Que es </a:t>
            </a:r>
            <a:r>
              <a:rPr lang="en-US" sz="2400" dirty="0" err="1"/>
              <a:t>Javascript</a:t>
            </a:r>
            <a:r>
              <a:rPr lang="en-US" sz="2400" dirty="0"/>
              <a:t> y </a:t>
            </a:r>
            <a:r>
              <a:rPr lang="en-US" sz="2400" dirty="0" err="1"/>
              <a:t>como</a:t>
            </a:r>
            <a:r>
              <a:rPr lang="en-US" sz="2400" dirty="0"/>
              <a:t> </a:t>
            </a:r>
            <a:r>
              <a:rPr lang="en-US" sz="2400" dirty="0" err="1"/>
              <a:t>funciona</a:t>
            </a:r>
            <a:r>
              <a:rPr lang="en-US" sz="2400" dirty="0"/>
              <a:t>?</a:t>
            </a:r>
            <a:endParaRPr lang="en-IN" sz="2400" dirty="0"/>
          </a:p>
        </p:txBody>
      </p:sp>
      <p:sp>
        <p:nvSpPr>
          <p:cNvPr id="3" name="Title 1">
            <a:extLst>
              <a:ext uri="{FF2B5EF4-FFF2-40B4-BE49-F238E27FC236}">
                <a16:creationId xmlns:a16="http://schemas.microsoft.com/office/drawing/2014/main" id="{E0D85A5A-259D-4AA3-A33C-29EEE044CE37}"/>
              </a:ext>
            </a:extLst>
          </p:cNvPr>
          <p:cNvSpPr txBox="1">
            <a:spLocks/>
          </p:cNvSpPr>
          <p:nvPr/>
        </p:nvSpPr>
        <p:spPr>
          <a:xfrm>
            <a:off x="1097280" y="2024522"/>
            <a:ext cx="10058400" cy="441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400" dirty="0"/>
              <a:t> </a:t>
            </a:r>
          </a:p>
        </p:txBody>
      </p:sp>
      <p:sp>
        <p:nvSpPr>
          <p:cNvPr id="5" name="TextBox 4">
            <a:extLst>
              <a:ext uri="{FF2B5EF4-FFF2-40B4-BE49-F238E27FC236}">
                <a16:creationId xmlns:a16="http://schemas.microsoft.com/office/drawing/2014/main" id="{1C501847-7F8B-4C43-BE83-0EE0FE6AA7AF}"/>
              </a:ext>
            </a:extLst>
          </p:cNvPr>
          <p:cNvSpPr txBox="1"/>
          <p:nvPr/>
        </p:nvSpPr>
        <p:spPr>
          <a:xfrm>
            <a:off x="1097280" y="2024522"/>
            <a:ext cx="10160746" cy="2308324"/>
          </a:xfrm>
          <a:prstGeom prst="rect">
            <a:avLst/>
          </a:prstGeom>
          <a:noFill/>
        </p:spPr>
        <p:txBody>
          <a:bodyPr wrap="square">
            <a:spAutoFit/>
          </a:bodyPr>
          <a:lstStyle/>
          <a:p>
            <a:r>
              <a:rPr lang="en-US" sz="1600" b="1" dirty="0"/>
              <a:t>Limitations of JavaScript</a:t>
            </a:r>
          </a:p>
          <a:p>
            <a:endParaRPr lang="en-US" sz="1600" dirty="0"/>
          </a:p>
          <a:p>
            <a:r>
              <a:rPr lang="en-US" sz="1600" dirty="0"/>
              <a:t>We cannot treat JavaScript as a full-fledged programming language. It lacks the following important features −</a:t>
            </a:r>
          </a:p>
          <a:p>
            <a:endParaRPr lang="en-US" sz="1600" dirty="0"/>
          </a:p>
          <a:p>
            <a:pPr marL="285750" indent="-285750">
              <a:buFont typeface="Arial" panose="020B0604020202020204" pitchFamily="34" charset="0"/>
              <a:buChar char="•"/>
            </a:pPr>
            <a:r>
              <a:rPr lang="en-US" sz="1600" dirty="0"/>
              <a:t>Client-side JavaScript does not allow the reading or writing of files. This has been kept for security reason.</a:t>
            </a:r>
          </a:p>
          <a:p>
            <a:pPr marL="285750" indent="-285750">
              <a:buFont typeface="Arial" panose="020B0604020202020204" pitchFamily="34" charset="0"/>
              <a:buChar char="•"/>
            </a:pPr>
            <a:r>
              <a:rPr lang="en-US" sz="1600" dirty="0"/>
              <a:t>JavaScript cannot be used for networking applications because there is no such support available.</a:t>
            </a:r>
          </a:p>
          <a:p>
            <a:pPr marL="285750" indent="-285750">
              <a:buFont typeface="Arial" panose="020B0604020202020204" pitchFamily="34" charset="0"/>
              <a:buChar char="•"/>
            </a:pPr>
            <a:r>
              <a:rPr lang="en-US" sz="1600" dirty="0"/>
              <a:t>JavaScript doesn't have any multi-threading or multiprocessor capabilities.</a:t>
            </a:r>
          </a:p>
          <a:p>
            <a:pPr marL="285750" indent="-285750">
              <a:buFont typeface="Arial" panose="020B0604020202020204" pitchFamily="34" charset="0"/>
              <a:buChar char="•"/>
            </a:pPr>
            <a:r>
              <a:rPr lang="en-US" sz="1600" dirty="0"/>
              <a:t>Once again, JavaScript is a lightweight, interpreted programming language that allows you to build interactivity into otherwise static HTML pages.</a:t>
            </a:r>
            <a:endParaRPr lang="en-IN" sz="1600" dirty="0"/>
          </a:p>
        </p:txBody>
      </p:sp>
    </p:spTree>
    <p:extLst>
      <p:ext uri="{BB962C8B-B14F-4D97-AF65-F5344CB8AC3E}">
        <p14:creationId xmlns:p14="http://schemas.microsoft.com/office/powerpoint/2010/main" val="12818946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11. </a:t>
            </a:r>
            <a:r>
              <a:rPr lang="es-ES" sz="2400" dirty="0"/>
              <a:t>Fechas en JavaScript </a:t>
            </a:r>
            <a:r>
              <a:rPr lang="es-ES" sz="2400" dirty="0" smtClean="0"/>
              <a:t>(</a:t>
            </a:r>
            <a:r>
              <a:rPr lang="es-ES" sz="2400" dirty="0"/>
              <a:t>Date)</a:t>
            </a:r>
            <a:br>
              <a:rPr lang="es-ES" sz="2400" dirty="0"/>
            </a:br>
            <a:r>
              <a:rPr lang="es-ES" sz="1050" dirty="0">
                <a:hlinkClick r:id="rId2"/>
              </a:rPr>
              <a:t>https://</a:t>
            </a:r>
            <a:r>
              <a:rPr lang="es-ES" sz="1050" dirty="0" smtClean="0">
                <a:hlinkClick r:id="rId2"/>
              </a:rPr>
              <a:t>www.w3schools.com/js/js_dates.asp</a:t>
            </a:r>
            <a:r>
              <a:rPr lang="es-ES" sz="1050" dirty="0" smtClean="0"/>
              <a:t> </a:t>
            </a:r>
            <a:endParaRPr lang="es-ES" sz="1050" dirty="0"/>
          </a:p>
        </p:txBody>
      </p:sp>
      <p:sp>
        <p:nvSpPr>
          <p:cNvPr id="3" name="Rectángulo 2"/>
          <p:cNvSpPr/>
          <p:nvPr/>
        </p:nvSpPr>
        <p:spPr>
          <a:xfrm>
            <a:off x="1097280" y="1966522"/>
            <a:ext cx="10058400" cy="2554545"/>
          </a:xfrm>
          <a:prstGeom prst="rect">
            <a:avLst/>
          </a:prstGeom>
        </p:spPr>
        <p:txBody>
          <a:bodyPr wrap="square">
            <a:spAutoFit/>
          </a:bodyPr>
          <a:lstStyle/>
          <a:p>
            <a:r>
              <a:rPr lang="en-US" sz="1600" dirty="0"/>
              <a:t>The </a:t>
            </a:r>
            <a:r>
              <a:rPr lang="en-US" sz="1600" b="1" dirty="0"/>
              <a:t>Date</a:t>
            </a:r>
            <a:r>
              <a:rPr lang="en-US" sz="1600" dirty="0"/>
              <a:t> object is a datatype built into the JavaScript language. Date objects are created with the new Date( ) as shown below.</a:t>
            </a:r>
          </a:p>
          <a:p>
            <a:endParaRPr lang="en-US" sz="1600" dirty="0"/>
          </a:p>
          <a:p>
            <a:r>
              <a:rPr lang="en-US" sz="1600" dirty="0"/>
              <a:t>Once a Date object is created, a number of methods allow you to operate on it. Most methods simply allow you to get and set the year, month, day, hour, minute, second, and millisecond fields of the object, using either local time or UTC (universal, or GMT) time</a:t>
            </a:r>
            <a:r>
              <a:rPr lang="en-US" sz="1600" dirty="0" smtClean="0"/>
              <a:t>.</a:t>
            </a:r>
          </a:p>
          <a:p>
            <a:endParaRPr lang="en-US" sz="1600" dirty="0"/>
          </a:p>
          <a:p>
            <a:r>
              <a:rPr lang="en-US" sz="1600" dirty="0"/>
              <a:t>By default, JavaScript will use the browser's time zone and display a date as a full text </a:t>
            </a:r>
            <a:r>
              <a:rPr lang="en-US" sz="1600" dirty="0" smtClean="0"/>
              <a:t>string</a:t>
            </a:r>
          </a:p>
          <a:p>
            <a:endParaRPr lang="en-US" sz="1600" dirty="0"/>
          </a:p>
          <a:p>
            <a:endParaRPr lang="es-MX" sz="1600" dirty="0"/>
          </a:p>
        </p:txBody>
      </p:sp>
    </p:spTree>
    <p:extLst>
      <p:ext uri="{BB962C8B-B14F-4D97-AF65-F5344CB8AC3E}">
        <p14:creationId xmlns:p14="http://schemas.microsoft.com/office/powerpoint/2010/main" val="7640488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11. </a:t>
            </a:r>
            <a:r>
              <a:rPr lang="es-ES" sz="2400" dirty="0"/>
              <a:t>Fechas en JavaScript </a:t>
            </a:r>
            <a:r>
              <a:rPr lang="es-ES" sz="2400" dirty="0" smtClean="0"/>
              <a:t>(</a:t>
            </a:r>
            <a:r>
              <a:rPr lang="es-ES" sz="2400" dirty="0"/>
              <a:t>Date)</a:t>
            </a:r>
            <a:br>
              <a:rPr lang="es-ES" sz="2400" dirty="0"/>
            </a:br>
            <a:r>
              <a:rPr lang="es-ES" sz="1050" dirty="0">
                <a:hlinkClick r:id="rId2"/>
              </a:rPr>
              <a:t>https://</a:t>
            </a:r>
            <a:r>
              <a:rPr lang="es-ES" sz="1050" dirty="0" smtClean="0">
                <a:hlinkClick r:id="rId2"/>
              </a:rPr>
              <a:t>www.w3schools.com/js/js_dates.asp</a:t>
            </a:r>
            <a:r>
              <a:rPr lang="es-ES" sz="1050" dirty="0" smtClean="0"/>
              <a:t> </a:t>
            </a:r>
            <a:endParaRPr lang="es-ES" sz="1050" dirty="0"/>
          </a:p>
        </p:txBody>
      </p:sp>
      <p:sp>
        <p:nvSpPr>
          <p:cNvPr id="3" name="Rectángulo 2"/>
          <p:cNvSpPr/>
          <p:nvPr/>
        </p:nvSpPr>
        <p:spPr>
          <a:xfrm>
            <a:off x="1097280" y="1966522"/>
            <a:ext cx="10058400" cy="4278094"/>
          </a:xfrm>
          <a:prstGeom prst="rect">
            <a:avLst/>
          </a:prstGeom>
        </p:spPr>
        <p:txBody>
          <a:bodyPr wrap="square">
            <a:spAutoFit/>
          </a:bodyPr>
          <a:lstStyle/>
          <a:p>
            <a:r>
              <a:rPr lang="en-US" sz="1600" b="1" dirty="0"/>
              <a:t>Creating Date Objects</a:t>
            </a:r>
          </a:p>
          <a:p>
            <a:r>
              <a:rPr lang="en-US" sz="1600" dirty="0"/>
              <a:t>Date objects are created with the new Date() constructor.</a:t>
            </a:r>
          </a:p>
          <a:p>
            <a:endParaRPr lang="en-US" sz="1600" dirty="0"/>
          </a:p>
          <a:p>
            <a:r>
              <a:rPr lang="en-US" sz="1600" dirty="0"/>
              <a:t>There are </a:t>
            </a:r>
            <a:r>
              <a:rPr lang="en-US" sz="1600" b="1" dirty="0"/>
              <a:t>4 ways </a:t>
            </a:r>
            <a:r>
              <a:rPr lang="en-US" sz="1600" dirty="0"/>
              <a:t>to create a new date </a:t>
            </a:r>
            <a:r>
              <a:rPr lang="en-US" sz="1600" dirty="0" smtClean="0"/>
              <a:t>object:</a:t>
            </a:r>
          </a:p>
          <a:p>
            <a:endParaRPr lang="en-US" sz="1600"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smtClean="0"/>
          </a:p>
          <a:p>
            <a:r>
              <a:rPr lang="en-US" sz="1600" b="1" dirty="0" smtClean="0"/>
              <a:t>Form 1: new </a:t>
            </a:r>
            <a:r>
              <a:rPr lang="en-US" sz="1600" b="1" dirty="0"/>
              <a:t>Date()</a:t>
            </a:r>
          </a:p>
          <a:p>
            <a:r>
              <a:rPr lang="en-US" sz="1600" dirty="0"/>
              <a:t>new Date() creates a new date object with the current date and time:</a:t>
            </a:r>
            <a:endParaRPr lang="en-US" sz="1600" dirty="0" smtClean="0"/>
          </a:p>
          <a:p>
            <a:endParaRPr lang="en-US" sz="1600" dirty="0" smtClean="0"/>
          </a:p>
          <a:p>
            <a:endParaRPr lang="en-US" sz="1600" dirty="0"/>
          </a:p>
          <a:p>
            <a:endParaRPr lang="en-US" sz="1600" dirty="0" smtClean="0"/>
          </a:p>
          <a:p>
            <a:endParaRPr lang="es-MX" sz="1600" dirty="0"/>
          </a:p>
        </p:txBody>
      </p:sp>
      <p:pic>
        <p:nvPicPr>
          <p:cNvPr id="4" name="Imagen 3"/>
          <p:cNvPicPr>
            <a:picLocks noChangeAspect="1"/>
          </p:cNvPicPr>
          <p:nvPr/>
        </p:nvPicPr>
        <p:blipFill>
          <a:blip r:embed="rId3"/>
          <a:stretch>
            <a:fillRect/>
          </a:stretch>
        </p:blipFill>
        <p:spPr>
          <a:xfrm>
            <a:off x="1873567" y="3167353"/>
            <a:ext cx="8505825" cy="1181100"/>
          </a:xfrm>
          <a:prstGeom prst="rect">
            <a:avLst/>
          </a:prstGeom>
        </p:spPr>
      </p:pic>
      <p:pic>
        <p:nvPicPr>
          <p:cNvPr id="6" name="Imagen 5"/>
          <p:cNvPicPr>
            <a:picLocks noChangeAspect="1"/>
          </p:cNvPicPr>
          <p:nvPr/>
        </p:nvPicPr>
        <p:blipFill>
          <a:blip r:embed="rId4"/>
          <a:stretch>
            <a:fillRect/>
          </a:stretch>
        </p:blipFill>
        <p:spPr>
          <a:xfrm>
            <a:off x="1873567" y="5549284"/>
            <a:ext cx="8486775" cy="542925"/>
          </a:xfrm>
          <a:prstGeom prst="rect">
            <a:avLst/>
          </a:prstGeom>
        </p:spPr>
      </p:pic>
    </p:spTree>
    <p:extLst>
      <p:ext uri="{BB962C8B-B14F-4D97-AF65-F5344CB8AC3E}">
        <p14:creationId xmlns:p14="http://schemas.microsoft.com/office/powerpoint/2010/main" val="8041926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11. </a:t>
            </a:r>
            <a:r>
              <a:rPr lang="es-ES" sz="2400" dirty="0"/>
              <a:t>Fechas en JavaScript </a:t>
            </a:r>
            <a:r>
              <a:rPr lang="es-ES" sz="2400" dirty="0" smtClean="0"/>
              <a:t>(</a:t>
            </a:r>
            <a:r>
              <a:rPr lang="es-ES" sz="2400" dirty="0"/>
              <a:t>Date)</a:t>
            </a:r>
            <a:br>
              <a:rPr lang="es-ES" sz="2400" dirty="0"/>
            </a:br>
            <a:r>
              <a:rPr lang="es-ES" sz="1050" dirty="0">
                <a:hlinkClick r:id="rId2"/>
              </a:rPr>
              <a:t>https://</a:t>
            </a:r>
            <a:r>
              <a:rPr lang="es-ES" sz="1050" dirty="0" smtClean="0">
                <a:hlinkClick r:id="rId2"/>
              </a:rPr>
              <a:t>www.w3schools.com/js/js_dates.asp</a:t>
            </a:r>
            <a:r>
              <a:rPr lang="es-ES" sz="1050" dirty="0" smtClean="0"/>
              <a:t> </a:t>
            </a:r>
            <a:endParaRPr lang="es-ES" sz="1050" dirty="0"/>
          </a:p>
        </p:txBody>
      </p:sp>
      <p:sp>
        <p:nvSpPr>
          <p:cNvPr id="3" name="Rectángulo 2"/>
          <p:cNvSpPr/>
          <p:nvPr/>
        </p:nvSpPr>
        <p:spPr>
          <a:xfrm>
            <a:off x="1097280" y="1966522"/>
            <a:ext cx="10058400" cy="3293209"/>
          </a:xfrm>
          <a:prstGeom prst="rect">
            <a:avLst/>
          </a:prstGeom>
        </p:spPr>
        <p:txBody>
          <a:bodyPr wrap="square">
            <a:spAutoFit/>
          </a:bodyPr>
          <a:lstStyle/>
          <a:p>
            <a:r>
              <a:rPr lang="en-US" sz="1600" b="1" dirty="0" smtClean="0"/>
              <a:t>Form 2: </a:t>
            </a:r>
          </a:p>
          <a:p>
            <a:r>
              <a:rPr lang="en-US" sz="1600" dirty="0" smtClean="0"/>
              <a:t>new </a:t>
            </a:r>
            <a:r>
              <a:rPr lang="en-US" sz="1600" dirty="0"/>
              <a:t>Date(year, month, ...)</a:t>
            </a:r>
          </a:p>
          <a:p>
            <a:r>
              <a:rPr lang="en-US" sz="1600" dirty="0"/>
              <a:t>new Date(year, month, ...) creates a new date object with a specified date and time</a:t>
            </a:r>
            <a:r>
              <a:rPr lang="en-US" sz="1600" dirty="0" smtClean="0"/>
              <a:t>.</a:t>
            </a:r>
            <a:endParaRPr lang="en-US" sz="1600" dirty="0"/>
          </a:p>
          <a:p>
            <a:r>
              <a:rPr lang="en-US" sz="1600" dirty="0"/>
              <a:t>7 numbers specify year, month, day, hour, minute, second, and millisecond (in that order):</a:t>
            </a:r>
            <a:endParaRPr lang="en-US" sz="1600" dirty="0" smtClean="0"/>
          </a:p>
          <a:p>
            <a:endParaRPr lang="en-US" sz="1600" dirty="0" smtClean="0"/>
          </a:p>
          <a:p>
            <a:endParaRPr lang="en-US" sz="1600" dirty="0" smtClean="0"/>
          </a:p>
          <a:p>
            <a:endParaRPr lang="en-US" sz="1600" dirty="0"/>
          </a:p>
          <a:p>
            <a:endParaRPr lang="en-US" sz="1600" dirty="0" smtClean="0"/>
          </a:p>
          <a:p>
            <a:r>
              <a:rPr lang="en-US" sz="1600" b="1" dirty="0" smtClean="0"/>
              <a:t>Form 3:</a:t>
            </a:r>
          </a:p>
          <a:p>
            <a:r>
              <a:rPr lang="en-US" sz="1600" dirty="0"/>
              <a:t>new Date(</a:t>
            </a:r>
            <a:r>
              <a:rPr lang="en-US" sz="1600" dirty="0" err="1"/>
              <a:t>dateString</a:t>
            </a:r>
            <a:r>
              <a:rPr lang="en-US" sz="1600" dirty="0"/>
              <a:t>)</a:t>
            </a:r>
          </a:p>
          <a:p>
            <a:r>
              <a:rPr lang="en-US" sz="1600" dirty="0"/>
              <a:t>new Date(</a:t>
            </a:r>
            <a:r>
              <a:rPr lang="en-US" sz="1600" dirty="0" err="1"/>
              <a:t>dateString</a:t>
            </a:r>
            <a:r>
              <a:rPr lang="en-US" sz="1600" dirty="0"/>
              <a:t>) creates a new date object from a date string:</a:t>
            </a:r>
          </a:p>
          <a:p>
            <a:endParaRPr lang="en-US" sz="1600" dirty="0" smtClean="0"/>
          </a:p>
          <a:p>
            <a:endParaRPr lang="es-MX" sz="1600" dirty="0"/>
          </a:p>
        </p:txBody>
      </p:sp>
      <p:pic>
        <p:nvPicPr>
          <p:cNvPr id="5" name="Imagen 4"/>
          <p:cNvPicPr>
            <a:picLocks noChangeAspect="1"/>
          </p:cNvPicPr>
          <p:nvPr/>
        </p:nvPicPr>
        <p:blipFill>
          <a:blip r:embed="rId3"/>
          <a:stretch>
            <a:fillRect/>
          </a:stretch>
        </p:blipFill>
        <p:spPr>
          <a:xfrm>
            <a:off x="1522367" y="3164631"/>
            <a:ext cx="8572500" cy="590550"/>
          </a:xfrm>
          <a:prstGeom prst="rect">
            <a:avLst/>
          </a:prstGeom>
        </p:spPr>
      </p:pic>
      <p:pic>
        <p:nvPicPr>
          <p:cNvPr id="7" name="Imagen 6"/>
          <p:cNvPicPr>
            <a:picLocks noChangeAspect="1"/>
          </p:cNvPicPr>
          <p:nvPr/>
        </p:nvPicPr>
        <p:blipFill>
          <a:blip r:embed="rId4"/>
          <a:stretch>
            <a:fillRect/>
          </a:stretch>
        </p:blipFill>
        <p:spPr>
          <a:xfrm>
            <a:off x="1522367" y="4969218"/>
            <a:ext cx="8457656" cy="581025"/>
          </a:xfrm>
          <a:prstGeom prst="rect">
            <a:avLst/>
          </a:prstGeom>
        </p:spPr>
      </p:pic>
    </p:spTree>
    <p:extLst>
      <p:ext uri="{BB962C8B-B14F-4D97-AF65-F5344CB8AC3E}">
        <p14:creationId xmlns:p14="http://schemas.microsoft.com/office/powerpoint/2010/main" val="2099259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11. </a:t>
            </a:r>
            <a:r>
              <a:rPr lang="es-ES" sz="2400" dirty="0"/>
              <a:t>Fechas en JavaScript </a:t>
            </a:r>
            <a:r>
              <a:rPr lang="es-ES" sz="2400" dirty="0" smtClean="0"/>
              <a:t>(</a:t>
            </a:r>
            <a:r>
              <a:rPr lang="es-ES" sz="2400" dirty="0"/>
              <a:t>Date)</a:t>
            </a:r>
            <a:br>
              <a:rPr lang="es-ES" sz="2400" dirty="0"/>
            </a:br>
            <a:r>
              <a:rPr lang="es-ES" sz="1050" dirty="0">
                <a:hlinkClick r:id="rId2"/>
              </a:rPr>
              <a:t>https://</a:t>
            </a:r>
            <a:r>
              <a:rPr lang="es-ES" sz="1050" dirty="0" smtClean="0">
                <a:hlinkClick r:id="rId2"/>
              </a:rPr>
              <a:t>www.w3schools.com/js/js_dates.asp</a:t>
            </a:r>
            <a:r>
              <a:rPr lang="es-ES" sz="1050" dirty="0" smtClean="0"/>
              <a:t> </a:t>
            </a:r>
            <a:endParaRPr lang="es-ES" sz="1050" dirty="0"/>
          </a:p>
        </p:txBody>
      </p:sp>
      <p:sp>
        <p:nvSpPr>
          <p:cNvPr id="3" name="Rectángulo 2"/>
          <p:cNvSpPr/>
          <p:nvPr/>
        </p:nvSpPr>
        <p:spPr>
          <a:xfrm>
            <a:off x="1097280" y="1966522"/>
            <a:ext cx="10058400" cy="830997"/>
          </a:xfrm>
          <a:prstGeom prst="rect">
            <a:avLst/>
          </a:prstGeom>
        </p:spPr>
        <p:txBody>
          <a:bodyPr wrap="square">
            <a:spAutoFit/>
          </a:bodyPr>
          <a:lstStyle/>
          <a:p>
            <a:r>
              <a:rPr lang="en-US" sz="1600" b="1" dirty="0" smtClean="0"/>
              <a:t>Displaying Dates: </a:t>
            </a:r>
          </a:p>
          <a:p>
            <a:endParaRPr lang="es-MX" sz="1600" dirty="0" smtClean="0"/>
          </a:p>
          <a:p>
            <a:endParaRPr lang="es-MX" sz="1600" dirty="0"/>
          </a:p>
        </p:txBody>
      </p:sp>
      <p:pic>
        <p:nvPicPr>
          <p:cNvPr id="4" name="Imagen 3"/>
          <p:cNvPicPr>
            <a:picLocks noChangeAspect="1"/>
          </p:cNvPicPr>
          <p:nvPr/>
        </p:nvPicPr>
        <p:blipFill>
          <a:blip r:embed="rId3"/>
          <a:stretch>
            <a:fillRect/>
          </a:stretch>
        </p:blipFill>
        <p:spPr>
          <a:xfrm>
            <a:off x="1207770" y="2382020"/>
            <a:ext cx="8496300" cy="828675"/>
          </a:xfrm>
          <a:prstGeom prst="rect">
            <a:avLst/>
          </a:prstGeom>
        </p:spPr>
      </p:pic>
      <p:pic>
        <p:nvPicPr>
          <p:cNvPr id="6" name="Imagen 5"/>
          <p:cNvPicPr>
            <a:picLocks noChangeAspect="1"/>
          </p:cNvPicPr>
          <p:nvPr/>
        </p:nvPicPr>
        <p:blipFill>
          <a:blip r:embed="rId4"/>
          <a:stretch>
            <a:fillRect/>
          </a:stretch>
        </p:blipFill>
        <p:spPr>
          <a:xfrm>
            <a:off x="1256619" y="5513775"/>
            <a:ext cx="8458200" cy="457200"/>
          </a:xfrm>
          <a:prstGeom prst="rect">
            <a:avLst/>
          </a:prstGeom>
        </p:spPr>
      </p:pic>
      <p:pic>
        <p:nvPicPr>
          <p:cNvPr id="8" name="Imagen 7"/>
          <p:cNvPicPr>
            <a:picLocks noChangeAspect="1"/>
          </p:cNvPicPr>
          <p:nvPr/>
        </p:nvPicPr>
        <p:blipFill>
          <a:blip r:embed="rId5"/>
          <a:stretch>
            <a:fillRect/>
          </a:stretch>
        </p:blipFill>
        <p:spPr>
          <a:xfrm>
            <a:off x="1207770" y="3320194"/>
            <a:ext cx="8505825" cy="666750"/>
          </a:xfrm>
          <a:prstGeom prst="rect">
            <a:avLst/>
          </a:prstGeom>
        </p:spPr>
      </p:pic>
      <p:pic>
        <p:nvPicPr>
          <p:cNvPr id="9" name="Imagen 8"/>
          <p:cNvPicPr>
            <a:picLocks noChangeAspect="1"/>
          </p:cNvPicPr>
          <p:nvPr/>
        </p:nvPicPr>
        <p:blipFill>
          <a:blip r:embed="rId6"/>
          <a:stretch>
            <a:fillRect/>
          </a:stretch>
        </p:blipFill>
        <p:spPr>
          <a:xfrm>
            <a:off x="1218655" y="4096443"/>
            <a:ext cx="8429625" cy="742950"/>
          </a:xfrm>
          <a:prstGeom prst="rect">
            <a:avLst/>
          </a:prstGeom>
        </p:spPr>
      </p:pic>
    </p:spTree>
    <p:extLst>
      <p:ext uri="{BB962C8B-B14F-4D97-AF65-F5344CB8AC3E}">
        <p14:creationId xmlns:p14="http://schemas.microsoft.com/office/powerpoint/2010/main" val="14177451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12. </a:t>
            </a:r>
            <a:r>
              <a:rPr lang="es-ES" sz="2400" dirty="0"/>
              <a:t>Estructuras de Control, IF ELSE </a:t>
            </a:r>
            <a:r>
              <a:rPr lang="es-ES" sz="2400" dirty="0" smtClean="0"/>
              <a:t>ELSEIF</a:t>
            </a:r>
            <a:br>
              <a:rPr lang="es-ES" sz="2400" dirty="0" smtClean="0"/>
            </a:br>
            <a:r>
              <a:rPr lang="es-ES" sz="1050" dirty="0">
                <a:hlinkClick r:id="rId2"/>
              </a:rPr>
              <a:t>https://www.tutorialspoint.com/javascript/javascript_ifelse.htm</a:t>
            </a:r>
            <a:endParaRPr lang="es-ES" sz="1050" dirty="0"/>
          </a:p>
        </p:txBody>
      </p:sp>
      <p:sp>
        <p:nvSpPr>
          <p:cNvPr id="3" name="Rectángulo 2"/>
          <p:cNvSpPr/>
          <p:nvPr/>
        </p:nvSpPr>
        <p:spPr>
          <a:xfrm>
            <a:off x="1097280" y="2008221"/>
            <a:ext cx="10058400" cy="3785652"/>
          </a:xfrm>
          <a:prstGeom prst="rect">
            <a:avLst/>
          </a:prstGeom>
        </p:spPr>
        <p:txBody>
          <a:bodyPr wrap="square">
            <a:spAutoFit/>
          </a:bodyPr>
          <a:lstStyle/>
          <a:p>
            <a:r>
              <a:rPr lang="en-US" sz="1600" dirty="0"/>
              <a:t>While writing a program, there may be a situation when you need to adopt one out of a given set of paths. In such cases, you need to use conditional statements that allow your program to make correct decisions and perform right actions.</a:t>
            </a:r>
          </a:p>
          <a:p>
            <a:endParaRPr lang="en-US" sz="1600" dirty="0"/>
          </a:p>
          <a:p>
            <a:r>
              <a:rPr lang="en-US" sz="1600" dirty="0"/>
              <a:t>JavaScript supports conditional statements which are used to perform different actions based on different conditions. Here we will explain the </a:t>
            </a:r>
            <a:r>
              <a:rPr lang="en-US" sz="1600" b="1" dirty="0" err="1"/>
              <a:t>if..else</a:t>
            </a:r>
            <a:r>
              <a:rPr lang="en-US" sz="1600" dirty="0"/>
              <a:t> statement.</a:t>
            </a:r>
          </a:p>
          <a:p>
            <a:endParaRPr lang="en-US" sz="1600" dirty="0"/>
          </a:p>
          <a:p>
            <a:r>
              <a:rPr lang="en-US" sz="1600" dirty="0"/>
              <a:t>Flow Chart of if-else</a:t>
            </a:r>
          </a:p>
          <a:p>
            <a:r>
              <a:rPr lang="en-US" sz="1600" dirty="0"/>
              <a:t>The following flow chart shows how the if-else statement works</a:t>
            </a:r>
            <a:r>
              <a:rPr lang="en-US" sz="1600" dirty="0" smtClean="0"/>
              <a:t>.</a:t>
            </a:r>
          </a:p>
          <a:p>
            <a:endParaRPr lang="en-US" sz="1600" dirty="0"/>
          </a:p>
          <a:p>
            <a:r>
              <a:rPr lang="en-US" sz="1600" dirty="0"/>
              <a:t>JavaScript supports the following forms of </a:t>
            </a:r>
            <a:r>
              <a:rPr lang="en-US" sz="1600" dirty="0" err="1"/>
              <a:t>if..else</a:t>
            </a:r>
            <a:r>
              <a:rPr lang="en-US" sz="1600" dirty="0"/>
              <a:t> statement −</a:t>
            </a:r>
          </a:p>
          <a:p>
            <a:endParaRPr lang="en-US" sz="1600" dirty="0"/>
          </a:p>
          <a:p>
            <a:pPr marL="285750" indent="-285750">
              <a:buFont typeface="Arial" panose="020B0604020202020204" pitchFamily="34" charset="0"/>
              <a:buChar char="•"/>
            </a:pPr>
            <a:r>
              <a:rPr lang="en-US" sz="1600" dirty="0"/>
              <a:t>if </a:t>
            </a:r>
            <a:r>
              <a:rPr lang="en-US" sz="1600" dirty="0" smtClean="0"/>
              <a:t>statement</a:t>
            </a:r>
            <a:endParaRPr lang="en-US" sz="1600" dirty="0"/>
          </a:p>
          <a:p>
            <a:pPr marL="285750" indent="-285750">
              <a:buFont typeface="Arial" panose="020B0604020202020204" pitchFamily="34" charset="0"/>
              <a:buChar char="•"/>
            </a:pPr>
            <a:r>
              <a:rPr lang="en-US" sz="1600" dirty="0"/>
              <a:t>if...else </a:t>
            </a:r>
            <a:r>
              <a:rPr lang="en-US" sz="1600" dirty="0" smtClean="0"/>
              <a:t>statement</a:t>
            </a:r>
            <a:endParaRPr lang="en-US" sz="1600" dirty="0"/>
          </a:p>
          <a:p>
            <a:pPr marL="285750" indent="-285750">
              <a:buFont typeface="Arial" panose="020B0604020202020204" pitchFamily="34" charset="0"/>
              <a:buChar char="•"/>
            </a:pPr>
            <a:r>
              <a:rPr lang="en-US" sz="1600" dirty="0"/>
              <a:t>if...else if... statement.</a:t>
            </a:r>
            <a:endParaRPr lang="es-MX" sz="1600" dirty="0"/>
          </a:p>
        </p:txBody>
      </p:sp>
      <p:pic>
        <p:nvPicPr>
          <p:cNvPr id="4" name="Imagen 3"/>
          <p:cNvPicPr>
            <a:picLocks noChangeAspect="1"/>
          </p:cNvPicPr>
          <p:nvPr/>
        </p:nvPicPr>
        <p:blipFill>
          <a:blip r:embed="rId3"/>
          <a:stretch>
            <a:fillRect/>
          </a:stretch>
        </p:blipFill>
        <p:spPr>
          <a:xfrm>
            <a:off x="7406639" y="3303951"/>
            <a:ext cx="3048000" cy="3019425"/>
          </a:xfrm>
          <a:prstGeom prst="rect">
            <a:avLst/>
          </a:prstGeom>
        </p:spPr>
      </p:pic>
    </p:spTree>
    <p:extLst>
      <p:ext uri="{BB962C8B-B14F-4D97-AF65-F5344CB8AC3E}">
        <p14:creationId xmlns:p14="http://schemas.microsoft.com/office/powerpoint/2010/main" val="34599901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12. </a:t>
            </a:r>
            <a:r>
              <a:rPr lang="es-ES" sz="2400" dirty="0"/>
              <a:t>Estructuras de Control, IF ELSE </a:t>
            </a:r>
            <a:r>
              <a:rPr lang="es-ES" sz="2400" dirty="0"/>
              <a:t>ELSEIF</a:t>
            </a:r>
            <a:br>
              <a:rPr lang="es-ES" sz="2400" dirty="0"/>
            </a:br>
            <a:r>
              <a:rPr lang="es-ES" sz="1050" dirty="0">
                <a:hlinkClick r:id="rId2"/>
              </a:rPr>
              <a:t>https://</a:t>
            </a:r>
            <a:r>
              <a:rPr lang="es-ES" sz="1050" dirty="0" smtClean="0">
                <a:hlinkClick r:id="rId2"/>
              </a:rPr>
              <a:t>www.tutorialspoint.com/javascript/javascript_ifelse.htm</a:t>
            </a:r>
            <a:r>
              <a:rPr lang="es-ES" sz="1050" dirty="0" smtClean="0"/>
              <a:t> </a:t>
            </a:r>
            <a:endParaRPr lang="es-ES" sz="1050" dirty="0"/>
          </a:p>
        </p:txBody>
      </p:sp>
      <p:sp>
        <p:nvSpPr>
          <p:cNvPr id="3" name="Rectángulo 2"/>
          <p:cNvSpPr/>
          <p:nvPr/>
        </p:nvSpPr>
        <p:spPr>
          <a:xfrm>
            <a:off x="1097280" y="2008221"/>
            <a:ext cx="10058400" cy="4278094"/>
          </a:xfrm>
          <a:prstGeom prst="rect">
            <a:avLst/>
          </a:prstGeom>
        </p:spPr>
        <p:txBody>
          <a:bodyPr wrap="square">
            <a:spAutoFit/>
          </a:bodyPr>
          <a:lstStyle/>
          <a:p>
            <a:r>
              <a:rPr lang="en-US" sz="1600" b="1" dirty="0"/>
              <a:t>if statement</a:t>
            </a:r>
          </a:p>
          <a:p>
            <a:r>
              <a:rPr lang="en-US" sz="1600" dirty="0"/>
              <a:t>The if statement is the fundamental control statement that allows JavaScript to make decisions and execute statements conditionally.</a:t>
            </a:r>
          </a:p>
          <a:p>
            <a:endParaRPr lang="en-US" sz="1600" dirty="0"/>
          </a:p>
          <a:p>
            <a:r>
              <a:rPr lang="en-US" sz="1600" dirty="0"/>
              <a:t>Syntax</a:t>
            </a:r>
          </a:p>
          <a:p>
            <a:r>
              <a:rPr lang="en-US" sz="1600" dirty="0"/>
              <a:t>The syntax for a basic if statement is as follows </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smtClean="0"/>
              <a:t>Here </a:t>
            </a:r>
            <a:r>
              <a:rPr lang="en-US" sz="1600" dirty="0"/>
              <a:t>a JavaScript expression is evaluated. If the resulting value is true, the given statement(s) are executed. If the expression is false, then no statement would be not executed. Most of the times, you will use comparison operators while making decisions.</a:t>
            </a:r>
            <a:endParaRPr lang="en-US" sz="1600" dirty="0" smtClean="0"/>
          </a:p>
          <a:p>
            <a:endParaRPr lang="en-US" sz="1600" dirty="0"/>
          </a:p>
          <a:p>
            <a:endParaRPr lang="es-MX" sz="1600" dirty="0"/>
          </a:p>
        </p:txBody>
      </p:sp>
      <p:pic>
        <p:nvPicPr>
          <p:cNvPr id="5" name="Imagen 4"/>
          <p:cNvPicPr>
            <a:picLocks noChangeAspect="1"/>
          </p:cNvPicPr>
          <p:nvPr/>
        </p:nvPicPr>
        <p:blipFill>
          <a:blip r:embed="rId3"/>
          <a:stretch>
            <a:fillRect/>
          </a:stretch>
        </p:blipFill>
        <p:spPr>
          <a:xfrm>
            <a:off x="1097280" y="3542522"/>
            <a:ext cx="7986418" cy="1160108"/>
          </a:xfrm>
          <a:prstGeom prst="rect">
            <a:avLst/>
          </a:prstGeom>
        </p:spPr>
      </p:pic>
    </p:spTree>
    <p:extLst>
      <p:ext uri="{BB962C8B-B14F-4D97-AF65-F5344CB8AC3E}">
        <p14:creationId xmlns:p14="http://schemas.microsoft.com/office/powerpoint/2010/main" val="36396257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12. </a:t>
            </a:r>
            <a:r>
              <a:rPr lang="es-ES" sz="2400" dirty="0"/>
              <a:t>Estructuras de Control, IF ELSE </a:t>
            </a:r>
            <a:r>
              <a:rPr lang="es-ES" sz="2400" dirty="0"/>
              <a:t>ELSEIF</a:t>
            </a:r>
            <a:br>
              <a:rPr lang="es-ES" sz="2400" dirty="0"/>
            </a:br>
            <a:r>
              <a:rPr lang="es-ES" sz="1050" dirty="0">
                <a:hlinkClick r:id="rId2"/>
              </a:rPr>
              <a:t>https://</a:t>
            </a:r>
            <a:r>
              <a:rPr lang="es-ES" sz="1050" dirty="0" smtClean="0">
                <a:hlinkClick r:id="rId2"/>
              </a:rPr>
              <a:t>www.tutorialspoint.com/javascript/javascript_ifelse.htm</a:t>
            </a:r>
            <a:r>
              <a:rPr lang="es-ES" sz="1050" dirty="0" smtClean="0"/>
              <a:t> </a:t>
            </a:r>
            <a:endParaRPr lang="es-ES" sz="1050" dirty="0"/>
          </a:p>
        </p:txBody>
      </p:sp>
      <p:sp>
        <p:nvSpPr>
          <p:cNvPr id="3" name="Rectángulo 2"/>
          <p:cNvSpPr/>
          <p:nvPr/>
        </p:nvSpPr>
        <p:spPr>
          <a:xfrm>
            <a:off x="1097280" y="2008221"/>
            <a:ext cx="10058400" cy="1815882"/>
          </a:xfrm>
          <a:prstGeom prst="rect">
            <a:avLst/>
          </a:prstGeom>
        </p:spPr>
        <p:txBody>
          <a:bodyPr wrap="square">
            <a:spAutoFit/>
          </a:bodyPr>
          <a:lstStyle/>
          <a:p>
            <a:r>
              <a:rPr lang="en-US" sz="1600" b="1" dirty="0" smtClean="0"/>
              <a:t>Example</a:t>
            </a:r>
            <a:endParaRPr lang="en-US" sz="1600" dirty="0"/>
          </a:p>
          <a:p>
            <a:r>
              <a:rPr lang="en-US" sz="1600" dirty="0" smtClean="0"/>
              <a:t>            let </a:t>
            </a:r>
            <a:r>
              <a:rPr lang="en-US" sz="1600" dirty="0"/>
              <a:t>age = 20;</a:t>
            </a:r>
          </a:p>
          <a:p>
            <a:r>
              <a:rPr lang="en-US" sz="1600" dirty="0"/>
              <a:t>         </a:t>
            </a:r>
          </a:p>
          <a:p>
            <a:r>
              <a:rPr lang="en-US" sz="1600" dirty="0"/>
              <a:t>            if( age &gt; 18 ) {</a:t>
            </a:r>
          </a:p>
          <a:p>
            <a:r>
              <a:rPr lang="en-US" sz="1600" dirty="0"/>
              <a:t>               </a:t>
            </a:r>
            <a:r>
              <a:rPr lang="en-US" sz="1600" dirty="0" smtClean="0"/>
              <a:t>console.log(“Qualifies </a:t>
            </a:r>
            <a:r>
              <a:rPr lang="en-US" sz="1600" dirty="0"/>
              <a:t>for </a:t>
            </a:r>
            <a:r>
              <a:rPr lang="en-US" sz="1600" dirty="0" smtClean="0"/>
              <a:t>driving");</a:t>
            </a:r>
            <a:endParaRPr lang="en-US" sz="1600" dirty="0"/>
          </a:p>
          <a:p>
            <a:r>
              <a:rPr lang="en-US" sz="1600" dirty="0"/>
              <a:t>            }</a:t>
            </a:r>
          </a:p>
          <a:p>
            <a:endParaRPr lang="es-MX" sz="1600" dirty="0"/>
          </a:p>
        </p:txBody>
      </p:sp>
    </p:spTree>
    <p:extLst>
      <p:ext uri="{BB962C8B-B14F-4D97-AF65-F5344CB8AC3E}">
        <p14:creationId xmlns:p14="http://schemas.microsoft.com/office/powerpoint/2010/main" val="33085060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12. </a:t>
            </a:r>
            <a:r>
              <a:rPr lang="es-ES" sz="2400" dirty="0"/>
              <a:t>Estructuras de Control, IF ELSE </a:t>
            </a:r>
            <a:r>
              <a:rPr lang="es-ES" sz="2400" dirty="0"/>
              <a:t>ELSEIF</a:t>
            </a:r>
            <a:br>
              <a:rPr lang="es-ES" sz="2400" dirty="0"/>
            </a:br>
            <a:r>
              <a:rPr lang="es-ES" sz="1050" dirty="0">
                <a:hlinkClick r:id="rId2"/>
              </a:rPr>
              <a:t>https://</a:t>
            </a:r>
            <a:r>
              <a:rPr lang="es-ES" sz="1050" dirty="0" smtClean="0">
                <a:hlinkClick r:id="rId2"/>
              </a:rPr>
              <a:t>www.tutorialspoint.com/javascript/javascript_ifelse.htm</a:t>
            </a:r>
            <a:r>
              <a:rPr lang="es-ES" sz="1050" dirty="0" smtClean="0"/>
              <a:t> </a:t>
            </a:r>
            <a:endParaRPr lang="es-ES" sz="1050" dirty="0"/>
          </a:p>
        </p:txBody>
      </p:sp>
      <p:sp>
        <p:nvSpPr>
          <p:cNvPr id="3" name="Rectángulo 2"/>
          <p:cNvSpPr/>
          <p:nvPr/>
        </p:nvSpPr>
        <p:spPr>
          <a:xfrm>
            <a:off x="1097280" y="2008221"/>
            <a:ext cx="10058400" cy="4524315"/>
          </a:xfrm>
          <a:prstGeom prst="rect">
            <a:avLst/>
          </a:prstGeom>
        </p:spPr>
        <p:txBody>
          <a:bodyPr wrap="square">
            <a:spAutoFit/>
          </a:bodyPr>
          <a:lstStyle/>
          <a:p>
            <a:r>
              <a:rPr lang="en-US" sz="1600" b="1" dirty="0"/>
              <a:t>if...else statement</a:t>
            </a:r>
          </a:p>
          <a:p>
            <a:r>
              <a:rPr lang="en-US" sz="1600" dirty="0"/>
              <a:t>The 'if...else' statement is the next form of control statement that allows JavaScript to execute statements in a more controlled way</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r>
              <a:rPr lang="en-US" sz="1600" b="1" dirty="0" smtClean="0"/>
              <a:t>Example</a:t>
            </a:r>
          </a:p>
          <a:p>
            <a:r>
              <a:rPr lang="en-US" sz="1600" dirty="0" smtClean="0"/>
              <a:t>             let </a:t>
            </a:r>
            <a:r>
              <a:rPr lang="en-US" sz="1600" dirty="0"/>
              <a:t>age = 15;</a:t>
            </a:r>
          </a:p>
          <a:p>
            <a:r>
              <a:rPr lang="en-US" sz="1600" dirty="0"/>
              <a:t>         </a:t>
            </a:r>
          </a:p>
          <a:p>
            <a:r>
              <a:rPr lang="en-US" sz="1600" dirty="0"/>
              <a:t>            if( age &gt; 18 ) {</a:t>
            </a:r>
          </a:p>
          <a:p>
            <a:r>
              <a:rPr lang="en-US" sz="1600" dirty="0" smtClean="0"/>
              <a:t>               console.log("Qualifies </a:t>
            </a:r>
            <a:r>
              <a:rPr lang="en-US" sz="1600" dirty="0"/>
              <a:t>for </a:t>
            </a:r>
            <a:r>
              <a:rPr lang="en-US" sz="1600" dirty="0" smtClean="0"/>
              <a:t>driving");</a:t>
            </a:r>
            <a:endParaRPr lang="en-US" sz="1600" dirty="0"/>
          </a:p>
          <a:p>
            <a:r>
              <a:rPr lang="en-US" sz="1600" dirty="0"/>
              <a:t>            } else </a:t>
            </a:r>
            <a:r>
              <a:rPr lang="en-US" sz="1600" dirty="0" smtClean="0"/>
              <a:t>{</a:t>
            </a:r>
            <a:endParaRPr lang="en-US" sz="1600" dirty="0"/>
          </a:p>
          <a:p>
            <a:r>
              <a:rPr lang="en-US" sz="1600" dirty="0"/>
              <a:t>               </a:t>
            </a:r>
            <a:r>
              <a:rPr lang="en-US" sz="1600" dirty="0" smtClean="0"/>
              <a:t>console.log("Does </a:t>
            </a:r>
            <a:r>
              <a:rPr lang="en-US" sz="1600" dirty="0"/>
              <a:t>not qualify for </a:t>
            </a:r>
            <a:r>
              <a:rPr lang="en-US" sz="1600" dirty="0" smtClean="0"/>
              <a:t>driving");</a:t>
            </a:r>
            <a:endParaRPr lang="en-US" sz="1600" dirty="0"/>
          </a:p>
          <a:p>
            <a:r>
              <a:rPr lang="en-US" sz="1600" dirty="0"/>
              <a:t>            }</a:t>
            </a:r>
            <a:endParaRPr lang="en-US" sz="1600" dirty="0" smtClean="0"/>
          </a:p>
          <a:p>
            <a:endParaRPr lang="en-US" sz="1600" dirty="0"/>
          </a:p>
          <a:p>
            <a:endParaRPr lang="es-MX" sz="1600" dirty="0"/>
          </a:p>
        </p:txBody>
      </p:sp>
      <p:pic>
        <p:nvPicPr>
          <p:cNvPr id="4" name="Imagen 3"/>
          <p:cNvPicPr>
            <a:picLocks noChangeAspect="1"/>
          </p:cNvPicPr>
          <p:nvPr/>
        </p:nvPicPr>
        <p:blipFill>
          <a:blip r:embed="rId3"/>
          <a:stretch>
            <a:fillRect/>
          </a:stretch>
        </p:blipFill>
        <p:spPr>
          <a:xfrm>
            <a:off x="3002280" y="2688722"/>
            <a:ext cx="6248400" cy="1285875"/>
          </a:xfrm>
          <a:prstGeom prst="rect">
            <a:avLst/>
          </a:prstGeom>
        </p:spPr>
      </p:pic>
    </p:spTree>
    <p:extLst>
      <p:ext uri="{BB962C8B-B14F-4D97-AF65-F5344CB8AC3E}">
        <p14:creationId xmlns:p14="http://schemas.microsoft.com/office/powerpoint/2010/main" val="38701579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12. </a:t>
            </a:r>
            <a:r>
              <a:rPr lang="es-ES" sz="2400" dirty="0"/>
              <a:t>Estructuras de Control, IF ELSE </a:t>
            </a:r>
            <a:r>
              <a:rPr lang="es-ES" sz="2400" dirty="0"/>
              <a:t>ELSEIF</a:t>
            </a:r>
            <a:br>
              <a:rPr lang="es-ES" sz="2400" dirty="0"/>
            </a:br>
            <a:r>
              <a:rPr lang="es-ES" sz="1050" dirty="0">
                <a:hlinkClick r:id="rId2"/>
              </a:rPr>
              <a:t>https://</a:t>
            </a:r>
            <a:r>
              <a:rPr lang="es-ES" sz="1050" dirty="0" smtClean="0">
                <a:hlinkClick r:id="rId2"/>
              </a:rPr>
              <a:t>www.tutorialspoint.com/javascript/javascript_ifelse.htm</a:t>
            </a:r>
            <a:r>
              <a:rPr lang="es-ES" sz="1050" dirty="0" smtClean="0"/>
              <a:t> </a:t>
            </a:r>
            <a:endParaRPr lang="es-ES" sz="1050" dirty="0"/>
          </a:p>
        </p:txBody>
      </p:sp>
      <p:sp>
        <p:nvSpPr>
          <p:cNvPr id="3" name="Rectángulo 2"/>
          <p:cNvSpPr/>
          <p:nvPr/>
        </p:nvSpPr>
        <p:spPr>
          <a:xfrm>
            <a:off x="1097280" y="2008221"/>
            <a:ext cx="10058400" cy="4031873"/>
          </a:xfrm>
          <a:prstGeom prst="rect">
            <a:avLst/>
          </a:prstGeom>
        </p:spPr>
        <p:txBody>
          <a:bodyPr wrap="square">
            <a:spAutoFit/>
          </a:bodyPr>
          <a:lstStyle/>
          <a:p>
            <a:r>
              <a:rPr lang="en-US" sz="1600" b="1" dirty="0"/>
              <a:t>if...else if... statement</a:t>
            </a:r>
          </a:p>
          <a:p>
            <a:r>
              <a:rPr lang="en-US" sz="1600" dirty="0"/>
              <a:t>The if...else if... statement is an advanced form of if…else that allows JavaScript to make a correct decision out of several conditions</a:t>
            </a:r>
            <a:r>
              <a:rPr lang="en-US" sz="1600" dirty="0" smtClean="0"/>
              <a:t>.</a:t>
            </a:r>
          </a:p>
          <a:p>
            <a:endParaRPr lang="en-US" sz="1600" dirty="0" smtClean="0"/>
          </a:p>
          <a:p>
            <a:r>
              <a:rPr lang="en-US" sz="1600" b="1" dirty="0" smtClean="0"/>
              <a:t>Example:</a:t>
            </a:r>
          </a:p>
          <a:p>
            <a:endParaRPr lang="en-US" sz="1600" dirty="0" smtClean="0"/>
          </a:p>
          <a:p>
            <a:r>
              <a:rPr lang="en-US" sz="1600" dirty="0" smtClean="0"/>
              <a:t>let </a:t>
            </a:r>
            <a:r>
              <a:rPr lang="en-US" sz="1600" dirty="0"/>
              <a:t>book = "</a:t>
            </a:r>
            <a:r>
              <a:rPr lang="en-US" sz="1600" dirty="0" err="1"/>
              <a:t>maths</a:t>
            </a:r>
            <a:r>
              <a:rPr lang="en-US" sz="1600" dirty="0"/>
              <a:t>";</a:t>
            </a:r>
          </a:p>
          <a:p>
            <a:r>
              <a:rPr lang="en-US" sz="1600" dirty="0" smtClean="0"/>
              <a:t>if</a:t>
            </a:r>
            <a:r>
              <a:rPr lang="en-US" sz="1600" dirty="0"/>
              <a:t>( book == "history" ) {</a:t>
            </a:r>
          </a:p>
          <a:p>
            <a:r>
              <a:rPr lang="en-US" sz="1600" dirty="0" smtClean="0"/>
              <a:t>     console.log("History Book");</a:t>
            </a:r>
            <a:endParaRPr lang="en-US" sz="1600" dirty="0"/>
          </a:p>
          <a:p>
            <a:r>
              <a:rPr lang="en-US" sz="1600" dirty="0" smtClean="0"/>
              <a:t>} </a:t>
            </a:r>
            <a:r>
              <a:rPr lang="en-US" sz="1600" dirty="0"/>
              <a:t>else if( book == "</a:t>
            </a:r>
            <a:r>
              <a:rPr lang="en-US" sz="1600" dirty="0" err="1"/>
              <a:t>maths</a:t>
            </a:r>
            <a:r>
              <a:rPr lang="en-US" sz="1600" dirty="0"/>
              <a:t>" ) {</a:t>
            </a:r>
          </a:p>
          <a:p>
            <a:r>
              <a:rPr lang="en-US" sz="1600" dirty="0" smtClean="0"/>
              <a:t>     console.log("</a:t>
            </a:r>
            <a:r>
              <a:rPr lang="en-US" sz="1600" dirty="0" err="1" smtClean="0"/>
              <a:t>Maths</a:t>
            </a:r>
            <a:r>
              <a:rPr lang="en-US" sz="1600" dirty="0" smtClean="0"/>
              <a:t> Book");</a:t>
            </a:r>
            <a:endParaRPr lang="en-US" sz="1600" dirty="0"/>
          </a:p>
          <a:p>
            <a:r>
              <a:rPr lang="en-US" sz="1600" dirty="0" smtClean="0"/>
              <a:t>} </a:t>
            </a:r>
            <a:r>
              <a:rPr lang="en-US" sz="1600" dirty="0"/>
              <a:t>else if( book == "economics" </a:t>
            </a:r>
            <a:r>
              <a:rPr lang="en-US" sz="1600" dirty="0" smtClean="0"/>
              <a:t>) </a:t>
            </a:r>
            <a:r>
              <a:rPr lang="en-US" sz="1600" dirty="0"/>
              <a:t>{</a:t>
            </a:r>
          </a:p>
          <a:p>
            <a:r>
              <a:rPr lang="en-US" sz="1600" dirty="0" smtClean="0"/>
              <a:t>     console.log("Economics Book");</a:t>
            </a:r>
            <a:endParaRPr lang="en-US" sz="1600" dirty="0"/>
          </a:p>
          <a:p>
            <a:r>
              <a:rPr lang="en-US" sz="1600" dirty="0" smtClean="0"/>
              <a:t>} </a:t>
            </a:r>
            <a:r>
              <a:rPr lang="en-US" sz="1600" dirty="0"/>
              <a:t>else {</a:t>
            </a:r>
          </a:p>
          <a:p>
            <a:r>
              <a:rPr lang="en-US" sz="1600" dirty="0" smtClean="0"/>
              <a:t>      console.log("Unknown Book");</a:t>
            </a:r>
            <a:endParaRPr lang="en-US" sz="1600" dirty="0"/>
          </a:p>
          <a:p>
            <a:r>
              <a:rPr lang="en-US" sz="1600" dirty="0" smtClean="0"/>
              <a:t>}</a:t>
            </a:r>
          </a:p>
        </p:txBody>
      </p:sp>
      <p:pic>
        <p:nvPicPr>
          <p:cNvPr id="5" name="Imagen 4"/>
          <p:cNvPicPr>
            <a:picLocks noChangeAspect="1"/>
          </p:cNvPicPr>
          <p:nvPr/>
        </p:nvPicPr>
        <p:blipFill>
          <a:blip r:embed="rId3"/>
          <a:stretch>
            <a:fillRect/>
          </a:stretch>
        </p:blipFill>
        <p:spPr>
          <a:xfrm>
            <a:off x="4859655" y="2667545"/>
            <a:ext cx="6296025" cy="2019300"/>
          </a:xfrm>
          <a:prstGeom prst="rect">
            <a:avLst/>
          </a:prstGeom>
        </p:spPr>
      </p:pic>
    </p:spTree>
    <p:extLst>
      <p:ext uri="{BB962C8B-B14F-4D97-AF65-F5344CB8AC3E}">
        <p14:creationId xmlns:p14="http://schemas.microsoft.com/office/powerpoint/2010/main" val="41890223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lstStyle/>
          <a:p>
            <a:r>
              <a:rPr lang="en-US" dirty="0" err="1"/>
              <a:t>Contenido</a:t>
            </a:r>
            <a:endParaRPr lang="en-IN" dirty="0"/>
          </a:p>
        </p:txBody>
      </p:sp>
      <p:sp>
        <p:nvSpPr>
          <p:cNvPr id="3" name="TextBox 2">
            <a:extLst>
              <a:ext uri="{FF2B5EF4-FFF2-40B4-BE49-F238E27FC236}">
                <a16:creationId xmlns:a16="http://schemas.microsoft.com/office/drawing/2014/main" id="{8B080ECA-F7ED-40E8-94EB-347125C8FFA6}"/>
              </a:ext>
            </a:extLst>
          </p:cNvPr>
          <p:cNvSpPr txBox="1"/>
          <p:nvPr/>
        </p:nvSpPr>
        <p:spPr>
          <a:xfrm>
            <a:off x="1097280" y="1988192"/>
            <a:ext cx="9086955" cy="3693319"/>
          </a:xfrm>
          <a:prstGeom prst="rect">
            <a:avLst/>
          </a:prstGeom>
          <a:noFill/>
        </p:spPr>
        <p:txBody>
          <a:bodyPr wrap="square" rtlCol="0">
            <a:spAutoFit/>
          </a:bodyPr>
          <a:lstStyle/>
          <a:p>
            <a:r>
              <a:rPr lang="es-ES" b="1" dirty="0"/>
              <a:t>A) Modulo 2</a:t>
            </a:r>
          </a:p>
          <a:p>
            <a:pPr marL="800100" lvl="1" indent="-342900">
              <a:buFont typeface="+mj-lt"/>
              <a:buAutoNum type="arabicPeriod"/>
            </a:pPr>
            <a:r>
              <a:rPr lang="en-IN" dirty="0"/>
              <a:t>Switch </a:t>
            </a:r>
            <a:r>
              <a:rPr lang="en-IN" dirty="0" err="1"/>
              <a:t>en</a:t>
            </a:r>
            <a:r>
              <a:rPr lang="en-IN" dirty="0"/>
              <a:t> JavaScript  </a:t>
            </a:r>
          </a:p>
          <a:p>
            <a:pPr marL="800100" lvl="1" indent="-342900">
              <a:buFont typeface="+mj-lt"/>
              <a:buAutoNum type="arabicPeriod"/>
            </a:pPr>
            <a:r>
              <a:rPr lang="en-IN" dirty="0" err="1"/>
              <a:t>Iteraciones</a:t>
            </a:r>
            <a:r>
              <a:rPr lang="en-IN" dirty="0"/>
              <a:t> - For Loop  </a:t>
            </a:r>
          </a:p>
          <a:p>
            <a:pPr marL="800100" lvl="1" indent="-342900">
              <a:buFont typeface="+mj-lt"/>
              <a:buAutoNum type="arabicPeriod"/>
            </a:pPr>
            <a:r>
              <a:rPr lang="en-IN" dirty="0" err="1"/>
              <a:t>Iteraciones</a:t>
            </a:r>
            <a:r>
              <a:rPr lang="en-IN" dirty="0"/>
              <a:t> - While y Do While Loop  </a:t>
            </a:r>
          </a:p>
          <a:p>
            <a:pPr marL="800100" lvl="1" indent="-342900">
              <a:buFont typeface="+mj-lt"/>
              <a:buAutoNum type="arabicPeriod"/>
            </a:pPr>
            <a:r>
              <a:rPr lang="en-IN" dirty="0" err="1"/>
              <a:t>forEach</a:t>
            </a:r>
            <a:r>
              <a:rPr lang="en-IN" dirty="0"/>
              <a:t>, Map e </a:t>
            </a:r>
            <a:r>
              <a:rPr lang="en-IN" dirty="0" err="1"/>
              <a:t>Iteradores</a:t>
            </a:r>
            <a:r>
              <a:rPr lang="en-IN" dirty="0"/>
              <a:t>  </a:t>
            </a:r>
          </a:p>
          <a:p>
            <a:pPr marL="800100" lvl="1" indent="-342900">
              <a:buFont typeface="+mj-lt"/>
              <a:buAutoNum type="arabicPeriod"/>
            </a:pPr>
            <a:r>
              <a:rPr lang="en-IN" dirty="0" err="1"/>
              <a:t>Operadores</a:t>
            </a:r>
            <a:r>
              <a:rPr lang="en-IN" dirty="0"/>
              <a:t> </a:t>
            </a:r>
            <a:r>
              <a:rPr lang="en-IN" dirty="0" err="1"/>
              <a:t>en</a:t>
            </a:r>
            <a:r>
              <a:rPr lang="en-IN" dirty="0"/>
              <a:t> JavaScript </a:t>
            </a:r>
            <a:r>
              <a:rPr lang="en-IN" dirty="0" err="1"/>
              <a:t>ya</a:t>
            </a:r>
            <a:r>
              <a:rPr lang="en-IN" dirty="0"/>
              <a:t> </a:t>
            </a:r>
            <a:r>
              <a:rPr lang="en-IN" dirty="0" err="1"/>
              <a:t>incluidos</a:t>
            </a:r>
            <a:r>
              <a:rPr lang="en-IN" dirty="0"/>
              <a:t>  </a:t>
            </a:r>
          </a:p>
          <a:p>
            <a:pPr marL="800100" lvl="1" indent="-342900">
              <a:buFont typeface="+mj-lt"/>
              <a:buAutoNum type="arabicPeriod"/>
            </a:pPr>
            <a:r>
              <a:rPr lang="en-IN" dirty="0"/>
              <a:t>Window Object  </a:t>
            </a:r>
          </a:p>
          <a:p>
            <a:pPr marL="800100" lvl="1" indent="-342900">
              <a:buFont typeface="+mj-lt"/>
              <a:buAutoNum type="arabicPeriod"/>
            </a:pPr>
            <a:r>
              <a:rPr lang="en-IN" dirty="0"/>
              <a:t>Scope </a:t>
            </a:r>
            <a:r>
              <a:rPr lang="en-IN" dirty="0" err="1"/>
              <a:t>en</a:t>
            </a:r>
            <a:r>
              <a:rPr lang="en-IN" dirty="0"/>
              <a:t> JavaScript  </a:t>
            </a:r>
          </a:p>
          <a:p>
            <a:pPr marL="800100" lvl="1" indent="-342900">
              <a:buFont typeface="+mj-lt"/>
              <a:buAutoNum type="arabicPeriod"/>
            </a:pPr>
            <a:r>
              <a:rPr lang="en-IN" dirty="0"/>
              <a:t>¿Que es el DOM?</a:t>
            </a:r>
          </a:p>
          <a:p>
            <a:pPr marL="800100" lvl="1" indent="-342900">
              <a:buFont typeface="+mj-lt"/>
              <a:buAutoNum type="arabicPeriod"/>
            </a:pPr>
            <a:r>
              <a:rPr lang="en-IN" dirty="0" err="1"/>
              <a:t>Manipulacion</a:t>
            </a:r>
            <a:r>
              <a:rPr lang="en-IN" dirty="0"/>
              <a:t> del DOM</a:t>
            </a:r>
          </a:p>
          <a:p>
            <a:pPr marL="800100" lvl="1" indent="-342900">
              <a:buFont typeface="+mj-lt"/>
              <a:buAutoNum type="arabicPeriod"/>
            </a:pPr>
            <a:r>
              <a:rPr lang="en-IN" dirty="0" err="1"/>
              <a:t>Seleccionando</a:t>
            </a:r>
            <a:r>
              <a:rPr lang="en-IN" dirty="0"/>
              <a:t> </a:t>
            </a:r>
            <a:r>
              <a:rPr lang="en-IN" dirty="0" err="1"/>
              <a:t>elementos</a:t>
            </a:r>
            <a:r>
              <a:rPr lang="en-IN" dirty="0"/>
              <a:t> y </a:t>
            </a:r>
            <a:r>
              <a:rPr lang="en-IN" dirty="0" err="1"/>
              <a:t>aplicándole</a:t>
            </a:r>
            <a:r>
              <a:rPr lang="en-IN" dirty="0"/>
              <a:t> </a:t>
            </a:r>
            <a:r>
              <a:rPr lang="en-IN" dirty="0" err="1"/>
              <a:t>propiedades</a:t>
            </a:r>
            <a:r>
              <a:rPr lang="en-IN" dirty="0"/>
              <a:t>  </a:t>
            </a:r>
          </a:p>
          <a:p>
            <a:pPr marL="800100" lvl="1" indent="-342900">
              <a:buFont typeface="+mj-lt"/>
              <a:buAutoNum type="arabicPeriod"/>
            </a:pPr>
            <a:r>
              <a:rPr lang="en-IN" dirty="0" err="1"/>
              <a:t>Seleccionando</a:t>
            </a:r>
            <a:r>
              <a:rPr lang="en-IN" dirty="0"/>
              <a:t> </a:t>
            </a:r>
            <a:r>
              <a:rPr lang="en-IN" dirty="0" err="1"/>
              <a:t>múltiples</a:t>
            </a:r>
            <a:r>
              <a:rPr lang="en-IN" dirty="0"/>
              <a:t> </a:t>
            </a:r>
            <a:r>
              <a:rPr lang="en-IN" dirty="0" err="1"/>
              <a:t>elementos</a:t>
            </a:r>
            <a:r>
              <a:rPr lang="en-IN" dirty="0"/>
              <a:t> </a:t>
            </a:r>
            <a:r>
              <a:rPr lang="en-IN" dirty="0" err="1"/>
              <a:t>en</a:t>
            </a:r>
            <a:r>
              <a:rPr lang="en-IN" dirty="0"/>
              <a:t> JavaScript  </a:t>
            </a:r>
          </a:p>
          <a:p>
            <a:pPr marL="800100" lvl="1" indent="-342900">
              <a:buFont typeface="+mj-lt"/>
              <a:buAutoNum type="arabicPeriod"/>
            </a:pPr>
            <a:r>
              <a:rPr lang="en-IN" dirty="0"/>
              <a:t>Traversing </a:t>
            </a:r>
            <a:r>
              <a:rPr lang="en-IN" dirty="0" err="1"/>
              <a:t>en</a:t>
            </a:r>
            <a:r>
              <a:rPr lang="en-IN" dirty="0"/>
              <a:t> JavaScript  </a:t>
            </a:r>
          </a:p>
        </p:txBody>
      </p:sp>
    </p:spTree>
    <p:extLst>
      <p:ext uri="{BB962C8B-B14F-4D97-AF65-F5344CB8AC3E}">
        <p14:creationId xmlns:p14="http://schemas.microsoft.com/office/powerpoint/2010/main" val="2955321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2. </a:t>
            </a:r>
            <a:r>
              <a:rPr lang="es-ES" sz="2400" dirty="0"/>
              <a:t>Como usar la consola de JavaScript usando Google Chrome</a:t>
            </a:r>
          </a:p>
        </p:txBody>
      </p:sp>
      <p:sp>
        <p:nvSpPr>
          <p:cNvPr id="4" name="TextBox 3">
            <a:extLst>
              <a:ext uri="{FF2B5EF4-FFF2-40B4-BE49-F238E27FC236}">
                <a16:creationId xmlns:a16="http://schemas.microsoft.com/office/drawing/2014/main" id="{7B2AA2F2-67D6-43D0-A432-0F85ADC266F8}"/>
              </a:ext>
            </a:extLst>
          </p:cNvPr>
          <p:cNvSpPr txBox="1"/>
          <p:nvPr/>
        </p:nvSpPr>
        <p:spPr>
          <a:xfrm>
            <a:off x="1097280" y="2024522"/>
            <a:ext cx="10160746" cy="338554"/>
          </a:xfrm>
          <a:prstGeom prst="rect">
            <a:avLst/>
          </a:prstGeom>
          <a:noFill/>
        </p:spPr>
        <p:txBody>
          <a:bodyPr wrap="square">
            <a:spAutoFit/>
          </a:bodyPr>
          <a:lstStyle/>
          <a:p>
            <a:r>
              <a:rPr lang="en-US" sz="1600" dirty="0"/>
              <a:t>-</a:t>
            </a:r>
            <a:endParaRPr lang="en-IN" sz="1600" dirty="0"/>
          </a:p>
        </p:txBody>
      </p:sp>
    </p:spTree>
    <p:extLst>
      <p:ext uri="{BB962C8B-B14F-4D97-AF65-F5344CB8AC3E}">
        <p14:creationId xmlns:p14="http://schemas.microsoft.com/office/powerpoint/2010/main" val="19666758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1. </a:t>
            </a:r>
            <a:r>
              <a:rPr lang="es-ES" sz="2400" dirty="0" err="1"/>
              <a:t>Switch</a:t>
            </a:r>
            <a:r>
              <a:rPr lang="es-ES" sz="2400" dirty="0"/>
              <a:t> en JavaScript </a:t>
            </a:r>
          </a:p>
        </p:txBody>
      </p:sp>
    </p:spTree>
    <p:extLst>
      <p:ext uri="{BB962C8B-B14F-4D97-AF65-F5344CB8AC3E}">
        <p14:creationId xmlns:p14="http://schemas.microsoft.com/office/powerpoint/2010/main" val="10277635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2. </a:t>
            </a:r>
            <a:r>
              <a:rPr lang="es-ES" sz="2400" dirty="0"/>
              <a:t>Iteraciones - </a:t>
            </a:r>
            <a:r>
              <a:rPr lang="es-ES" sz="2400" dirty="0" err="1"/>
              <a:t>For</a:t>
            </a:r>
            <a:r>
              <a:rPr lang="es-ES" sz="2400" dirty="0"/>
              <a:t> </a:t>
            </a:r>
            <a:r>
              <a:rPr lang="es-ES" sz="2400" dirty="0" err="1"/>
              <a:t>Loop</a:t>
            </a:r>
            <a:r>
              <a:rPr lang="es-ES" sz="2400" dirty="0"/>
              <a:t> </a:t>
            </a:r>
          </a:p>
        </p:txBody>
      </p:sp>
    </p:spTree>
    <p:extLst>
      <p:ext uri="{BB962C8B-B14F-4D97-AF65-F5344CB8AC3E}">
        <p14:creationId xmlns:p14="http://schemas.microsoft.com/office/powerpoint/2010/main" val="5809564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3. </a:t>
            </a:r>
            <a:r>
              <a:rPr lang="en-US" sz="2400" dirty="0" err="1"/>
              <a:t>Iteraciones</a:t>
            </a:r>
            <a:r>
              <a:rPr lang="en-US" sz="2400" dirty="0"/>
              <a:t> - While y Do While Loop </a:t>
            </a:r>
            <a:endParaRPr lang="es-ES" sz="2400" dirty="0"/>
          </a:p>
        </p:txBody>
      </p:sp>
    </p:spTree>
    <p:extLst>
      <p:ext uri="{BB962C8B-B14F-4D97-AF65-F5344CB8AC3E}">
        <p14:creationId xmlns:p14="http://schemas.microsoft.com/office/powerpoint/2010/main" val="41408075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4. </a:t>
            </a:r>
            <a:r>
              <a:rPr lang="en-US" sz="2400" dirty="0" err="1"/>
              <a:t>forEach</a:t>
            </a:r>
            <a:r>
              <a:rPr lang="en-US" sz="2400" dirty="0"/>
              <a:t>, Map e </a:t>
            </a:r>
            <a:r>
              <a:rPr lang="en-US" sz="2400" dirty="0" err="1"/>
              <a:t>Iteradores</a:t>
            </a:r>
            <a:r>
              <a:rPr lang="en-US" sz="2400" dirty="0"/>
              <a:t> </a:t>
            </a:r>
            <a:endParaRPr lang="es-ES" sz="2400" dirty="0"/>
          </a:p>
        </p:txBody>
      </p:sp>
    </p:spTree>
    <p:extLst>
      <p:ext uri="{BB962C8B-B14F-4D97-AF65-F5344CB8AC3E}">
        <p14:creationId xmlns:p14="http://schemas.microsoft.com/office/powerpoint/2010/main" val="35423674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5. </a:t>
            </a:r>
            <a:r>
              <a:rPr lang="es-ES" sz="2400" dirty="0"/>
              <a:t>Operadores en JavaScript ya incluidos </a:t>
            </a:r>
          </a:p>
        </p:txBody>
      </p:sp>
    </p:spTree>
    <p:extLst>
      <p:ext uri="{BB962C8B-B14F-4D97-AF65-F5344CB8AC3E}">
        <p14:creationId xmlns:p14="http://schemas.microsoft.com/office/powerpoint/2010/main" val="30396167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6. Window Object </a:t>
            </a:r>
            <a:endParaRPr lang="es-ES" sz="2400" dirty="0"/>
          </a:p>
        </p:txBody>
      </p:sp>
    </p:spTree>
    <p:extLst>
      <p:ext uri="{BB962C8B-B14F-4D97-AF65-F5344CB8AC3E}">
        <p14:creationId xmlns:p14="http://schemas.microsoft.com/office/powerpoint/2010/main" val="16803695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7. Scope </a:t>
            </a:r>
            <a:r>
              <a:rPr lang="en-US" sz="2400" dirty="0" err="1"/>
              <a:t>en</a:t>
            </a:r>
            <a:r>
              <a:rPr lang="en-US" sz="2400" dirty="0"/>
              <a:t> JavaScript </a:t>
            </a:r>
            <a:endParaRPr lang="es-ES" sz="2400" dirty="0"/>
          </a:p>
        </p:txBody>
      </p:sp>
      <p:sp>
        <p:nvSpPr>
          <p:cNvPr id="4" name="TextBox 3">
            <a:extLst>
              <a:ext uri="{FF2B5EF4-FFF2-40B4-BE49-F238E27FC236}">
                <a16:creationId xmlns:a16="http://schemas.microsoft.com/office/drawing/2014/main" id="{D98F04A3-2609-46EF-9351-EC1902C61F15}"/>
              </a:ext>
            </a:extLst>
          </p:cNvPr>
          <p:cNvSpPr txBox="1"/>
          <p:nvPr/>
        </p:nvSpPr>
        <p:spPr>
          <a:xfrm>
            <a:off x="1127760" y="2042875"/>
            <a:ext cx="10058400" cy="3077766"/>
          </a:xfrm>
          <a:prstGeom prst="rect">
            <a:avLst/>
          </a:prstGeom>
          <a:noFill/>
        </p:spPr>
        <p:txBody>
          <a:bodyPr wrap="square">
            <a:spAutoFit/>
          </a:bodyPr>
          <a:lstStyle/>
          <a:p>
            <a:r>
              <a:rPr lang="en-US" sz="1600" dirty="0"/>
              <a:t>JavaScript Variable Scope</a:t>
            </a:r>
          </a:p>
          <a:p>
            <a:r>
              <a:rPr lang="en-US" sz="1600" dirty="0"/>
              <a:t>The scope of a variable is the region of your program in which it is defined. JavaScript variables have only two scopes.</a:t>
            </a:r>
          </a:p>
          <a:p>
            <a:endParaRPr lang="en-US" sz="1600" dirty="0"/>
          </a:p>
          <a:p>
            <a:pPr marL="285750" indent="-285750">
              <a:buFont typeface="Arial" panose="020B0604020202020204" pitchFamily="34" charset="0"/>
              <a:buChar char="•"/>
            </a:pPr>
            <a:r>
              <a:rPr lang="en-US" sz="1600" b="1" dirty="0"/>
              <a:t>Global Variables </a:t>
            </a:r>
            <a:r>
              <a:rPr lang="en-US" sz="1600" dirty="0"/>
              <a:t>− A global variable has global scope which means it can be defined anywhere in your JavaScript code.</a:t>
            </a:r>
          </a:p>
          <a:p>
            <a:pPr marL="285750" indent="-285750">
              <a:buFont typeface="Arial" panose="020B0604020202020204" pitchFamily="34" charset="0"/>
              <a:buChar char="•"/>
            </a:pPr>
            <a:r>
              <a:rPr lang="en-US" sz="1600" b="1" dirty="0"/>
              <a:t>Local Variables </a:t>
            </a:r>
            <a:r>
              <a:rPr lang="en-US" sz="1600" dirty="0"/>
              <a:t>− A local variable will be visible only within a function where it is defined. Function parameters are always local to that function.</a:t>
            </a:r>
          </a:p>
          <a:p>
            <a:endParaRPr lang="en-US" sz="1600" dirty="0"/>
          </a:p>
          <a:p>
            <a:r>
              <a:rPr lang="en-US" sz="1600" dirty="0"/>
              <a:t>Within the body of a function, a local variable takes precedence over a global variable with the same name. If you declare a local variable or function parameter with the same name as a global variable, you effectively hide the global variable. Take a look into the following example</a:t>
            </a:r>
            <a:r>
              <a:rPr lang="en-US" dirty="0"/>
              <a:t>.</a:t>
            </a:r>
            <a:endParaRPr lang="en-IN" dirty="0"/>
          </a:p>
        </p:txBody>
      </p:sp>
    </p:spTree>
    <p:extLst>
      <p:ext uri="{BB962C8B-B14F-4D97-AF65-F5344CB8AC3E}">
        <p14:creationId xmlns:p14="http://schemas.microsoft.com/office/powerpoint/2010/main" val="13677068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7. Scope </a:t>
            </a:r>
            <a:r>
              <a:rPr lang="en-US" sz="2400" dirty="0" err="1"/>
              <a:t>en</a:t>
            </a:r>
            <a:r>
              <a:rPr lang="en-US" sz="2400" dirty="0"/>
              <a:t> JavaScript </a:t>
            </a:r>
            <a:endParaRPr lang="es-ES" sz="2400" dirty="0"/>
          </a:p>
        </p:txBody>
      </p:sp>
      <p:sp>
        <p:nvSpPr>
          <p:cNvPr id="4" name="TextBox 3">
            <a:extLst>
              <a:ext uri="{FF2B5EF4-FFF2-40B4-BE49-F238E27FC236}">
                <a16:creationId xmlns:a16="http://schemas.microsoft.com/office/drawing/2014/main" id="{D98F04A3-2609-46EF-9351-EC1902C61F15}"/>
              </a:ext>
            </a:extLst>
          </p:cNvPr>
          <p:cNvSpPr txBox="1"/>
          <p:nvPr/>
        </p:nvSpPr>
        <p:spPr>
          <a:xfrm>
            <a:off x="1097280" y="2831441"/>
            <a:ext cx="10058400" cy="2277547"/>
          </a:xfrm>
          <a:prstGeom prst="rect">
            <a:avLst/>
          </a:prstGeom>
          <a:noFill/>
        </p:spPr>
        <p:txBody>
          <a:bodyPr wrap="square">
            <a:spAutoFit/>
          </a:bodyPr>
          <a:lstStyle/>
          <a:p>
            <a:r>
              <a:rPr lang="en-US" dirty="0"/>
              <a:t>let </a:t>
            </a:r>
            <a:r>
              <a:rPr lang="en-US" dirty="0" err="1"/>
              <a:t>myVar</a:t>
            </a:r>
            <a:r>
              <a:rPr lang="en-US" dirty="0"/>
              <a:t> = "global";      // Declare a global variable</a:t>
            </a:r>
          </a:p>
          <a:p>
            <a:r>
              <a:rPr lang="en-US" dirty="0"/>
              <a:t>function </a:t>
            </a:r>
            <a:r>
              <a:rPr lang="en-US" dirty="0" err="1"/>
              <a:t>checkscope</a:t>
            </a:r>
            <a:r>
              <a:rPr lang="en-US" dirty="0"/>
              <a:t>( ) {</a:t>
            </a:r>
          </a:p>
          <a:p>
            <a:r>
              <a:rPr lang="en-US" dirty="0"/>
              <a:t>    let </a:t>
            </a:r>
            <a:r>
              <a:rPr lang="en-US" dirty="0" err="1"/>
              <a:t>myLet</a:t>
            </a:r>
            <a:r>
              <a:rPr lang="en-US" dirty="0"/>
              <a:t> = "local";    // Declare a local variable</a:t>
            </a:r>
          </a:p>
          <a:p>
            <a:r>
              <a:rPr lang="en-US" dirty="0"/>
              <a:t>    </a:t>
            </a:r>
            <a:r>
              <a:rPr lang="en-US" dirty="0" err="1"/>
              <a:t>document.write</a:t>
            </a:r>
            <a:r>
              <a:rPr lang="en-US" dirty="0"/>
              <a:t>(</a:t>
            </a:r>
            <a:r>
              <a:rPr lang="en-US" dirty="0" err="1"/>
              <a:t>myVar</a:t>
            </a:r>
            <a:r>
              <a:rPr lang="en-US" dirty="0"/>
              <a:t>);</a:t>
            </a:r>
          </a:p>
          <a:p>
            <a:r>
              <a:rPr lang="en-US" dirty="0"/>
              <a:t>}</a:t>
            </a:r>
          </a:p>
          <a:p>
            <a:endParaRPr lang="en-US" sz="2000" dirty="0"/>
          </a:p>
          <a:p>
            <a:r>
              <a:rPr lang="en-US" sz="1600" dirty="0"/>
              <a:t>This produces the following result −</a:t>
            </a:r>
          </a:p>
          <a:p>
            <a:r>
              <a:rPr lang="en-US" sz="1600" b="1" dirty="0"/>
              <a:t>local</a:t>
            </a:r>
            <a:endParaRPr lang="en-IN" sz="1600" b="1" dirty="0"/>
          </a:p>
        </p:txBody>
      </p:sp>
    </p:spTree>
    <p:extLst>
      <p:ext uri="{BB962C8B-B14F-4D97-AF65-F5344CB8AC3E}">
        <p14:creationId xmlns:p14="http://schemas.microsoft.com/office/powerpoint/2010/main" val="18249819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8. ¿Que es el DOM?</a:t>
            </a:r>
            <a:endParaRPr lang="es-ES" sz="2400" dirty="0"/>
          </a:p>
        </p:txBody>
      </p:sp>
    </p:spTree>
    <p:extLst>
      <p:ext uri="{BB962C8B-B14F-4D97-AF65-F5344CB8AC3E}">
        <p14:creationId xmlns:p14="http://schemas.microsoft.com/office/powerpoint/2010/main" val="41868354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9. </a:t>
            </a:r>
            <a:r>
              <a:rPr lang="en-US" sz="2400" dirty="0" err="1"/>
              <a:t>Manipulacion</a:t>
            </a:r>
            <a:r>
              <a:rPr lang="en-US" sz="2400" dirty="0"/>
              <a:t> del DOM</a:t>
            </a:r>
            <a:endParaRPr lang="es-ES" sz="2400" dirty="0"/>
          </a:p>
        </p:txBody>
      </p:sp>
    </p:spTree>
    <p:extLst>
      <p:ext uri="{BB962C8B-B14F-4D97-AF65-F5344CB8AC3E}">
        <p14:creationId xmlns:p14="http://schemas.microsoft.com/office/powerpoint/2010/main" val="2423004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3. </a:t>
            </a:r>
            <a:r>
              <a:rPr lang="es-ES" sz="2400" dirty="0"/>
              <a:t>Tipos de datos en JavaScript</a:t>
            </a:r>
          </a:p>
        </p:txBody>
      </p:sp>
      <p:sp>
        <p:nvSpPr>
          <p:cNvPr id="5" name="TextBox 4">
            <a:extLst>
              <a:ext uri="{FF2B5EF4-FFF2-40B4-BE49-F238E27FC236}">
                <a16:creationId xmlns:a16="http://schemas.microsoft.com/office/drawing/2014/main" id="{5DC7492B-43D2-4117-AD5F-A41EAD942D36}"/>
              </a:ext>
            </a:extLst>
          </p:cNvPr>
          <p:cNvSpPr txBox="1"/>
          <p:nvPr/>
        </p:nvSpPr>
        <p:spPr>
          <a:xfrm>
            <a:off x="1097280" y="2024522"/>
            <a:ext cx="10160746" cy="4031873"/>
          </a:xfrm>
          <a:prstGeom prst="rect">
            <a:avLst/>
          </a:prstGeom>
          <a:noFill/>
        </p:spPr>
        <p:txBody>
          <a:bodyPr wrap="square">
            <a:spAutoFit/>
          </a:bodyPr>
          <a:lstStyle/>
          <a:p>
            <a:r>
              <a:rPr lang="en-US" sz="1600" dirty="0"/>
              <a:t>One of the most fundamental characteristics of a programming language is the set of data types it supports. These are the type of values that can be represented and manipulated in a programming language.</a:t>
            </a:r>
          </a:p>
          <a:p>
            <a:endParaRPr lang="en-US" sz="1600" dirty="0"/>
          </a:p>
          <a:p>
            <a:r>
              <a:rPr lang="en-US" sz="1600" dirty="0"/>
              <a:t>JavaScript allows you to work with three primitive data types −</a:t>
            </a:r>
          </a:p>
          <a:p>
            <a:endParaRPr lang="en-US" sz="1600" dirty="0"/>
          </a:p>
          <a:p>
            <a:pPr marL="285750" indent="-285750">
              <a:buFont typeface="Arial" panose="020B0604020202020204" pitchFamily="34" charset="0"/>
              <a:buChar char="•"/>
            </a:pPr>
            <a:r>
              <a:rPr lang="en-US" sz="1600" dirty="0"/>
              <a:t>Numbers, </a:t>
            </a:r>
            <a:r>
              <a:rPr lang="en-US" sz="1600" dirty="0" err="1"/>
              <a:t>eg.</a:t>
            </a:r>
            <a:r>
              <a:rPr lang="en-US" sz="1600" dirty="0"/>
              <a:t> 123, 120.50 etc.</a:t>
            </a:r>
          </a:p>
          <a:p>
            <a:pPr marL="285750" indent="-285750">
              <a:buFont typeface="Arial" panose="020B0604020202020204" pitchFamily="34" charset="0"/>
              <a:buChar char="•"/>
            </a:pPr>
            <a:r>
              <a:rPr lang="en-US" sz="1600" dirty="0"/>
              <a:t>Strings of text e.g. "This text string" etc.</a:t>
            </a:r>
          </a:p>
          <a:p>
            <a:pPr marL="285750" indent="-285750">
              <a:buFont typeface="Arial" panose="020B0604020202020204" pitchFamily="34" charset="0"/>
              <a:buChar char="•"/>
            </a:pPr>
            <a:r>
              <a:rPr lang="en-US" sz="1600" dirty="0"/>
              <a:t>Boolean e.g. true or false.</a:t>
            </a:r>
          </a:p>
          <a:p>
            <a:endParaRPr lang="en-US" sz="1600" dirty="0"/>
          </a:p>
          <a:p>
            <a:r>
              <a:rPr lang="en-US" sz="1600" dirty="0"/>
              <a:t>JavaScript also defines two trivial data types, null and undefined, each of which defines only a single value. In addition to these primitive data types, JavaScript supports a composite data type known as object. We will cover objects in detail in a separate chapter.</a:t>
            </a:r>
          </a:p>
          <a:p>
            <a:endParaRPr lang="en-US" sz="1600" dirty="0"/>
          </a:p>
          <a:p>
            <a:r>
              <a:rPr lang="en-US" sz="1600" dirty="0"/>
              <a:t>Note − JavaScript does not make a distinction between integer values and floating-point values. All numbers in JavaScript are represented as floating-point values. JavaScript represents numbers using the 64-bit floating-point format defined by the IEEE 754 standard.</a:t>
            </a:r>
            <a:endParaRPr lang="en-IN" sz="1600" dirty="0"/>
          </a:p>
        </p:txBody>
      </p:sp>
    </p:spTree>
    <p:extLst>
      <p:ext uri="{BB962C8B-B14F-4D97-AF65-F5344CB8AC3E}">
        <p14:creationId xmlns:p14="http://schemas.microsoft.com/office/powerpoint/2010/main" val="397247113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10. </a:t>
            </a:r>
            <a:r>
              <a:rPr lang="es-ES" sz="2400" dirty="0"/>
              <a:t>Seleccionando elementos y aplicándole propiedades </a:t>
            </a:r>
          </a:p>
        </p:txBody>
      </p:sp>
    </p:spTree>
    <p:extLst>
      <p:ext uri="{BB962C8B-B14F-4D97-AF65-F5344CB8AC3E}">
        <p14:creationId xmlns:p14="http://schemas.microsoft.com/office/powerpoint/2010/main" val="539822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11. </a:t>
            </a:r>
            <a:r>
              <a:rPr lang="es-ES" sz="2400" dirty="0"/>
              <a:t>Seleccionando múltiples elementos en JavaScript </a:t>
            </a:r>
          </a:p>
        </p:txBody>
      </p:sp>
    </p:spTree>
    <p:extLst>
      <p:ext uri="{BB962C8B-B14F-4D97-AF65-F5344CB8AC3E}">
        <p14:creationId xmlns:p14="http://schemas.microsoft.com/office/powerpoint/2010/main" val="5230277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12. Traversing </a:t>
            </a:r>
            <a:r>
              <a:rPr lang="en-US" sz="2400" dirty="0" err="1"/>
              <a:t>en</a:t>
            </a:r>
            <a:r>
              <a:rPr lang="en-US" sz="2400" dirty="0"/>
              <a:t> JavaScript </a:t>
            </a:r>
            <a:endParaRPr lang="es-ES" sz="2400" dirty="0"/>
          </a:p>
        </p:txBody>
      </p:sp>
    </p:spTree>
    <p:extLst>
      <p:ext uri="{BB962C8B-B14F-4D97-AF65-F5344CB8AC3E}">
        <p14:creationId xmlns:p14="http://schemas.microsoft.com/office/powerpoint/2010/main" val="3590850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lstStyle/>
          <a:p>
            <a:r>
              <a:rPr lang="en-US" dirty="0" err="1"/>
              <a:t>Contenido</a:t>
            </a:r>
            <a:endParaRPr lang="en-IN" dirty="0"/>
          </a:p>
        </p:txBody>
      </p:sp>
      <p:sp>
        <p:nvSpPr>
          <p:cNvPr id="3" name="TextBox 2">
            <a:extLst>
              <a:ext uri="{FF2B5EF4-FFF2-40B4-BE49-F238E27FC236}">
                <a16:creationId xmlns:a16="http://schemas.microsoft.com/office/drawing/2014/main" id="{8B080ECA-F7ED-40E8-94EB-347125C8FFA6}"/>
              </a:ext>
            </a:extLst>
          </p:cNvPr>
          <p:cNvSpPr txBox="1"/>
          <p:nvPr/>
        </p:nvSpPr>
        <p:spPr>
          <a:xfrm>
            <a:off x="1097280" y="1988192"/>
            <a:ext cx="9086955" cy="3693319"/>
          </a:xfrm>
          <a:prstGeom prst="rect">
            <a:avLst/>
          </a:prstGeom>
          <a:noFill/>
        </p:spPr>
        <p:txBody>
          <a:bodyPr wrap="square" rtlCol="0">
            <a:spAutoFit/>
          </a:bodyPr>
          <a:lstStyle/>
          <a:p>
            <a:r>
              <a:rPr lang="es-ES" b="1" dirty="0"/>
              <a:t>A) Modulo 3</a:t>
            </a:r>
          </a:p>
          <a:p>
            <a:pPr marL="800100" lvl="1" indent="-342900">
              <a:buFont typeface="+mj-lt"/>
              <a:buAutoNum type="arabicPeriod"/>
            </a:pPr>
            <a:r>
              <a:rPr lang="en-IN" dirty="0" err="1"/>
              <a:t>Creando</a:t>
            </a:r>
            <a:r>
              <a:rPr lang="en-IN" dirty="0"/>
              <a:t> </a:t>
            </a:r>
            <a:r>
              <a:rPr lang="en-IN" dirty="0" err="1"/>
              <a:t>Elementos</a:t>
            </a:r>
            <a:r>
              <a:rPr lang="en-IN" dirty="0"/>
              <a:t> con JavaScript  </a:t>
            </a:r>
          </a:p>
          <a:p>
            <a:pPr marL="800100" lvl="1" indent="-342900">
              <a:buFont typeface="+mj-lt"/>
              <a:buAutoNum type="arabicPeriod"/>
            </a:pPr>
            <a:r>
              <a:rPr lang="en-IN" dirty="0" err="1"/>
              <a:t>Reemplazando</a:t>
            </a:r>
            <a:r>
              <a:rPr lang="en-IN" dirty="0"/>
              <a:t> </a:t>
            </a:r>
            <a:r>
              <a:rPr lang="en-IN" dirty="0" err="1"/>
              <a:t>elementos</a:t>
            </a:r>
            <a:r>
              <a:rPr lang="en-IN" dirty="0"/>
              <a:t> con JavaScript  </a:t>
            </a:r>
          </a:p>
          <a:p>
            <a:pPr marL="800100" lvl="1" indent="-342900">
              <a:buFont typeface="+mj-lt"/>
              <a:buAutoNum type="arabicPeriod"/>
            </a:pPr>
            <a:r>
              <a:rPr lang="en-IN" dirty="0" err="1"/>
              <a:t>Agregando</a:t>
            </a:r>
            <a:r>
              <a:rPr lang="en-IN" dirty="0"/>
              <a:t> y </a:t>
            </a:r>
            <a:r>
              <a:rPr lang="en-IN" dirty="0" err="1"/>
              <a:t>quitando</a:t>
            </a:r>
            <a:r>
              <a:rPr lang="en-IN" dirty="0"/>
              <a:t> </a:t>
            </a:r>
            <a:r>
              <a:rPr lang="en-IN" dirty="0" err="1"/>
              <a:t>clases</a:t>
            </a:r>
            <a:r>
              <a:rPr lang="en-IN" dirty="0"/>
              <a:t> y </a:t>
            </a:r>
            <a:r>
              <a:rPr lang="en-IN" dirty="0" err="1"/>
              <a:t>otros</a:t>
            </a:r>
            <a:r>
              <a:rPr lang="en-IN" dirty="0"/>
              <a:t> </a:t>
            </a:r>
            <a:r>
              <a:rPr lang="en-IN" dirty="0" err="1"/>
              <a:t>atributos</a:t>
            </a:r>
            <a:r>
              <a:rPr lang="en-IN" dirty="0"/>
              <a:t>  </a:t>
            </a:r>
          </a:p>
          <a:p>
            <a:pPr marL="800100" lvl="1" indent="-342900">
              <a:buFont typeface="+mj-lt"/>
              <a:buAutoNum type="arabicPeriod"/>
            </a:pPr>
            <a:r>
              <a:rPr lang="en-IN" dirty="0"/>
              <a:t>Events y local storage</a:t>
            </a:r>
          </a:p>
          <a:p>
            <a:pPr marL="800100" lvl="1" indent="-342900">
              <a:buFont typeface="+mj-lt"/>
              <a:buAutoNum type="arabicPeriod"/>
            </a:pPr>
            <a:r>
              <a:rPr lang="es-ES" dirty="0"/>
              <a:t>Agregando, leyendo, borrando y limpiando el </a:t>
            </a:r>
            <a:r>
              <a:rPr lang="es-ES" dirty="0" err="1"/>
              <a:t>LocalStorage</a:t>
            </a:r>
            <a:r>
              <a:rPr lang="es-ES" dirty="0"/>
              <a:t>  </a:t>
            </a:r>
            <a:r>
              <a:rPr lang="en-IN" dirty="0"/>
              <a:t>	 </a:t>
            </a:r>
          </a:p>
          <a:p>
            <a:pPr marL="800100" lvl="1" indent="-342900">
              <a:buFont typeface="+mj-lt"/>
              <a:buAutoNum type="arabicPeriod"/>
            </a:pPr>
            <a:r>
              <a:rPr lang="en-IN" dirty="0"/>
              <a:t>Event Listener Click  </a:t>
            </a:r>
          </a:p>
          <a:p>
            <a:pPr marL="800100" lvl="1" indent="-342900">
              <a:buFont typeface="+mj-lt"/>
              <a:buAutoNum type="arabicPeriod"/>
            </a:pPr>
            <a:r>
              <a:rPr lang="en-IN" dirty="0" err="1"/>
              <a:t>Otros</a:t>
            </a:r>
            <a:r>
              <a:rPr lang="en-IN" dirty="0"/>
              <a:t> </a:t>
            </a:r>
            <a:r>
              <a:rPr lang="en-IN" dirty="0" err="1"/>
              <a:t>Eventos</a:t>
            </a:r>
            <a:r>
              <a:rPr lang="en-IN" dirty="0"/>
              <a:t> con el mouse  </a:t>
            </a:r>
          </a:p>
          <a:p>
            <a:pPr marL="800100" lvl="1" indent="-342900">
              <a:buFont typeface="+mj-lt"/>
              <a:buAutoNum type="arabicPeriod"/>
            </a:pPr>
            <a:r>
              <a:rPr lang="en-IN" dirty="0" err="1"/>
              <a:t>Eventos</a:t>
            </a:r>
            <a:r>
              <a:rPr lang="en-IN" dirty="0"/>
              <a:t> para los Inputs  </a:t>
            </a:r>
          </a:p>
          <a:p>
            <a:pPr marL="800100" lvl="1" indent="-342900">
              <a:buFont typeface="+mj-lt"/>
              <a:buAutoNum type="arabicPeriod"/>
            </a:pPr>
            <a:r>
              <a:rPr lang="en-IN" dirty="0"/>
              <a:t>¿</a:t>
            </a:r>
            <a:r>
              <a:rPr lang="en-IN" dirty="0" err="1"/>
              <a:t>Qué</a:t>
            </a:r>
            <a:r>
              <a:rPr lang="en-IN" dirty="0"/>
              <a:t> es el Event Bubbling?  </a:t>
            </a:r>
          </a:p>
          <a:p>
            <a:pPr marL="800100" lvl="1" indent="-342900">
              <a:buFont typeface="+mj-lt"/>
              <a:buAutoNum type="arabicPeriod"/>
            </a:pPr>
            <a:r>
              <a:rPr lang="en-IN" dirty="0"/>
              <a:t>Delegation </a:t>
            </a:r>
            <a:r>
              <a:rPr lang="en-IN" dirty="0" err="1"/>
              <a:t>en</a:t>
            </a:r>
            <a:r>
              <a:rPr lang="en-IN" dirty="0"/>
              <a:t> JavaScript </a:t>
            </a:r>
          </a:p>
          <a:p>
            <a:pPr marL="800100" lvl="1" indent="-342900">
              <a:buFont typeface="+mj-lt"/>
              <a:buAutoNum type="arabicPeriod"/>
            </a:pPr>
            <a:r>
              <a:rPr lang="es-ES" dirty="0"/>
              <a:t>Objetos, constructores, clases y </a:t>
            </a:r>
            <a:r>
              <a:rPr lang="es-ES" dirty="0" err="1"/>
              <a:t>this</a:t>
            </a:r>
            <a:r>
              <a:rPr lang="es-ES" dirty="0"/>
              <a:t>	 </a:t>
            </a:r>
          </a:p>
          <a:p>
            <a:pPr marL="800100" lvl="1" indent="-342900">
              <a:buFont typeface="+mj-lt"/>
              <a:buAutoNum type="arabicPeriod"/>
            </a:pPr>
            <a:r>
              <a:rPr lang="es-ES" dirty="0"/>
              <a:t>Creando Objetos </a:t>
            </a:r>
            <a:endParaRPr lang="en-IN" dirty="0"/>
          </a:p>
        </p:txBody>
      </p:sp>
    </p:spTree>
    <p:extLst>
      <p:ext uri="{BB962C8B-B14F-4D97-AF65-F5344CB8AC3E}">
        <p14:creationId xmlns:p14="http://schemas.microsoft.com/office/powerpoint/2010/main" val="10327402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1. </a:t>
            </a:r>
            <a:r>
              <a:rPr lang="en-US" sz="2400" dirty="0" err="1"/>
              <a:t>Creando</a:t>
            </a:r>
            <a:r>
              <a:rPr lang="en-US" sz="2400" dirty="0"/>
              <a:t> </a:t>
            </a:r>
            <a:r>
              <a:rPr lang="en-US" sz="2400" dirty="0" err="1"/>
              <a:t>Elementos</a:t>
            </a:r>
            <a:r>
              <a:rPr lang="en-US" sz="2400" dirty="0"/>
              <a:t> con JavaScript </a:t>
            </a:r>
            <a:endParaRPr lang="es-ES" sz="2400" dirty="0"/>
          </a:p>
        </p:txBody>
      </p:sp>
    </p:spTree>
    <p:extLst>
      <p:ext uri="{BB962C8B-B14F-4D97-AF65-F5344CB8AC3E}">
        <p14:creationId xmlns:p14="http://schemas.microsoft.com/office/powerpoint/2010/main" val="24055868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2. </a:t>
            </a:r>
            <a:r>
              <a:rPr lang="en-US" sz="2400" dirty="0" err="1"/>
              <a:t>Reemplazando</a:t>
            </a:r>
            <a:r>
              <a:rPr lang="en-US" sz="2400" dirty="0"/>
              <a:t> </a:t>
            </a:r>
            <a:r>
              <a:rPr lang="en-US" sz="2400" dirty="0" err="1"/>
              <a:t>elementos</a:t>
            </a:r>
            <a:r>
              <a:rPr lang="en-US" sz="2400" dirty="0"/>
              <a:t> con JavaScript </a:t>
            </a:r>
            <a:endParaRPr lang="es-ES" sz="2400" dirty="0"/>
          </a:p>
        </p:txBody>
      </p:sp>
    </p:spTree>
    <p:extLst>
      <p:ext uri="{BB962C8B-B14F-4D97-AF65-F5344CB8AC3E}">
        <p14:creationId xmlns:p14="http://schemas.microsoft.com/office/powerpoint/2010/main" val="28824423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3. </a:t>
            </a:r>
            <a:r>
              <a:rPr lang="es-ES" sz="2400" dirty="0"/>
              <a:t>Agregando y quitando clases y otros atributos </a:t>
            </a:r>
          </a:p>
        </p:txBody>
      </p:sp>
    </p:spTree>
    <p:extLst>
      <p:ext uri="{BB962C8B-B14F-4D97-AF65-F5344CB8AC3E}">
        <p14:creationId xmlns:p14="http://schemas.microsoft.com/office/powerpoint/2010/main" val="2638749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4. Events y local storage</a:t>
            </a:r>
            <a:endParaRPr lang="es-ES" sz="2400" dirty="0"/>
          </a:p>
        </p:txBody>
      </p:sp>
    </p:spTree>
    <p:extLst>
      <p:ext uri="{BB962C8B-B14F-4D97-AF65-F5344CB8AC3E}">
        <p14:creationId xmlns:p14="http://schemas.microsoft.com/office/powerpoint/2010/main" val="315089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5. </a:t>
            </a:r>
            <a:r>
              <a:rPr lang="es-ES" sz="2400" dirty="0"/>
              <a:t>Agregando, leyendo, borrando y limpiando el </a:t>
            </a:r>
            <a:r>
              <a:rPr lang="es-ES" sz="2400" dirty="0" err="1"/>
              <a:t>LocalStorage</a:t>
            </a:r>
            <a:r>
              <a:rPr lang="es-ES" sz="2400" dirty="0"/>
              <a:t> </a:t>
            </a:r>
          </a:p>
        </p:txBody>
      </p:sp>
    </p:spTree>
    <p:extLst>
      <p:ext uri="{BB962C8B-B14F-4D97-AF65-F5344CB8AC3E}">
        <p14:creationId xmlns:p14="http://schemas.microsoft.com/office/powerpoint/2010/main" val="12548588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6. Event Listener Click </a:t>
            </a:r>
            <a:endParaRPr lang="es-ES" sz="2400" dirty="0"/>
          </a:p>
        </p:txBody>
      </p:sp>
    </p:spTree>
    <p:extLst>
      <p:ext uri="{BB962C8B-B14F-4D97-AF65-F5344CB8AC3E}">
        <p14:creationId xmlns:p14="http://schemas.microsoft.com/office/powerpoint/2010/main" val="29793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4. </a:t>
            </a:r>
            <a:r>
              <a:rPr lang="es-ES" sz="2400" dirty="0"/>
              <a:t>Operadores en JavaScript </a:t>
            </a:r>
            <a:r>
              <a:rPr lang="es-ES" sz="2400" i="1" dirty="0"/>
              <a:t>(</a:t>
            </a:r>
            <a:r>
              <a:rPr lang="es-ES" sz="2400" i="1" dirty="0" err="1"/>
              <a:t>Arithmetic</a:t>
            </a:r>
            <a:r>
              <a:rPr lang="es-ES" sz="2400" i="1" dirty="0"/>
              <a:t> </a:t>
            </a:r>
            <a:r>
              <a:rPr lang="es-ES" sz="2400" i="1" dirty="0" err="1"/>
              <a:t>Operators</a:t>
            </a:r>
            <a:r>
              <a:rPr lang="es-ES" sz="2400" i="1" dirty="0"/>
              <a:t>)</a:t>
            </a:r>
          </a:p>
        </p:txBody>
      </p:sp>
      <p:sp>
        <p:nvSpPr>
          <p:cNvPr id="4" name="TextBox 3">
            <a:extLst>
              <a:ext uri="{FF2B5EF4-FFF2-40B4-BE49-F238E27FC236}">
                <a16:creationId xmlns:a16="http://schemas.microsoft.com/office/drawing/2014/main" id="{26B31C1D-FC07-4C78-8ADD-A01E93036F67}"/>
              </a:ext>
            </a:extLst>
          </p:cNvPr>
          <p:cNvSpPr txBox="1"/>
          <p:nvPr/>
        </p:nvSpPr>
        <p:spPr>
          <a:xfrm>
            <a:off x="1097280" y="1982450"/>
            <a:ext cx="10058400" cy="2893100"/>
          </a:xfrm>
          <a:prstGeom prst="rect">
            <a:avLst/>
          </a:prstGeom>
          <a:noFill/>
        </p:spPr>
        <p:txBody>
          <a:bodyPr wrap="square">
            <a:spAutoFit/>
          </a:bodyPr>
          <a:lstStyle/>
          <a:p>
            <a:r>
              <a:rPr lang="en-US" sz="1400" b="1" dirty="0"/>
              <a:t>What is an Operator?</a:t>
            </a:r>
          </a:p>
          <a:p>
            <a:endParaRPr lang="en-US" sz="1400" b="1" dirty="0"/>
          </a:p>
          <a:p>
            <a:r>
              <a:rPr lang="en-US" sz="1400" dirty="0"/>
              <a:t>Let us take a simple expression 4 + 5 is equal to 9. Here 4 and 5 are called operands and ‘+’ is called the operator. JavaScript supports the following types of operators.</a:t>
            </a:r>
          </a:p>
          <a:p>
            <a:endParaRPr lang="en-US" sz="1400" dirty="0"/>
          </a:p>
          <a:p>
            <a:pPr marL="285750" indent="-285750">
              <a:buFont typeface="Arial" panose="020B0604020202020204" pitchFamily="34" charset="0"/>
              <a:buChar char="•"/>
            </a:pPr>
            <a:r>
              <a:rPr lang="en-US" sz="1400" dirty="0"/>
              <a:t>Arithmetic Operators</a:t>
            </a:r>
          </a:p>
          <a:p>
            <a:pPr marL="285750" indent="-285750">
              <a:buFont typeface="Arial" panose="020B0604020202020204" pitchFamily="34" charset="0"/>
              <a:buChar char="•"/>
            </a:pPr>
            <a:r>
              <a:rPr lang="en-US" sz="1400" dirty="0"/>
              <a:t>Comparison Operators</a:t>
            </a:r>
          </a:p>
          <a:p>
            <a:pPr marL="285750" indent="-285750">
              <a:buFont typeface="Arial" panose="020B0604020202020204" pitchFamily="34" charset="0"/>
              <a:buChar char="•"/>
            </a:pPr>
            <a:r>
              <a:rPr lang="en-US" sz="1400" dirty="0"/>
              <a:t>Logical (or Relational) Operators</a:t>
            </a:r>
          </a:p>
          <a:p>
            <a:pPr marL="285750" indent="-285750">
              <a:buFont typeface="Arial" panose="020B0604020202020204" pitchFamily="34" charset="0"/>
              <a:buChar char="•"/>
            </a:pPr>
            <a:r>
              <a:rPr lang="en-US" sz="1400" dirty="0"/>
              <a:t>Assignment Operators</a:t>
            </a:r>
          </a:p>
          <a:p>
            <a:pPr marL="285750" indent="-285750">
              <a:buFont typeface="Arial" panose="020B0604020202020204" pitchFamily="34" charset="0"/>
              <a:buChar char="•"/>
            </a:pPr>
            <a:r>
              <a:rPr lang="en-US" sz="1400" dirty="0"/>
              <a:t>Conditional (or ternary) Operators</a:t>
            </a:r>
          </a:p>
          <a:p>
            <a:pPr marL="285750" indent="-285750">
              <a:buFont typeface="Arial" panose="020B0604020202020204" pitchFamily="34" charset="0"/>
              <a:buChar char="•"/>
            </a:pPr>
            <a:endParaRPr lang="en-US" sz="1400" dirty="0"/>
          </a:p>
          <a:p>
            <a:r>
              <a:rPr lang="en-US" sz="1400" b="1" dirty="0"/>
              <a:t>Arithmetic Operators</a:t>
            </a:r>
          </a:p>
          <a:p>
            <a:r>
              <a:rPr lang="en-US" sz="1400" dirty="0"/>
              <a:t>JavaScript supports the following arithmetic operators</a:t>
            </a:r>
          </a:p>
        </p:txBody>
      </p:sp>
    </p:spTree>
    <p:extLst>
      <p:ext uri="{BB962C8B-B14F-4D97-AF65-F5344CB8AC3E}">
        <p14:creationId xmlns:p14="http://schemas.microsoft.com/office/powerpoint/2010/main" val="42690385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7. </a:t>
            </a:r>
            <a:r>
              <a:rPr lang="es-ES" sz="2400" dirty="0"/>
              <a:t>Otros Eventos con el mouse </a:t>
            </a:r>
          </a:p>
        </p:txBody>
      </p:sp>
    </p:spTree>
    <p:extLst>
      <p:ext uri="{BB962C8B-B14F-4D97-AF65-F5344CB8AC3E}">
        <p14:creationId xmlns:p14="http://schemas.microsoft.com/office/powerpoint/2010/main" val="1853066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8. </a:t>
            </a:r>
            <a:r>
              <a:rPr lang="en-US" sz="2400" dirty="0" err="1"/>
              <a:t>Eventos</a:t>
            </a:r>
            <a:r>
              <a:rPr lang="en-US" sz="2400" dirty="0"/>
              <a:t> para los Inputs </a:t>
            </a:r>
            <a:endParaRPr lang="es-ES" sz="2400" dirty="0"/>
          </a:p>
        </p:txBody>
      </p:sp>
    </p:spTree>
    <p:extLst>
      <p:ext uri="{BB962C8B-B14F-4D97-AF65-F5344CB8AC3E}">
        <p14:creationId xmlns:p14="http://schemas.microsoft.com/office/powerpoint/2010/main" val="40841721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9. </a:t>
            </a:r>
            <a:r>
              <a:rPr lang="es-ES" sz="2400" dirty="0"/>
              <a:t>¿Qué es el </a:t>
            </a:r>
            <a:r>
              <a:rPr lang="es-ES" sz="2400" dirty="0" err="1"/>
              <a:t>Event</a:t>
            </a:r>
            <a:r>
              <a:rPr lang="es-ES" sz="2400" dirty="0"/>
              <a:t> </a:t>
            </a:r>
            <a:r>
              <a:rPr lang="es-ES" sz="2400" dirty="0" err="1"/>
              <a:t>Bubbling</a:t>
            </a:r>
            <a:r>
              <a:rPr lang="es-ES" sz="2400" dirty="0"/>
              <a:t>? </a:t>
            </a:r>
          </a:p>
        </p:txBody>
      </p:sp>
    </p:spTree>
    <p:extLst>
      <p:ext uri="{BB962C8B-B14F-4D97-AF65-F5344CB8AC3E}">
        <p14:creationId xmlns:p14="http://schemas.microsoft.com/office/powerpoint/2010/main" val="3560321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10. Delegation </a:t>
            </a:r>
            <a:r>
              <a:rPr lang="en-US" sz="2400" dirty="0" err="1"/>
              <a:t>en</a:t>
            </a:r>
            <a:r>
              <a:rPr lang="en-US" sz="2400" dirty="0"/>
              <a:t> JavaScript</a:t>
            </a:r>
            <a:endParaRPr lang="es-ES" sz="2400" dirty="0"/>
          </a:p>
        </p:txBody>
      </p:sp>
    </p:spTree>
    <p:extLst>
      <p:ext uri="{BB962C8B-B14F-4D97-AF65-F5344CB8AC3E}">
        <p14:creationId xmlns:p14="http://schemas.microsoft.com/office/powerpoint/2010/main" val="24107125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11. </a:t>
            </a:r>
            <a:r>
              <a:rPr lang="es-ES" sz="2400" dirty="0"/>
              <a:t>Objetos, constructores, clases y </a:t>
            </a:r>
            <a:r>
              <a:rPr lang="es-ES" sz="2400" dirty="0" err="1"/>
              <a:t>this</a:t>
            </a:r>
            <a:endParaRPr lang="es-ES" sz="2400" dirty="0"/>
          </a:p>
        </p:txBody>
      </p:sp>
    </p:spTree>
    <p:extLst>
      <p:ext uri="{BB962C8B-B14F-4D97-AF65-F5344CB8AC3E}">
        <p14:creationId xmlns:p14="http://schemas.microsoft.com/office/powerpoint/2010/main" val="27998396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12. </a:t>
            </a:r>
            <a:r>
              <a:rPr lang="en-US" sz="2400" dirty="0" err="1"/>
              <a:t>Creando</a:t>
            </a:r>
            <a:r>
              <a:rPr lang="en-US" sz="2400" dirty="0"/>
              <a:t> </a:t>
            </a:r>
            <a:r>
              <a:rPr lang="en-US" sz="2400" dirty="0" err="1"/>
              <a:t>Objetos</a:t>
            </a:r>
            <a:r>
              <a:rPr lang="en-US" sz="2400" dirty="0"/>
              <a:t> </a:t>
            </a:r>
            <a:endParaRPr lang="es-ES" sz="2400" dirty="0"/>
          </a:p>
        </p:txBody>
      </p:sp>
    </p:spTree>
    <p:extLst>
      <p:ext uri="{BB962C8B-B14F-4D97-AF65-F5344CB8AC3E}">
        <p14:creationId xmlns:p14="http://schemas.microsoft.com/office/powerpoint/2010/main" val="28338532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lstStyle/>
          <a:p>
            <a:r>
              <a:rPr lang="en-US" dirty="0" err="1"/>
              <a:t>Contenido</a:t>
            </a:r>
            <a:endParaRPr lang="en-IN" dirty="0"/>
          </a:p>
        </p:txBody>
      </p:sp>
      <p:sp>
        <p:nvSpPr>
          <p:cNvPr id="3" name="TextBox 2">
            <a:extLst>
              <a:ext uri="{FF2B5EF4-FFF2-40B4-BE49-F238E27FC236}">
                <a16:creationId xmlns:a16="http://schemas.microsoft.com/office/drawing/2014/main" id="{8B080ECA-F7ED-40E8-94EB-347125C8FFA6}"/>
              </a:ext>
            </a:extLst>
          </p:cNvPr>
          <p:cNvSpPr txBox="1"/>
          <p:nvPr/>
        </p:nvSpPr>
        <p:spPr>
          <a:xfrm>
            <a:off x="1097280" y="1988192"/>
            <a:ext cx="9086955" cy="3693319"/>
          </a:xfrm>
          <a:prstGeom prst="rect">
            <a:avLst/>
          </a:prstGeom>
          <a:noFill/>
        </p:spPr>
        <p:txBody>
          <a:bodyPr wrap="square" rtlCol="0">
            <a:spAutoFit/>
          </a:bodyPr>
          <a:lstStyle/>
          <a:p>
            <a:r>
              <a:rPr lang="es-ES" b="1" dirty="0"/>
              <a:t>A) Modulo 4</a:t>
            </a:r>
          </a:p>
          <a:p>
            <a:pPr marL="800100" lvl="1" indent="-342900">
              <a:buFont typeface="+mj-lt"/>
              <a:buAutoNum type="arabicPeriod"/>
            </a:pPr>
            <a:r>
              <a:rPr lang="en-IN" dirty="0" err="1"/>
              <a:t>Otros</a:t>
            </a:r>
            <a:r>
              <a:rPr lang="en-IN" dirty="0"/>
              <a:t> </a:t>
            </a:r>
            <a:r>
              <a:rPr lang="en-IN" dirty="0" err="1"/>
              <a:t>Objetos</a:t>
            </a:r>
            <a:r>
              <a:rPr lang="en-IN" dirty="0"/>
              <a:t> y </a:t>
            </a:r>
            <a:r>
              <a:rPr lang="en-IN" dirty="0" err="1"/>
              <a:t>Constructores</a:t>
            </a:r>
            <a:r>
              <a:rPr lang="en-IN" dirty="0"/>
              <a:t>  </a:t>
            </a:r>
          </a:p>
          <a:p>
            <a:pPr marL="800100" lvl="1" indent="-342900">
              <a:buFont typeface="+mj-lt"/>
              <a:buAutoNum type="arabicPeriod"/>
            </a:pPr>
            <a:r>
              <a:rPr lang="en-IN" dirty="0"/>
              <a:t>Prototypes </a:t>
            </a:r>
            <a:r>
              <a:rPr lang="en-IN" dirty="0" err="1"/>
              <a:t>en</a:t>
            </a:r>
            <a:r>
              <a:rPr lang="en-IN" dirty="0"/>
              <a:t> JavaScript  </a:t>
            </a:r>
          </a:p>
          <a:p>
            <a:pPr marL="800100" lvl="1" indent="-342900">
              <a:buFont typeface="+mj-lt"/>
              <a:buAutoNum type="arabicPeriod"/>
            </a:pPr>
            <a:r>
              <a:rPr lang="en-IN" dirty="0" err="1"/>
              <a:t>Heredar</a:t>
            </a:r>
            <a:r>
              <a:rPr lang="en-IN" dirty="0"/>
              <a:t> Prototypes a </a:t>
            </a:r>
            <a:r>
              <a:rPr lang="en-IN" dirty="0" err="1"/>
              <a:t>otro</a:t>
            </a:r>
            <a:r>
              <a:rPr lang="en-IN" dirty="0"/>
              <a:t> </a:t>
            </a:r>
            <a:r>
              <a:rPr lang="en-IN" dirty="0" err="1"/>
              <a:t>Objeto</a:t>
            </a:r>
            <a:r>
              <a:rPr lang="en-IN" dirty="0"/>
              <a:t>  </a:t>
            </a:r>
          </a:p>
          <a:p>
            <a:pPr marL="800100" lvl="1" indent="-342900">
              <a:buFont typeface="+mj-lt"/>
              <a:buAutoNum type="arabicPeriod"/>
            </a:pPr>
            <a:r>
              <a:rPr lang="en-IN" dirty="0"/>
              <a:t>La </a:t>
            </a:r>
            <a:r>
              <a:rPr lang="en-IN" dirty="0" err="1"/>
              <a:t>función</a:t>
            </a:r>
            <a:r>
              <a:rPr lang="en-IN" dirty="0"/>
              <a:t> Object Create  </a:t>
            </a:r>
          </a:p>
          <a:p>
            <a:pPr marL="800100" lvl="1" indent="-342900">
              <a:buFont typeface="+mj-lt"/>
              <a:buAutoNum type="arabicPeriod"/>
            </a:pPr>
            <a:r>
              <a:rPr lang="en-IN" dirty="0"/>
              <a:t>Ajax, Async y Promises	 </a:t>
            </a:r>
          </a:p>
          <a:p>
            <a:pPr marL="800100" lvl="1" indent="-342900">
              <a:buFont typeface="+mj-lt"/>
              <a:buAutoNum type="arabicPeriod"/>
            </a:pPr>
            <a:r>
              <a:rPr lang="en-IN" dirty="0"/>
              <a:t>AJAX y JSON  </a:t>
            </a:r>
          </a:p>
          <a:p>
            <a:pPr marL="800100" lvl="1" indent="-342900">
              <a:buFont typeface="+mj-lt"/>
              <a:buAutoNum type="arabicPeriod"/>
            </a:pPr>
            <a:r>
              <a:rPr lang="en-IN" dirty="0"/>
              <a:t>API's, REST API's y Request  </a:t>
            </a:r>
          </a:p>
          <a:p>
            <a:pPr marL="800100" lvl="1" indent="-342900">
              <a:buFont typeface="+mj-lt"/>
              <a:buAutoNum type="arabicPeriod"/>
            </a:pPr>
            <a:r>
              <a:rPr lang="en-IN" dirty="0" err="1"/>
              <a:t>Consumiendo</a:t>
            </a:r>
            <a:r>
              <a:rPr lang="en-IN" dirty="0"/>
              <a:t> una REST API con Ajax  </a:t>
            </a:r>
          </a:p>
          <a:p>
            <a:pPr marL="800100" lvl="1" indent="-342900">
              <a:buFont typeface="+mj-lt"/>
              <a:buAutoNum type="arabicPeriod"/>
            </a:pPr>
            <a:r>
              <a:rPr lang="en-IN" dirty="0"/>
              <a:t>Que es el Código </a:t>
            </a:r>
            <a:r>
              <a:rPr lang="en-IN" dirty="0" err="1"/>
              <a:t>Asincrono</a:t>
            </a:r>
            <a:r>
              <a:rPr lang="en-IN" dirty="0"/>
              <a:t> </a:t>
            </a:r>
            <a:r>
              <a:rPr lang="en-IN" dirty="0" err="1"/>
              <a:t>en</a:t>
            </a:r>
            <a:r>
              <a:rPr lang="en-IN" dirty="0"/>
              <a:t> JavaScript  </a:t>
            </a:r>
          </a:p>
          <a:p>
            <a:pPr marL="800100" lvl="1" indent="-342900">
              <a:buFont typeface="+mj-lt"/>
              <a:buAutoNum type="arabicPeriod"/>
            </a:pPr>
            <a:r>
              <a:rPr lang="en-IN" dirty="0" err="1"/>
              <a:t>Callbacks</a:t>
            </a:r>
            <a:r>
              <a:rPr lang="en-IN" dirty="0"/>
              <a:t>, que son y </a:t>
            </a:r>
            <a:r>
              <a:rPr lang="en-IN" dirty="0" err="1"/>
              <a:t>como</a:t>
            </a:r>
            <a:r>
              <a:rPr lang="en-IN" dirty="0"/>
              <a:t> </a:t>
            </a:r>
            <a:r>
              <a:rPr lang="en-IN" dirty="0" err="1"/>
              <a:t>funcionan</a:t>
            </a:r>
            <a:endParaRPr lang="en-IN" dirty="0"/>
          </a:p>
          <a:p>
            <a:pPr marL="800100" lvl="1" indent="-342900">
              <a:buFont typeface="+mj-lt"/>
              <a:buAutoNum type="arabicPeriod"/>
            </a:pPr>
            <a:r>
              <a:rPr lang="en-IN" dirty="0"/>
              <a:t>Promises </a:t>
            </a:r>
            <a:r>
              <a:rPr lang="en-IN" dirty="0" err="1"/>
              <a:t>en</a:t>
            </a:r>
            <a:r>
              <a:rPr lang="en-IN" dirty="0"/>
              <a:t> JavaScript  </a:t>
            </a:r>
          </a:p>
          <a:p>
            <a:pPr marL="800100" lvl="1" indent="-342900">
              <a:buFont typeface="+mj-lt"/>
              <a:buAutoNum type="arabicPeriod"/>
            </a:pPr>
            <a:r>
              <a:rPr lang="en-IN" dirty="0"/>
              <a:t>Que es Async Await </a:t>
            </a:r>
          </a:p>
        </p:txBody>
      </p:sp>
    </p:spTree>
    <p:extLst>
      <p:ext uri="{BB962C8B-B14F-4D97-AF65-F5344CB8AC3E}">
        <p14:creationId xmlns:p14="http://schemas.microsoft.com/office/powerpoint/2010/main" val="21878614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1. </a:t>
            </a:r>
            <a:r>
              <a:rPr lang="en-US" sz="2400" dirty="0" err="1"/>
              <a:t>Otros</a:t>
            </a:r>
            <a:r>
              <a:rPr lang="en-US" sz="2400" dirty="0"/>
              <a:t> </a:t>
            </a:r>
            <a:r>
              <a:rPr lang="en-US" sz="2400" dirty="0" err="1"/>
              <a:t>Objetos</a:t>
            </a:r>
            <a:r>
              <a:rPr lang="en-US" sz="2400" dirty="0"/>
              <a:t> y </a:t>
            </a:r>
            <a:r>
              <a:rPr lang="en-US" sz="2400" dirty="0" err="1"/>
              <a:t>Constructores</a:t>
            </a:r>
            <a:r>
              <a:rPr lang="en-US" sz="2400" dirty="0"/>
              <a:t> </a:t>
            </a:r>
            <a:endParaRPr lang="es-ES" sz="2400" dirty="0"/>
          </a:p>
        </p:txBody>
      </p:sp>
    </p:spTree>
    <p:extLst>
      <p:ext uri="{BB962C8B-B14F-4D97-AF65-F5344CB8AC3E}">
        <p14:creationId xmlns:p14="http://schemas.microsoft.com/office/powerpoint/2010/main" val="27105763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2. Prototypes </a:t>
            </a:r>
            <a:r>
              <a:rPr lang="en-US" sz="2400" dirty="0" err="1"/>
              <a:t>en</a:t>
            </a:r>
            <a:r>
              <a:rPr lang="en-US" sz="2400" dirty="0"/>
              <a:t> JavaScript </a:t>
            </a:r>
            <a:endParaRPr lang="es-ES" sz="2400" dirty="0"/>
          </a:p>
        </p:txBody>
      </p:sp>
    </p:spTree>
    <p:extLst>
      <p:ext uri="{BB962C8B-B14F-4D97-AF65-F5344CB8AC3E}">
        <p14:creationId xmlns:p14="http://schemas.microsoft.com/office/powerpoint/2010/main" val="957527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3. </a:t>
            </a:r>
            <a:r>
              <a:rPr lang="en-US" sz="2400" dirty="0" err="1"/>
              <a:t>Heredar</a:t>
            </a:r>
            <a:r>
              <a:rPr lang="en-US" sz="2400" dirty="0"/>
              <a:t> Prototypes a </a:t>
            </a:r>
            <a:r>
              <a:rPr lang="en-US" sz="2400" dirty="0" err="1"/>
              <a:t>otro</a:t>
            </a:r>
            <a:r>
              <a:rPr lang="en-US" sz="2400" dirty="0"/>
              <a:t> </a:t>
            </a:r>
            <a:r>
              <a:rPr lang="en-US" sz="2400" dirty="0" err="1"/>
              <a:t>Objeto</a:t>
            </a:r>
            <a:r>
              <a:rPr lang="en-US" sz="2400" dirty="0"/>
              <a:t> </a:t>
            </a:r>
            <a:endParaRPr lang="es-ES" sz="2400" dirty="0"/>
          </a:p>
        </p:txBody>
      </p:sp>
    </p:spTree>
    <p:extLst>
      <p:ext uri="{BB962C8B-B14F-4D97-AF65-F5344CB8AC3E}">
        <p14:creationId xmlns:p14="http://schemas.microsoft.com/office/powerpoint/2010/main" val="323803351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D6E73F11C38E4B927C70700F966023" ma:contentTypeVersion="2" ma:contentTypeDescription="Create a new document." ma:contentTypeScope="" ma:versionID="eb06c5e5f6a1d53cd3aa230b08da1f86">
  <xsd:schema xmlns:xsd="http://www.w3.org/2001/XMLSchema" xmlns:xs="http://www.w3.org/2001/XMLSchema" xmlns:p="http://schemas.microsoft.com/office/2006/metadata/properties" xmlns:ns3="98760cb7-4057-4383-ab89-ea0840565cb5" targetNamespace="http://schemas.microsoft.com/office/2006/metadata/properties" ma:root="true" ma:fieldsID="cb568dfc622dad6cfe976554ae687264" ns3:_="">
    <xsd:import namespace="98760cb7-4057-4383-ab89-ea0840565cb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60cb7-4057-4383-ab89-ea0840565c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4D7179-A8CB-491E-94B8-2CA02E6901B9}">
  <ds:schemaRefs>
    <ds:schemaRef ds:uri="http://schemas.microsoft.com/sharepoint/v3/contenttype/forms"/>
  </ds:schemaRefs>
</ds:datastoreItem>
</file>

<file path=customXml/itemProps2.xml><?xml version="1.0" encoding="utf-8"?>
<ds:datastoreItem xmlns:ds="http://schemas.openxmlformats.org/officeDocument/2006/customXml" ds:itemID="{D7DD1761-7CCE-428A-915E-0071C0BCF2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60cb7-4057-4383-ab89-ea0840565c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8CEF75-A3AD-4E6B-94C0-4291030204CF}">
  <ds:schemaRefs>
    <ds:schemaRef ds:uri="http://purl.org/dc/terms/"/>
    <ds:schemaRef ds:uri="http://www.w3.org/XML/1998/namespace"/>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schemas.microsoft.com/office/2006/documentManagement/types"/>
    <ds:schemaRef ds:uri="98760cb7-4057-4383-ab89-ea0840565cb5"/>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5178</Words>
  <Application>Microsoft Office PowerPoint</Application>
  <PresentationFormat>Panorámica</PresentationFormat>
  <Paragraphs>774</Paragraphs>
  <Slides>123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123</vt:i4>
      </vt:variant>
    </vt:vector>
  </HeadingPairs>
  <TitlesOfParts>
    <vt:vector size="128" baseType="lpstr">
      <vt:lpstr>Arial</vt:lpstr>
      <vt:lpstr>Bookman Old Style</vt:lpstr>
      <vt:lpstr>Calibri</vt:lpstr>
      <vt:lpstr>Franklin Gothic Book</vt:lpstr>
      <vt:lpstr>1_RetrospectVTI</vt:lpstr>
      <vt:lpstr>Javascript</vt:lpstr>
      <vt:lpstr>Contenido</vt:lpstr>
      <vt:lpstr>Modulo 1:  1. ¿Que es Javascript y como funciona?</vt:lpstr>
      <vt:lpstr>Modulo 1:  1. ¿Que es Javascript y como funciona?</vt:lpstr>
      <vt:lpstr>Modulo 1:  1. ¿Que es Javascript y como funciona?</vt:lpstr>
      <vt:lpstr>Modulo 1:  1. ¿Que es Javascript y como funciona?</vt:lpstr>
      <vt:lpstr>Modulo 1:  2. Como usar la consola de JavaScript usando Google Chrome</vt:lpstr>
      <vt:lpstr>Modulo 1:  3. Tipos de datos en JavaScript</vt:lpstr>
      <vt:lpstr>Modulo 1:  4. Operadores en JavaScript (Arithmetic Operators)</vt:lpstr>
      <vt:lpstr>Modulo 1:  4. Operadores en JavaScript </vt:lpstr>
      <vt:lpstr>Modulo 1:  4. Operadores en JavaScript (Comparison Operators)</vt:lpstr>
      <vt:lpstr>Modulo 1:  5. Conversión de tipos  https://es.javascript.info/type-conversions </vt:lpstr>
      <vt:lpstr>Modulo 1:  5. Conversión de tipos  https://es.javascript.info/type-conversions </vt:lpstr>
      <vt:lpstr>Modulo 1:  5. Conversión de tipos  https://es.javascript.info/type-conversions </vt:lpstr>
      <vt:lpstr>Modulo 1:  5. Conversión de tipos  https://es.javascript.info/type-conversions </vt:lpstr>
      <vt:lpstr>Modulo 1:  5. Conversión de tipos  https://es.javascript.info/type-conversions </vt:lpstr>
      <vt:lpstr>Modulo 1:  5. Conversión de tipos  https://es.javascript.info/type-conversions </vt:lpstr>
      <vt:lpstr>Modulo 1:  5. Conversión de tipos  https://es.javascript.info/type-conversions </vt:lpstr>
      <vt:lpstr>Modulo 1:  5. Conversión de tipos  https://es.javascript.info/type-conversions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7. Arreglos (Arrays) https://www.tutorialspoint.com/javascript/javascript_arrays_object.htm </vt:lpstr>
      <vt:lpstr>Modulo 1:  7. Arreglos (Arrays) https://www.tutorialspoint.com/javascript/javascript_arrays_object.htm </vt:lpstr>
      <vt:lpstr>Modulo 1:  7. Arreglos (Arrays) https://www.tutorialspoint.com/javascript/javascript_arrays_object.htm </vt:lpstr>
      <vt:lpstr>Modulo 1:  7. Arreglos (Arrays) https://www.tutorialspoint.com/javascript/javascript_arrays_object.htm </vt:lpstr>
      <vt:lpstr>Modulo 1:  7. Arreglos (Arrays) https://www.tutorialspoint.com/javascript/javascript_arrays_object.htm </vt:lpstr>
      <vt:lpstr>Modulo 1:  7. Arreglos (Arrays) https://www.tutorialspoint.com/javascript/javascript_arrays_object.htm </vt:lpstr>
      <vt:lpstr>Modulo 1:  8. Objetos (Objects) https://www.tutorialspoint.com/javascript/javascript_objects.htm </vt:lpstr>
      <vt:lpstr>Modulo 1:  8. Objetos (Objects)</vt:lpstr>
      <vt:lpstr>Modulo 1:  8. Objetos (Objects)</vt:lpstr>
      <vt:lpstr>Modulo 1:  8. Objetos (Objects)</vt:lpstr>
      <vt:lpstr>Modulo 1:  8. Objetos (Objects)</vt:lpstr>
      <vt:lpstr>Modulo 1:  8. Objetos (Objects)</vt:lpstr>
      <vt:lpstr>Modulo 1:  8. Objetos (Objects)</vt:lpstr>
      <vt:lpstr>Modulo 1:  8. Objetos (Objects)</vt:lpstr>
      <vt:lpstr>Modulo 1:  8. Objetos (Objects)</vt:lpstr>
      <vt:lpstr>Modulo 1:  8. Objetos (Objects)</vt:lpstr>
      <vt:lpstr>Modulo 1:  8. Objetos (Objects)</vt:lpstr>
      <vt:lpstr>Modulo 1:  8. Objetos (Objects)</vt:lpstr>
      <vt:lpstr>Modulo 1:  9. Funciones en JavaScript https://www.tutorialspoint.com/javascript/javascript_functions.htm </vt:lpstr>
      <vt:lpstr>Modulo 1:  9. Funciones en JavaScript https://www.tutorialspoint.com/javascript/javascript_functions.htm </vt:lpstr>
      <vt:lpstr>Modulo 1:  9. Funciones en JavaScript https://www.tutorialspoint.com/javascript/javascript_functions.htm </vt:lpstr>
      <vt:lpstr>Modulo 1:  9. Funciones en JavaScript https://www.tutorialspoint.com/javascript/javascript_functions.htm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11. Fechas en JavaScript (Date) https://www.w3schools.com/js/js_dates.asp </vt:lpstr>
      <vt:lpstr>Modulo 1:  11. Fechas en JavaScript (Date) https://www.w3schools.com/js/js_dates.asp </vt:lpstr>
      <vt:lpstr>Modulo 1:  11. Fechas en JavaScript (Date) https://www.w3schools.com/js/js_dates.asp </vt:lpstr>
      <vt:lpstr>Modulo 1:  11. Fechas en JavaScript (Date) https://www.w3schools.com/js/js_dates.asp </vt:lpstr>
      <vt:lpstr>Modulo 1:  12. Estructuras de Control, IF ELSE ELSEIF https://www.tutorialspoint.com/javascript/javascript_ifelse.htm</vt:lpstr>
      <vt:lpstr>Modulo 1:  12. Estructuras de Control, IF ELSE ELSEIF https://www.tutorialspoint.com/javascript/javascript_ifelse.htm </vt:lpstr>
      <vt:lpstr>Modulo 1:  12. Estructuras de Control, IF ELSE ELSEIF https://www.tutorialspoint.com/javascript/javascript_ifelse.htm </vt:lpstr>
      <vt:lpstr>Modulo 1:  12. Estructuras de Control, IF ELSE ELSEIF https://www.tutorialspoint.com/javascript/javascript_ifelse.htm </vt:lpstr>
      <vt:lpstr>Modulo 1:  12. Estructuras de Control, IF ELSE ELSEIF https://www.tutorialspoint.com/javascript/javascript_ifelse.htm </vt:lpstr>
      <vt:lpstr>Contenido</vt:lpstr>
      <vt:lpstr>Modulo 2:  1. Switch en JavaScript </vt:lpstr>
      <vt:lpstr>Modulo 2:  2. Iteraciones - For Loop </vt:lpstr>
      <vt:lpstr>Modulo 2:  3. Iteraciones - While y Do While Loop </vt:lpstr>
      <vt:lpstr>Modulo 2:  4. forEach, Map e Iteradores </vt:lpstr>
      <vt:lpstr>Modulo 2:  5. Operadores en JavaScript ya incluidos </vt:lpstr>
      <vt:lpstr>Modulo 2:  6. Window Object </vt:lpstr>
      <vt:lpstr>Modulo 2:  7. Scope en JavaScript </vt:lpstr>
      <vt:lpstr>Modulo 2:  7. Scope en JavaScript </vt:lpstr>
      <vt:lpstr>Modulo 2:  8. ¿Que es el DOM?</vt:lpstr>
      <vt:lpstr>Modulo 2:  9. Manipulacion del DOM</vt:lpstr>
      <vt:lpstr>Modulo 2:  10. Seleccionando elementos y aplicándole propiedades </vt:lpstr>
      <vt:lpstr>Modulo 2:  11. Seleccionando múltiples elementos en JavaScript </vt:lpstr>
      <vt:lpstr>Modulo 2:  12. Traversing en JavaScript </vt:lpstr>
      <vt:lpstr>Contenido</vt:lpstr>
      <vt:lpstr>Modulo 3:  1. Creando Elementos con JavaScript </vt:lpstr>
      <vt:lpstr>Modulo 3:  2. Reemplazando elementos con JavaScript </vt:lpstr>
      <vt:lpstr>Modulo 3:  3. Agregando y quitando clases y otros atributos </vt:lpstr>
      <vt:lpstr>Modulo 3:  4. Events y local storage</vt:lpstr>
      <vt:lpstr>Modulo 3:  5. Agregando, leyendo, borrando y limpiando el LocalStorage </vt:lpstr>
      <vt:lpstr>Modulo 3:  6. Event Listener Click </vt:lpstr>
      <vt:lpstr>Modulo 3:  7. Otros Eventos con el mouse </vt:lpstr>
      <vt:lpstr>Modulo 3:  8. Eventos para los Inputs </vt:lpstr>
      <vt:lpstr>Modulo 3:  9. ¿Qué es el Event Bubbling? </vt:lpstr>
      <vt:lpstr>Modulo 3:  10. Delegation en JavaScript</vt:lpstr>
      <vt:lpstr>Modulo 3:  11. Objetos, constructores, clases y this</vt:lpstr>
      <vt:lpstr>Modulo 3:  12. Creando Objetos </vt:lpstr>
      <vt:lpstr>Contenido</vt:lpstr>
      <vt:lpstr>Modulo 4:  1. Otros Objetos y Constructores </vt:lpstr>
      <vt:lpstr>Modulo 4:  2. Prototypes en JavaScript </vt:lpstr>
      <vt:lpstr>Modulo 4:  3. Heredar Prototypes a otro Objeto </vt:lpstr>
      <vt:lpstr>Modulo 4:  4. La función Object Create </vt:lpstr>
      <vt:lpstr>Modulo 4:  5. Ajax, Async y Promises</vt:lpstr>
      <vt:lpstr>Modulo 4:  6. AJAX y JSON</vt:lpstr>
      <vt:lpstr>Modulo 4:  7. API's, REST API's y Request</vt:lpstr>
      <vt:lpstr>Modulo 4:  8. Consumiendo una REST API con Ajax</vt:lpstr>
      <vt:lpstr>Modulo 4:  9. Que es el Código Asincrono en JavaScript</vt:lpstr>
      <vt:lpstr>Modulo 4:  10. Callbacks, que son y como funcionan</vt:lpstr>
      <vt:lpstr>Modulo 4:  11. Promises en JavaScript</vt:lpstr>
      <vt:lpstr>Modulo 4:  12. Que es Async Await</vt:lpstr>
      <vt:lpstr>Contenido</vt:lpstr>
      <vt:lpstr>Modulo 5:  1. Que es ECMAScript 6 </vt:lpstr>
      <vt:lpstr>Modulo 5:  2. Creando una Clase</vt:lpstr>
      <vt:lpstr>Modulo 5:  3. Herencia en Classes con JavaScript</vt:lpstr>
      <vt:lpstr>Modulo 5:  4. Arrow functions</vt:lpstr>
      <vt:lpstr>Modulo 5:  5. Asignación por Destructuring</vt:lpstr>
      <vt:lpstr>Modulo 5:  6. Destructuring a Arreglos y Objetos</vt:lpstr>
      <vt:lpstr>Modulo 5:  7. Destructuring a Funciones</vt:lpstr>
      <vt:lpstr>Modulo 5:  8. Symbols</vt:lpstr>
      <vt:lpstr>Modulo 5:  9. Sets</vt:lpstr>
      <vt:lpstr>Modulo 5:  10. Maps</vt:lpstr>
      <vt:lpstr>Modulo 5:  11. Iteradores</vt:lpstr>
      <vt:lpstr>Modulo 5:  12. Generadores</vt:lpstr>
      <vt:lpstr>Modulo 5:  13. Contenido Extra</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2021-03-04T16:35:48Z</dcterms:created>
  <dcterms:modified xsi:type="dcterms:W3CDTF">2021-12-06T21:03:36Z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8dc5d19e-84cf-4145-a520-75ab44c5e470</vt:lpwstr>
  </property>
  <property fmtid="{D5CDD505-2E9C-101B-9397-08002B2CF9AE}" pid="3" name="HCLClassification">
    <vt:lpwstr>HCL_Cla5s_Publ1c</vt:lpwstr>
  </property>
  <property fmtid="{D5CDD505-2E9C-101B-9397-08002B2CF9AE}" pid="4" name="HCLClassD6">
    <vt:lpwstr>False</vt:lpwstr>
  </property>
  <property fmtid="{D5CDD505-2E9C-101B-9397-08002B2CF9AE}" pid="5" name="MSIP_Label_0a23ef02-6db2-48db-ad71-4f0b889aac99_Enabled">
    <vt:lpwstr>true</vt:lpwstr>
  </property>
  <property fmtid="{D5CDD505-2E9C-101B-9397-08002B2CF9AE}" pid="6" name="MSIP_Label_0a23ef02-6db2-48db-ad71-4f0b889aac99_SetDate">
    <vt:lpwstr>2021-11-01T18:15:57Z</vt:lpwstr>
  </property>
  <property fmtid="{D5CDD505-2E9C-101B-9397-08002B2CF9AE}" pid="7" name="MSIP_Label_0a23ef02-6db2-48db-ad71-4f0b889aac99_Method">
    <vt:lpwstr>Privileged</vt:lpwstr>
  </property>
  <property fmtid="{D5CDD505-2E9C-101B-9397-08002B2CF9AE}" pid="8" name="MSIP_Label_0a23ef02-6db2-48db-ad71-4f0b889aac99_Name">
    <vt:lpwstr>General</vt:lpwstr>
  </property>
  <property fmtid="{D5CDD505-2E9C-101B-9397-08002B2CF9AE}" pid="9" name="MSIP_Label_0a23ef02-6db2-48db-ad71-4f0b889aac99_SiteId">
    <vt:lpwstr>189de737-c93a-4f5a-8b68-6f4ca9941912</vt:lpwstr>
  </property>
  <property fmtid="{D5CDD505-2E9C-101B-9397-08002B2CF9AE}" pid="10" name="MSIP_Label_0a23ef02-6db2-48db-ad71-4f0b889aac99_ActionId">
    <vt:lpwstr>6cd3edb5-ca28-41fd-8388-8ad6b6f82af4</vt:lpwstr>
  </property>
  <property fmtid="{D5CDD505-2E9C-101B-9397-08002B2CF9AE}" pid="11" name="MSIP_Label_0a23ef02-6db2-48db-ad71-4f0b889aac99_ContentBits">
    <vt:lpwstr>4</vt:lpwstr>
  </property>
  <property fmtid="{D5CDD505-2E9C-101B-9397-08002B2CF9AE}" pid="12" name="ClassificationWatermarkLocations">
    <vt:lpwstr>1_RetrospectVTI:9</vt:lpwstr>
  </property>
  <property fmtid="{D5CDD505-2E9C-101B-9397-08002B2CF9AE}" pid="13" name="ClassificationWatermarkText">
    <vt:lpwstr>Confidential</vt:lpwstr>
  </property>
</Properties>
</file>