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CO"/>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77723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C1FF89-3521-49A3-866F-88517D1317B1}" type="datetimeFigureOut">
              <a:rPr lang="es-CO" smtClean="0"/>
              <a:t>15/03/2022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7432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85538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78744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162900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C1FF89-3521-49A3-866F-88517D1317B1}" type="datetimeFigureOut">
              <a:rPr lang="es-CO" smtClean="0"/>
              <a:t>15/03/2022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965049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C1FF89-3521-49A3-866F-88517D1317B1}" type="datetimeFigureOut">
              <a:rPr lang="es-CO" smtClean="0"/>
              <a:t>15/03/2022</a:t>
            </a:fld>
            <a:endParaRPr lang="es-CO"/>
          </a:p>
        </p:txBody>
      </p:sp>
      <p:sp>
        <p:nvSpPr>
          <p:cNvPr id="8" name="Footer Placeholder 7"/>
          <p:cNvSpPr>
            <a:spLocks noGrp="1"/>
          </p:cNvSpPr>
          <p:nvPr>
            <p:ph type="ftr" sz="quarter" idx="11"/>
          </p:nvPr>
        </p:nvSpPr>
        <p:spPr>
          <a:xfrm>
            <a:off x="561111" y="6391838"/>
            <a:ext cx="3644282" cy="304801"/>
          </a:xfrm>
        </p:spPr>
        <p:txBody>
          <a:bodyPr/>
          <a:lstStyle/>
          <a:p>
            <a:endParaRPr lang="es-CO"/>
          </a:p>
        </p:txBody>
      </p:sp>
      <p:sp>
        <p:nvSpPr>
          <p:cNvPr id="9" name="Slide Number Placeholder 8"/>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99714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55321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57595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74416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6C1FF89-3521-49A3-866F-88517D1317B1}" type="datetimeFigureOut">
              <a:rPr lang="es-CO" smtClean="0"/>
              <a:t>15/03/2022</a:t>
            </a:fld>
            <a:endParaRPr lang="es-CO"/>
          </a:p>
        </p:txBody>
      </p:sp>
      <p:sp>
        <p:nvSpPr>
          <p:cNvPr id="5" name="Footer Placeholder 4"/>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36194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6C1FF89-3521-49A3-866F-88517D1317B1}" type="datetimeFigureOut">
              <a:rPr lang="es-CO" smtClean="0"/>
              <a:t>15/03/2022</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35031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C1FF89-3521-49A3-866F-88517D1317B1}" type="datetimeFigureOut">
              <a:rPr lang="es-CO" smtClean="0"/>
              <a:t>15/03/2022</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410576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6C1FF89-3521-49A3-866F-88517D1317B1}" type="datetimeFigureOut">
              <a:rPr lang="es-CO" smtClean="0"/>
              <a:t>15/03/2022</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96463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1FF89-3521-49A3-866F-88517D1317B1}" type="datetimeFigureOut">
              <a:rPr lang="es-CO" smtClean="0"/>
              <a:t>15/03/2022</a:t>
            </a:fld>
            <a:endParaRPr lang="es-CO"/>
          </a:p>
        </p:txBody>
      </p:sp>
      <p:sp>
        <p:nvSpPr>
          <p:cNvPr id="3" name="Footer Placeholder 2"/>
          <p:cNvSpPr>
            <a:spLocks noGrp="1"/>
          </p:cNvSpPr>
          <p:nvPr>
            <p:ph type="ftr" sz="quarter" idx="11"/>
          </p:nvPr>
        </p:nvSpPr>
        <p:spPr/>
        <p:txBody>
          <a:bodyPr/>
          <a:lstStyle/>
          <a:p>
            <a:endParaRPr lang="es-CO"/>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12634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C1FF89-3521-49A3-866F-88517D1317B1}" type="datetimeFigureOut">
              <a:rPr lang="es-CO" smtClean="0"/>
              <a:t>15/03/2022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99743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6C1FF89-3521-49A3-866F-88517D1317B1}" type="datetimeFigureOut">
              <a:rPr lang="es-CO" smtClean="0"/>
              <a:t>15/03/2022</a:t>
            </a:fld>
            <a:endParaRPr lang="es-CO"/>
          </a:p>
        </p:txBody>
      </p:sp>
      <p:sp>
        <p:nvSpPr>
          <p:cNvPr id="6" name="Footer Placeholder 5"/>
          <p:cNvSpPr>
            <a:spLocks noGrp="1"/>
          </p:cNvSpPr>
          <p:nvPr>
            <p:ph type="ftr" sz="quarter" idx="11"/>
          </p:nvPr>
        </p:nvSpPr>
        <p:spPr/>
        <p:txBody>
          <a:bodyPr/>
          <a:lstStyle/>
          <a:p>
            <a:endParaRPr lang="es-CO"/>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70B7276-FB49-4287-9F60-2EBFBE984BE9}" type="slidenum">
              <a:rPr lang="es-CO" smtClean="0"/>
              <a:t>‹Nº›</a:t>
            </a:fld>
            <a:endParaRPr lang="es-CO"/>
          </a:p>
        </p:txBody>
      </p:sp>
    </p:spTree>
    <p:extLst>
      <p:ext uri="{BB962C8B-B14F-4D97-AF65-F5344CB8AC3E}">
        <p14:creationId xmlns:p14="http://schemas.microsoft.com/office/powerpoint/2010/main" val="21102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6C1FF89-3521-49A3-866F-88517D1317B1}" type="datetimeFigureOut">
              <a:rPr lang="es-CO" smtClean="0"/>
              <a:t>15/03/2022</a:t>
            </a:fld>
            <a:endParaRPr lang="es-CO"/>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CO"/>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70B7276-FB49-4287-9F60-2EBFBE984BE9}" type="slidenum">
              <a:rPr lang="es-CO" smtClean="0"/>
              <a:t>‹Nº›</a:t>
            </a:fld>
            <a:endParaRPr lang="es-CO"/>
          </a:p>
        </p:txBody>
      </p:sp>
    </p:spTree>
    <p:extLst>
      <p:ext uri="{BB962C8B-B14F-4D97-AF65-F5344CB8AC3E}">
        <p14:creationId xmlns:p14="http://schemas.microsoft.com/office/powerpoint/2010/main" val="297350820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036EA-85AF-4CA8-A98C-C219CCB8D4A5}"/>
              </a:ext>
            </a:extLst>
          </p:cNvPr>
          <p:cNvSpPr>
            <a:spLocks noGrp="1"/>
          </p:cNvSpPr>
          <p:nvPr>
            <p:ph type="ctrTitle"/>
          </p:nvPr>
        </p:nvSpPr>
        <p:spPr/>
        <p:txBody>
          <a:bodyPr/>
          <a:lstStyle/>
          <a:p>
            <a:r>
              <a:rPr lang="es-ES" dirty="0"/>
              <a:t>Estrategias de comunicación asertiva</a:t>
            </a:r>
            <a:endParaRPr lang="es-CO" dirty="0"/>
          </a:p>
        </p:txBody>
      </p:sp>
      <p:sp>
        <p:nvSpPr>
          <p:cNvPr id="3" name="Subtítulo 2">
            <a:extLst>
              <a:ext uri="{FF2B5EF4-FFF2-40B4-BE49-F238E27FC236}">
                <a16:creationId xmlns:a16="http://schemas.microsoft.com/office/drawing/2014/main" id="{EE8CA08C-B2EB-42B3-98CA-B0FD72549807}"/>
              </a:ext>
            </a:extLst>
          </p:cNvPr>
          <p:cNvSpPr>
            <a:spLocks noGrp="1"/>
          </p:cNvSpPr>
          <p:nvPr>
            <p:ph type="subTitle" idx="1"/>
          </p:nvPr>
        </p:nvSpPr>
        <p:spPr/>
        <p:txBody>
          <a:bodyPr/>
          <a:lstStyle/>
          <a:p>
            <a:r>
              <a:rPr lang="es-ES" dirty="0"/>
              <a:t>ADSI 2472769</a:t>
            </a:r>
          </a:p>
          <a:p>
            <a:r>
              <a:rPr lang="es-ES" dirty="0"/>
              <a:t>Esteban </a:t>
            </a:r>
            <a:r>
              <a:rPr lang="es-ES" dirty="0" err="1"/>
              <a:t>perez</a:t>
            </a:r>
            <a:r>
              <a:rPr lang="es-ES" dirty="0"/>
              <a:t> – </a:t>
            </a:r>
            <a:r>
              <a:rPr lang="es-ES" dirty="0" err="1"/>
              <a:t>maira</a:t>
            </a:r>
            <a:r>
              <a:rPr lang="es-ES" dirty="0"/>
              <a:t> Ocampo – Cristian </a:t>
            </a:r>
            <a:r>
              <a:rPr lang="es-ES" dirty="0" err="1"/>
              <a:t>ramirez</a:t>
            </a:r>
            <a:endParaRPr lang="es-CO" dirty="0"/>
          </a:p>
        </p:txBody>
      </p:sp>
    </p:spTree>
    <p:extLst>
      <p:ext uri="{BB962C8B-B14F-4D97-AF65-F5344CB8AC3E}">
        <p14:creationId xmlns:p14="http://schemas.microsoft.com/office/powerpoint/2010/main" val="399392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96DF8082-E858-4485-A5D9-1A6FA90F941F}"/>
              </a:ext>
            </a:extLst>
          </p:cNvPr>
          <p:cNvSpPr/>
          <p:nvPr/>
        </p:nvSpPr>
        <p:spPr>
          <a:xfrm>
            <a:off x="8702187" y="448408"/>
            <a:ext cx="3024553"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5" name="Rectángulo: esquinas redondeadas 14">
            <a:extLst>
              <a:ext uri="{FF2B5EF4-FFF2-40B4-BE49-F238E27FC236}">
                <a16:creationId xmlns:a16="http://schemas.microsoft.com/office/drawing/2014/main" id="{8DE39982-B2CD-49C7-9368-C73F3F77F9DB}"/>
              </a:ext>
            </a:extLst>
          </p:cNvPr>
          <p:cNvSpPr/>
          <p:nvPr/>
        </p:nvSpPr>
        <p:spPr>
          <a:xfrm>
            <a:off x="4331677" y="521677"/>
            <a:ext cx="3519122" cy="405032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4" name="Rectángulo: esquinas redondeadas 13">
            <a:extLst>
              <a:ext uri="{FF2B5EF4-FFF2-40B4-BE49-F238E27FC236}">
                <a16:creationId xmlns:a16="http://schemas.microsoft.com/office/drawing/2014/main" id="{5BB4F5C9-AB07-4D1B-875A-172C18DEFBE9}"/>
              </a:ext>
            </a:extLst>
          </p:cNvPr>
          <p:cNvSpPr/>
          <p:nvPr/>
        </p:nvSpPr>
        <p:spPr>
          <a:xfrm>
            <a:off x="386862" y="448408"/>
            <a:ext cx="3024553"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4" name="CuadroTexto 3">
            <a:extLst>
              <a:ext uri="{FF2B5EF4-FFF2-40B4-BE49-F238E27FC236}">
                <a16:creationId xmlns:a16="http://schemas.microsoft.com/office/drawing/2014/main" id="{69154317-C54F-4C89-BE2A-77B405AA83A3}"/>
              </a:ext>
            </a:extLst>
          </p:cNvPr>
          <p:cNvSpPr txBox="1"/>
          <p:nvPr/>
        </p:nvSpPr>
        <p:spPr>
          <a:xfrm>
            <a:off x="1143001" y="621319"/>
            <a:ext cx="1485900" cy="646331"/>
          </a:xfrm>
          <a:prstGeom prst="rect">
            <a:avLst/>
          </a:prstGeom>
          <a:noFill/>
        </p:spPr>
        <p:txBody>
          <a:bodyPr wrap="square" rtlCol="0">
            <a:spAutoFit/>
          </a:bodyPr>
          <a:lstStyle/>
          <a:p>
            <a:pPr algn="ctr"/>
            <a:r>
              <a:rPr lang="es-ES" b="1" dirty="0">
                <a:latin typeface="JetBrains Mono" panose="02000009000000000000" pitchFamily="49" charset="0"/>
                <a:cs typeface="JetBrains Mono" panose="02000009000000000000" pitchFamily="49" charset="0"/>
              </a:rPr>
              <a:t>Rendición Simulada</a:t>
            </a:r>
            <a:endParaRPr lang="es-CO" b="1" dirty="0">
              <a:latin typeface="JetBrains Mono" panose="02000009000000000000" pitchFamily="49" charset="0"/>
              <a:cs typeface="JetBrains Mono" panose="02000009000000000000" pitchFamily="49" charset="0"/>
            </a:endParaRPr>
          </a:p>
        </p:txBody>
      </p:sp>
      <p:sp>
        <p:nvSpPr>
          <p:cNvPr id="6" name="CuadroTexto 5">
            <a:extLst>
              <a:ext uri="{FF2B5EF4-FFF2-40B4-BE49-F238E27FC236}">
                <a16:creationId xmlns:a16="http://schemas.microsoft.com/office/drawing/2014/main" id="{B1D82C6A-6A06-480D-A3BE-D93E8084E4FA}"/>
              </a:ext>
            </a:extLst>
          </p:cNvPr>
          <p:cNvSpPr txBox="1"/>
          <p:nvPr/>
        </p:nvSpPr>
        <p:spPr>
          <a:xfrm>
            <a:off x="9290538" y="621319"/>
            <a:ext cx="1910861" cy="646331"/>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Movimientos en la niebla</a:t>
            </a:r>
            <a:endParaRPr lang="es-CO" b="1" dirty="0">
              <a:latin typeface="JetBrains Mono" panose="02000009000000000000" pitchFamily="49" charset="0"/>
              <a:cs typeface="JetBrains Mono" panose="02000009000000000000" pitchFamily="49" charset="0"/>
            </a:endParaRPr>
          </a:p>
        </p:txBody>
      </p:sp>
      <p:sp>
        <p:nvSpPr>
          <p:cNvPr id="8" name="CuadroTexto 7">
            <a:extLst>
              <a:ext uri="{FF2B5EF4-FFF2-40B4-BE49-F238E27FC236}">
                <a16:creationId xmlns:a16="http://schemas.microsoft.com/office/drawing/2014/main" id="{892B9082-C169-4CE4-9448-15E08F6C7DB0}"/>
              </a:ext>
            </a:extLst>
          </p:cNvPr>
          <p:cNvSpPr txBox="1"/>
          <p:nvPr/>
        </p:nvSpPr>
        <p:spPr>
          <a:xfrm>
            <a:off x="615461" y="1582615"/>
            <a:ext cx="2540977" cy="3970318"/>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C</a:t>
            </a:r>
            <a:r>
              <a:rPr lang="es-ES" sz="1800" b="0" i="0" u="none" strike="noStrike" dirty="0">
                <a:solidFill>
                  <a:srgbClr val="000000"/>
                </a:solidFill>
                <a:effectLst/>
                <a:latin typeface="Calibri" panose="020F0502020204030204" pitchFamily="34" charset="0"/>
              </a:rPr>
              <a:t>onsiste en mostrarnos de acuerdo con los argumentos del interlocutor pero sin cambiar la postura. Puede parecer que cedemos pero solo cogemos impulso. Es útil en negociaciones de todo tipo. Ejemplo: “Entiendo lo que dices y puede que tengas razón pero deberíamos buscar otros enfoques”.</a:t>
            </a:r>
            <a:endParaRPr lang="es-CO" dirty="0"/>
          </a:p>
        </p:txBody>
      </p:sp>
      <p:sp>
        <p:nvSpPr>
          <p:cNvPr id="10" name="CuadroTexto 9">
            <a:extLst>
              <a:ext uri="{FF2B5EF4-FFF2-40B4-BE49-F238E27FC236}">
                <a16:creationId xmlns:a16="http://schemas.microsoft.com/office/drawing/2014/main" id="{B64DC4DB-E571-4276-B4EF-D7DD9E74DE94}"/>
              </a:ext>
            </a:extLst>
          </p:cNvPr>
          <p:cNvSpPr txBox="1"/>
          <p:nvPr/>
        </p:nvSpPr>
        <p:spPr>
          <a:xfrm>
            <a:off x="8915400" y="1925515"/>
            <a:ext cx="2661139" cy="3139321"/>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T</a:t>
            </a:r>
            <a:r>
              <a:rPr lang="es-ES" sz="1800" b="0" i="0" u="none" strike="noStrike" dirty="0">
                <a:solidFill>
                  <a:srgbClr val="000000"/>
                </a:solidFill>
                <a:effectLst/>
                <a:latin typeface="Calibri" panose="020F0502020204030204" pitchFamily="34" charset="0"/>
              </a:rPr>
              <a:t>ras escuchar los argumentos de la otra persona podemos buscar la empatía aceptándolos pero agregando lo que defendemos. Es parecido a la rendición simulada pero sin ceder terreno. Ejemplo: “Entiendo lo que dices pero las normas son las normas”.</a:t>
            </a:r>
            <a:endParaRPr lang="es-CO" dirty="0"/>
          </a:p>
        </p:txBody>
      </p:sp>
      <p:sp>
        <p:nvSpPr>
          <p:cNvPr id="11" name="CuadroTexto 10">
            <a:extLst>
              <a:ext uri="{FF2B5EF4-FFF2-40B4-BE49-F238E27FC236}">
                <a16:creationId xmlns:a16="http://schemas.microsoft.com/office/drawing/2014/main" id="{DB03E751-4662-4F58-AA3A-62C73E0FFCB9}"/>
              </a:ext>
            </a:extLst>
          </p:cNvPr>
          <p:cNvSpPr txBox="1"/>
          <p:nvPr/>
        </p:nvSpPr>
        <p:spPr>
          <a:xfrm>
            <a:off x="5183065" y="759818"/>
            <a:ext cx="1825869" cy="369332"/>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Aplazamiento</a:t>
            </a:r>
            <a:endParaRPr lang="es-CO" b="1" dirty="0">
              <a:latin typeface="JetBrains Mono" panose="02000009000000000000" pitchFamily="49" charset="0"/>
              <a:cs typeface="JetBrains Mono" panose="02000009000000000000" pitchFamily="49" charset="0"/>
            </a:endParaRPr>
          </a:p>
        </p:txBody>
      </p:sp>
      <p:sp>
        <p:nvSpPr>
          <p:cNvPr id="12" name="CuadroTexto 11">
            <a:extLst>
              <a:ext uri="{FF2B5EF4-FFF2-40B4-BE49-F238E27FC236}">
                <a16:creationId xmlns:a16="http://schemas.microsoft.com/office/drawing/2014/main" id="{B25404F5-63EC-459F-8D2C-AA3B6F3911B5}"/>
              </a:ext>
            </a:extLst>
          </p:cNvPr>
          <p:cNvSpPr txBox="1"/>
          <p:nvPr/>
        </p:nvSpPr>
        <p:spPr>
          <a:xfrm>
            <a:off x="4451838" y="1582615"/>
            <a:ext cx="3288324" cy="2585323"/>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E</a:t>
            </a:r>
            <a:r>
              <a:rPr lang="es-ES" sz="1800" b="0" i="0" u="none" strike="noStrike" dirty="0">
                <a:solidFill>
                  <a:srgbClr val="000000"/>
                </a:solidFill>
                <a:effectLst/>
                <a:latin typeface="Calibri" panose="020F0502020204030204" pitchFamily="34" charset="0"/>
              </a:rPr>
              <a:t>n una reunión es buena idea llevar un papel o cuaderno donde tomar notas. En este caso podremos anotar consultas o críticas para abordarlas en otro momento y así no alejarnos del objetivo del momento. Ejemplo “tomo nota para hablarlo en la próxima reunión”.</a:t>
            </a:r>
            <a:endParaRPr lang="es-CO" dirty="0"/>
          </a:p>
        </p:txBody>
      </p:sp>
    </p:spTree>
    <p:extLst>
      <p:ext uri="{BB962C8B-B14F-4D97-AF65-F5344CB8AC3E}">
        <p14:creationId xmlns:p14="http://schemas.microsoft.com/office/powerpoint/2010/main" val="376327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id="{C1430AD3-6571-44A6-A20A-A3100714E348}"/>
              </a:ext>
            </a:extLst>
          </p:cNvPr>
          <p:cNvSpPr/>
          <p:nvPr/>
        </p:nvSpPr>
        <p:spPr>
          <a:xfrm>
            <a:off x="8033240" y="621319"/>
            <a:ext cx="3918438" cy="44831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2" name="Rectángulo: esquinas redondeadas 11">
            <a:extLst>
              <a:ext uri="{FF2B5EF4-FFF2-40B4-BE49-F238E27FC236}">
                <a16:creationId xmlns:a16="http://schemas.microsoft.com/office/drawing/2014/main" id="{15814D29-01A0-4A7C-9768-7B673ACE357B}"/>
              </a:ext>
            </a:extLst>
          </p:cNvPr>
          <p:cNvSpPr/>
          <p:nvPr/>
        </p:nvSpPr>
        <p:spPr>
          <a:xfrm>
            <a:off x="4371241" y="381000"/>
            <a:ext cx="3024553"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1" name="Rectángulo: esquinas redondeadas 10">
            <a:extLst>
              <a:ext uri="{FF2B5EF4-FFF2-40B4-BE49-F238E27FC236}">
                <a16:creationId xmlns:a16="http://schemas.microsoft.com/office/drawing/2014/main" id="{5295764C-EFBB-40EF-96EB-422E98510CC4}"/>
              </a:ext>
            </a:extLst>
          </p:cNvPr>
          <p:cNvSpPr/>
          <p:nvPr/>
        </p:nvSpPr>
        <p:spPr>
          <a:xfrm>
            <a:off x="386862" y="448408"/>
            <a:ext cx="3024553"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4" name="CuadroTexto 3">
            <a:extLst>
              <a:ext uri="{FF2B5EF4-FFF2-40B4-BE49-F238E27FC236}">
                <a16:creationId xmlns:a16="http://schemas.microsoft.com/office/drawing/2014/main" id="{69154317-C54F-4C89-BE2A-77B405AA83A3}"/>
              </a:ext>
            </a:extLst>
          </p:cNvPr>
          <p:cNvSpPr txBox="1"/>
          <p:nvPr/>
        </p:nvSpPr>
        <p:spPr>
          <a:xfrm>
            <a:off x="1213339" y="621319"/>
            <a:ext cx="1485900" cy="646331"/>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Pregunta asertiva</a:t>
            </a:r>
            <a:endParaRPr lang="es-CO" b="1" dirty="0">
              <a:latin typeface="JetBrains Mono" panose="02000009000000000000" pitchFamily="49" charset="0"/>
              <a:cs typeface="JetBrains Mono" panose="02000009000000000000" pitchFamily="49" charset="0"/>
            </a:endParaRPr>
          </a:p>
        </p:txBody>
      </p:sp>
      <p:sp>
        <p:nvSpPr>
          <p:cNvPr id="5" name="CuadroTexto 4">
            <a:extLst>
              <a:ext uri="{FF2B5EF4-FFF2-40B4-BE49-F238E27FC236}">
                <a16:creationId xmlns:a16="http://schemas.microsoft.com/office/drawing/2014/main" id="{753BF8FE-54D0-4458-BF88-A5B34123D4EC}"/>
              </a:ext>
            </a:extLst>
          </p:cNvPr>
          <p:cNvSpPr txBox="1"/>
          <p:nvPr/>
        </p:nvSpPr>
        <p:spPr>
          <a:xfrm>
            <a:off x="5140569" y="621320"/>
            <a:ext cx="1485900" cy="646331"/>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Acuerdo asertivo</a:t>
            </a:r>
            <a:endParaRPr lang="es-CO" b="1" dirty="0">
              <a:latin typeface="JetBrains Mono" panose="02000009000000000000" pitchFamily="49" charset="0"/>
              <a:cs typeface="JetBrains Mono" panose="02000009000000000000" pitchFamily="49" charset="0"/>
            </a:endParaRPr>
          </a:p>
        </p:txBody>
      </p:sp>
      <p:sp>
        <p:nvSpPr>
          <p:cNvPr id="6" name="CuadroTexto 5">
            <a:extLst>
              <a:ext uri="{FF2B5EF4-FFF2-40B4-BE49-F238E27FC236}">
                <a16:creationId xmlns:a16="http://schemas.microsoft.com/office/drawing/2014/main" id="{B1D82C6A-6A06-480D-A3BE-D93E8084E4FA}"/>
              </a:ext>
            </a:extLst>
          </p:cNvPr>
          <p:cNvSpPr txBox="1"/>
          <p:nvPr/>
        </p:nvSpPr>
        <p:spPr>
          <a:xfrm>
            <a:off x="9067800" y="759818"/>
            <a:ext cx="1910861" cy="369332"/>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Ignorar</a:t>
            </a:r>
            <a:endParaRPr lang="es-CO" b="1" dirty="0">
              <a:latin typeface="JetBrains Mono" panose="02000009000000000000" pitchFamily="49" charset="0"/>
              <a:cs typeface="JetBrains Mono" panose="02000009000000000000" pitchFamily="49" charset="0"/>
            </a:endParaRPr>
          </a:p>
        </p:txBody>
      </p:sp>
      <p:sp>
        <p:nvSpPr>
          <p:cNvPr id="8" name="CuadroTexto 7">
            <a:extLst>
              <a:ext uri="{FF2B5EF4-FFF2-40B4-BE49-F238E27FC236}">
                <a16:creationId xmlns:a16="http://schemas.microsoft.com/office/drawing/2014/main" id="{892B9082-C169-4CE4-9448-15E08F6C7DB0}"/>
              </a:ext>
            </a:extLst>
          </p:cNvPr>
          <p:cNvSpPr txBox="1"/>
          <p:nvPr/>
        </p:nvSpPr>
        <p:spPr>
          <a:xfrm>
            <a:off x="734158" y="1688123"/>
            <a:ext cx="2540977" cy="3416320"/>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E</a:t>
            </a:r>
            <a:r>
              <a:rPr lang="es-ES" sz="1800" b="0" i="0" u="none" strike="noStrike" dirty="0">
                <a:solidFill>
                  <a:srgbClr val="000000"/>
                </a:solidFill>
                <a:effectLst/>
                <a:latin typeface="Calibri" panose="020F0502020204030204" pitchFamily="34" charset="0"/>
              </a:rPr>
              <a:t>n ocasiones es necesario iniciar una crítica para lograr la información que queremos obtener para luego utilizar la respuesta en nuestra argumentación. Ejemplo “dice que no le convence el producto pero ¿qué es lo que no le gusta exactamente?”</a:t>
            </a:r>
            <a:endParaRPr lang="es-CO" dirty="0"/>
          </a:p>
        </p:txBody>
      </p:sp>
      <p:sp>
        <p:nvSpPr>
          <p:cNvPr id="9" name="CuadroTexto 8">
            <a:extLst>
              <a:ext uri="{FF2B5EF4-FFF2-40B4-BE49-F238E27FC236}">
                <a16:creationId xmlns:a16="http://schemas.microsoft.com/office/drawing/2014/main" id="{926E8481-2991-4ECA-B016-230C1E6BED74}"/>
              </a:ext>
            </a:extLst>
          </p:cNvPr>
          <p:cNvSpPr txBox="1"/>
          <p:nvPr/>
        </p:nvSpPr>
        <p:spPr>
          <a:xfrm>
            <a:off x="4503126" y="1688123"/>
            <a:ext cx="2760785" cy="3139321"/>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E</a:t>
            </a:r>
            <a:r>
              <a:rPr lang="es-ES" sz="1800" b="0" i="0" u="none" strike="noStrike" dirty="0">
                <a:solidFill>
                  <a:srgbClr val="000000"/>
                </a:solidFill>
                <a:effectLst/>
                <a:latin typeface="Calibri" panose="020F0502020204030204" pitchFamily="34" charset="0"/>
              </a:rPr>
              <a:t>n ocasiones tenemos que admitir los errores pues hacer lo contrario solo empeoraría las cosas. En este caso se puede procurar alejar ese error de nuestra personalidad. Ejemplo: “Sí, empecé la reunión algo tarde pero suelo ser bastante puntual”.</a:t>
            </a:r>
            <a:endParaRPr lang="es-CO" dirty="0"/>
          </a:p>
        </p:txBody>
      </p:sp>
      <p:sp>
        <p:nvSpPr>
          <p:cNvPr id="10" name="CuadroTexto 9">
            <a:extLst>
              <a:ext uri="{FF2B5EF4-FFF2-40B4-BE49-F238E27FC236}">
                <a16:creationId xmlns:a16="http://schemas.microsoft.com/office/drawing/2014/main" id="{B64DC4DB-E571-4276-B4EF-D7DD9E74DE94}"/>
              </a:ext>
            </a:extLst>
          </p:cNvPr>
          <p:cNvSpPr txBox="1"/>
          <p:nvPr/>
        </p:nvSpPr>
        <p:spPr>
          <a:xfrm>
            <a:off x="8270629" y="1688123"/>
            <a:ext cx="3505201" cy="3139321"/>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A</a:t>
            </a:r>
            <a:r>
              <a:rPr lang="es-ES" sz="1800" b="0" i="0" u="none" strike="noStrike" dirty="0">
                <a:solidFill>
                  <a:srgbClr val="000000"/>
                </a:solidFill>
                <a:effectLst/>
                <a:latin typeface="Calibri" panose="020F0502020204030204" pitchFamily="34" charset="0"/>
              </a:rPr>
              <a:t>l igual que la ironía asertiva, es una herramienta a utilizar en caso de interlocutores “violentos” o alterados. En este caso se procura retrasar la conversación para otro momento donde ambos estén en buena predisposición para el diálogo. Ejemplo: “Creo que ahora estás un poco alterado. Lo mejor es que te tranquilices y hablemos cuando estés calmado”.</a:t>
            </a:r>
            <a:endParaRPr lang="es-CO" dirty="0"/>
          </a:p>
        </p:txBody>
      </p:sp>
    </p:spTree>
    <p:extLst>
      <p:ext uri="{BB962C8B-B14F-4D97-AF65-F5344CB8AC3E}">
        <p14:creationId xmlns:p14="http://schemas.microsoft.com/office/powerpoint/2010/main" val="297996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id="{7CBC03F0-B72E-4F88-899F-912BD42B3A18}"/>
              </a:ext>
            </a:extLst>
          </p:cNvPr>
          <p:cNvSpPr/>
          <p:nvPr/>
        </p:nvSpPr>
        <p:spPr>
          <a:xfrm>
            <a:off x="8733690" y="504842"/>
            <a:ext cx="3024553" cy="488484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2" name="Rectángulo: esquinas redondeadas 11">
            <a:extLst>
              <a:ext uri="{FF2B5EF4-FFF2-40B4-BE49-F238E27FC236}">
                <a16:creationId xmlns:a16="http://schemas.microsoft.com/office/drawing/2014/main" id="{024AE465-515D-417C-A10D-FCBF843D1EAC}"/>
              </a:ext>
            </a:extLst>
          </p:cNvPr>
          <p:cNvSpPr/>
          <p:nvPr/>
        </p:nvSpPr>
        <p:spPr>
          <a:xfrm>
            <a:off x="4651128" y="483578"/>
            <a:ext cx="3024553"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1" name="Rectángulo: esquinas redondeadas 10">
            <a:extLst>
              <a:ext uri="{FF2B5EF4-FFF2-40B4-BE49-F238E27FC236}">
                <a16:creationId xmlns:a16="http://schemas.microsoft.com/office/drawing/2014/main" id="{31582612-5042-4F43-BBA5-4B988AD9D9B1}"/>
              </a:ext>
            </a:extLst>
          </p:cNvPr>
          <p:cNvSpPr/>
          <p:nvPr/>
        </p:nvSpPr>
        <p:spPr>
          <a:xfrm>
            <a:off x="334108" y="483578"/>
            <a:ext cx="3508131" cy="5451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4" name="CuadroTexto 3">
            <a:extLst>
              <a:ext uri="{FF2B5EF4-FFF2-40B4-BE49-F238E27FC236}">
                <a16:creationId xmlns:a16="http://schemas.microsoft.com/office/drawing/2014/main" id="{69154317-C54F-4C89-BE2A-77B405AA83A3}"/>
              </a:ext>
            </a:extLst>
          </p:cNvPr>
          <p:cNvSpPr txBox="1"/>
          <p:nvPr/>
        </p:nvSpPr>
        <p:spPr>
          <a:xfrm>
            <a:off x="685800" y="759818"/>
            <a:ext cx="2611315" cy="646331"/>
          </a:xfrm>
          <a:prstGeom prst="rect">
            <a:avLst/>
          </a:prstGeom>
          <a:noFill/>
        </p:spPr>
        <p:txBody>
          <a:bodyPr wrap="square" rtlCol="0">
            <a:spAutoFit/>
          </a:bodyPr>
          <a:lstStyle/>
          <a:p>
            <a:pPr algn="ctr"/>
            <a:r>
              <a:rPr lang="es-ES" sz="1800" b="1" i="0" u="none" strike="noStrike" dirty="0">
                <a:solidFill>
                  <a:srgbClr val="000000"/>
                </a:solidFill>
                <a:effectLst/>
                <a:latin typeface="JetBrains Mono" panose="02000009000000000000" pitchFamily="49" charset="0"/>
                <a:cs typeface="JetBrains Mono" panose="02000009000000000000" pitchFamily="49" charset="0"/>
              </a:rPr>
              <a:t>Romper el proceso de diálogo</a:t>
            </a:r>
            <a:endParaRPr lang="es-CO" b="1" dirty="0">
              <a:latin typeface="JetBrains Mono" panose="02000009000000000000" pitchFamily="49" charset="0"/>
              <a:cs typeface="JetBrains Mono" panose="02000009000000000000" pitchFamily="49" charset="0"/>
            </a:endParaRPr>
          </a:p>
        </p:txBody>
      </p:sp>
      <p:sp>
        <p:nvSpPr>
          <p:cNvPr id="5" name="CuadroTexto 4">
            <a:extLst>
              <a:ext uri="{FF2B5EF4-FFF2-40B4-BE49-F238E27FC236}">
                <a16:creationId xmlns:a16="http://schemas.microsoft.com/office/drawing/2014/main" id="{753BF8FE-54D0-4458-BF88-A5B34123D4EC}"/>
              </a:ext>
            </a:extLst>
          </p:cNvPr>
          <p:cNvSpPr txBox="1"/>
          <p:nvPr/>
        </p:nvSpPr>
        <p:spPr>
          <a:xfrm>
            <a:off x="5353050" y="759819"/>
            <a:ext cx="1485900" cy="646331"/>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Disco rayado</a:t>
            </a:r>
            <a:endParaRPr lang="es-CO" b="1" dirty="0">
              <a:latin typeface="JetBrains Mono" panose="02000009000000000000" pitchFamily="49" charset="0"/>
              <a:cs typeface="JetBrains Mono" panose="02000009000000000000" pitchFamily="49" charset="0"/>
            </a:endParaRPr>
          </a:p>
        </p:txBody>
      </p:sp>
      <p:sp>
        <p:nvSpPr>
          <p:cNvPr id="6" name="CuadroTexto 5">
            <a:extLst>
              <a:ext uri="{FF2B5EF4-FFF2-40B4-BE49-F238E27FC236}">
                <a16:creationId xmlns:a16="http://schemas.microsoft.com/office/drawing/2014/main" id="{B1D82C6A-6A06-480D-A3BE-D93E8084E4FA}"/>
              </a:ext>
            </a:extLst>
          </p:cNvPr>
          <p:cNvSpPr txBox="1"/>
          <p:nvPr/>
        </p:nvSpPr>
        <p:spPr>
          <a:xfrm>
            <a:off x="9290538" y="765677"/>
            <a:ext cx="1910861" cy="646331"/>
          </a:xfrm>
          <a:prstGeom prst="rect">
            <a:avLst/>
          </a:prstGeom>
          <a:noFill/>
        </p:spPr>
        <p:txBody>
          <a:bodyPr wrap="square" rtlCol="0">
            <a:spAutoFit/>
          </a:bodyPr>
          <a:lstStyle/>
          <a:p>
            <a:pPr algn="ctr"/>
            <a:r>
              <a:rPr lang="es-CO" sz="1800" b="1" i="0" u="none" strike="noStrike" dirty="0">
                <a:solidFill>
                  <a:srgbClr val="000000"/>
                </a:solidFill>
                <a:effectLst/>
                <a:latin typeface="JetBrains Mono" panose="02000009000000000000" pitchFamily="49" charset="0"/>
                <a:cs typeface="JetBrains Mono" panose="02000009000000000000" pitchFamily="49" charset="0"/>
              </a:rPr>
              <a:t>Manteniendo espacios</a:t>
            </a:r>
            <a:endParaRPr lang="es-CO" b="1" dirty="0">
              <a:latin typeface="JetBrains Mono" panose="02000009000000000000" pitchFamily="49" charset="0"/>
              <a:cs typeface="JetBrains Mono" panose="02000009000000000000" pitchFamily="49" charset="0"/>
            </a:endParaRPr>
          </a:p>
        </p:txBody>
      </p:sp>
      <p:sp>
        <p:nvSpPr>
          <p:cNvPr id="8" name="CuadroTexto 7">
            <a:extLst>
              <a:ext uri="{FF2B5EF4-FFF2-40B4-BE49-F238E27FC236}">
                <a16:creationId xmlns:a16="http://schemas.microsoft.com/office/drawing/2014/main" id="{892B9082-C169-4CE4-9448-15E08F6C7DB0}"/>
              </a:ext>
            </a:extLst>
          </p:cNvPr>
          <p:cNvSpPr txBox="1"/>
          <p:nvPr/>
        </p:nvSpPr>
        <p:spPr>
          <a:xfrm>
            <a:off x="413238" y="1648516"/>
            <a:ext cx="3288324" cy="3970318"/>
          </a:xfrm>
          <a:prstGeom prst="rect">
            <a:avLst/>
          </a:prstGeom>
          <a:noFill/>
        </p:spPr>
        <p:txBody>
          <a:bodyPr wrap="square" rtlCol="0">
            <a:spAutoFit/>
          </a:bodyPr>
          <a:lstStyle/>
          <a:p>
            <a:pPr algn="just"/>
            <a:r>
              <a:rPr lang="es-ES" sz="1800" b="0" i="0" u="none" strike="noStrike" dirty="0">
                <a:solidFill>
                  <a:srgbClr val="000000"/>
                </a:solidFill>
                <a:effectLst/>
                <a:latin typeface="Calibri" panose="020F0502020204030204" pitchFamily="34" charset="0"/>
              </a:rPr>
              <a:t>cuando se quiere cortar una conversación se puede utilizar la comunicación breve para mostrar desacuerdo, desinterés, </a:t>
            </a:r>
            <a:r>
              <a:rPr lang="es-ES" sz="1800" b="0" i="0" u="none" strike="noStrike" dirty="0" err="1">
                <a:solidFill>
                  <a:srgbClr val="000000"/>
                </a:solidFill>
                <a:effectLst/>
                <a:latin typeface="Calibri" panose="020F0502020204030204" pitchFamily="34" charset="0"/>
              </a:rPr>
              <a:t>etc</a:t>
            </a:r>
            <a:r>
              <a:rPr lang="es-ES" sz="1800" b="0" i="0" u="none" strike="noStrike" dirty="0">
                <a:solidFill>
                  <a:srgbClr val="000000"/>
                </a:solidFill>
                <a:effectLst/>
                <a:latin typeface="Calibri" panose="020F0502020204030204" pitchFamily="34" charset="0"/>
              </a:rPr>
              <a:t>… Como se suele decir: “ a buen entendedor pocas palabras bastan”. La utilidad de esto radica en esos momentos en los que tenemos prioridades distintas y queremos expresar que no es el mejor momento para la conversación. Ejemplo: “no pinta mal”, “si”, “quizás”, “si no te importa hablamos luego”.</a:t>
            </a:r>
            <a:endParaRPr lang="es-CO" dirty="0"/>
          </a:p>
        </p:txBody>
      </p:sp>
      <p:sp>
        <p:nvSpPr>
          <p:cNvPr id="9" name="CuadroTexto 8">
            <a:extLst>
              <a:ext uri="{FF2B5EF4-FFF2-40B4-BE49-F238E27FC236}">
                <a16:creationId xmlns:a16="http://schemas.microsoft.com/office/drawing/2014/main" id="{926E8481-2991-4ECA-B016-230C1E6BED74}"/>
              </a:ext>
            </a:extLst>
          </p:cNvPr>
          <p:cNvSpPr txBox="1"/>
          <p:nvPr/>
        </p:nvSpPr>
        <p:spPr>
          <a:xfrm>
            <a:off x="4800600" y="1688123"/>
            <a:ext cx="2760785" cy="3970318"/>
          </a:xfrm>
          <a:prstGeom prst="rect">
            <a:avLst/>
          </a:prstGeom>
          <a:noFill/>
        </p:spPr>
        <p:txBody>
          <a:bodyPr wrap="square" rtlCol="0">
            <a:spAutoFit/>
          </a:bodyPr>
          <a:lstStyle/>
          <a:p>
            <a:pPr algn="just"/>
            <a:r>
              <a:rPr lang="es-ES" sz="1800" b="0" i="0" u="none" strike="noStrike" dirty="0">
                <a:solidFill>
                  <a:srgbClr val="000000"/>
                </a:solidFill>
                <a:effectLst/>
                <a:latin typeface="Calibri" panose="020F0502020204030204" pitchFamily="34" charset="0"/>
              </a:rPr>
              <a:t>no tiene por qué significar que tengamos que repetir la misma frase, lo cual es de poca educación. Me refiero a repetir nuestro argumento tranquilamente y sin dejarnos despistar por asuntos poco relevantes. Ejemplo: “si, pero lo que yo digo es…”, “entiendo, pero creo que lo que necesitamos es…”, “la idea está bien pero yo pienso que…”</a:t>
            </a:r>
            <a:endParaRPr lang="es-CO" dirty="0"/>
          </a:p>
        </p:txBody>
      </p:sp>
      <p:sp>
        <p:nvSpPr>
          <p:cNvPr id="10" name="CuadroTexto 9">
            <a:extLst>
              <a:ext uri="{FF2B5EF4-FFF2-40B4-BE49-F238E27FC236}">
                <a16:creationId xmlns:a16="http://schemas.microsoft.com/office/drawing/2014/main" id="{B64DC4DB-E571-4276-B4EF-D7DD9E74DE94}"/>
              </a:ext>
            </a:extLst>
          </p:cNvPr>
          <p:cNvSpPr txBox="1"/>
          <p:nvPr/>
        </p:nvSpPr>
        <p:spPr>
          <a:xfrm>
            <a:off x="8915398" y="1688123"/>
            <a:ext cx="2661139" cy="3416320"/>
          </a:xfrm>
          <a:prstGeom prst="rect">
            <a:avLst/>
          </a:prstGeom>
          <a:noFill/>
        </p:spPr>
        <p:txBody>
          <a:bodyPr wrap="square" rtlCol="0">
            <a:spAutoFit/>
          </a:bodyPr>
          <a:lstStyle/>
          <a:p>
            <a:pPr algn="just"/>
            <a:r>
              <a:rPr lang="es-ES" sz="1800" b="0" i="0" u="none" strike="noStrike" dirty="0">
                <a:solidFill>
                  <a:srgbClr val="000000"/>
                </a:solidFill>
                <a:effectLst/>
                <a:latin typeface="Calibri" panose="020F0502020204030204" pitchFamily="34" charset="0"/>
              </a:rPr>
              <a:t>cuando uno da la mano no es raro que te cojan el brazo. En estos casos hay que delimitar muy claramente hasta dónde llega un punto negociado. Ejemplo: “sí, puedes utilizar la sala de reuniones pero para coger el proyector primero debes hablarlo con administración”.</a:t>
            </a:r>
            <a:endParaRPr lang="es-CO" dirty="0"/>
          </a:p>
        </p:txBody>
      </p:sp>
    </p:spTree>
    <p:extLst>
      <p:ext uri="{BB962C8B-B14F-4D97-AF65-F5344CB8AC3E}">
        <p14:creationId xmlns:p14="http://schemas.microsoft.com/office/powerpoint/2010/main" val="210097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esquinas redondeadas 13">
            <a:extLst>
              <a:ext uri="{FF2B5EF4-FFF2-40B4-BE49-F238E27FC236}">
                <a16:creationId xmlns:a16="http://schemas.microsoft.com/office/drawing/2014/main" id="{7F6CB73A-CDCA-440A-B7F4-0934986EC193}"/>
              </a:ext>
            </a:extLst>
          </p:cNvPr>
          <p:cNvSpPr/>
          <p:nvPr/>
        </p:nvSpPr>
        <p:spPr>
          <a:xfrm>
            <a:off x="6251332" y="798808"/>
            <a:ext cx="4495799" cy="545123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3" name="Rectángulo: esquinas redondeadas 12">
            <a:extLst>
              <a:ext uri="{FF2B5EF4-FFF2-40B4-BE49-F238E27FC236}">
                <a16:creationId xmlns:a16="http://schemas.microsoft.com/office/drawing/2014/main" id="{F5867C19-F1AA-4B12-B4F8-D4CF195291CC}"/>
              </a:ext>
            </a:extLst>
          </p:cNvPr>
          <p:cNvSpPr/>
          <p:nvPr/>
        </p:nvSpPr>
        <p:spPr>
          <a:xfrm>
            <a:off x="1312984" y="657273"/>
            <a:ext cx="3024553" cy="497859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accent1">
                  <a:lumMod val="20000"/>
                  <a:lumOff val="80000"/>
                </a:schemeClr>
              </a:solidFill>
            </a:endParaRPr>
          </a:p>
        </p:txBody>
      </p:sp>
      <p:sp>
        <p:nvSpPr>
          <p:cNvPr id="11" name="CuadroTexto 10">
            <a:extLst>
              <a:ext uri="{FF2B5EF4-FFF2-40B4-BE49-F238E27FC236}">
                <a16:creationId xmlns:a16="http://schemas.microsoft.com/office/drawing/2014/main" id="{1BDA5637-5D5A-4D20-B812-878F77A25F92}"/>
              </a:ext>
            </a:extLst>
          </p:cNvPr>
          <p:cNvSpPr txBox="1"/>
          <p:nvPr/>
        </p:nvSpPr>
        <p:spPr>
          <a:xfrm>
            <a:off x="2082312" y="803850"/>
            <a:ext cx="1485900" cy="646331"/>
          </a:xfrm>
          <a:prstGeom prst="rect">
            <a:avLst/>
          </a:prstGeom>
          <a:noFill/>
        </p:spPr>
        <p:txBody>
          <a:bodyPr wrap="square" rtlCol="0">
            <a:spAutoFit/>
          </a:bodyPr>
          <a:lstStyle/>
          <a:p>
            <a:pPr algn="ctr"/>
            <a:r>
              <a:rPr lang="es-ES" b="1" dirty="0">
                <a:latin typeface="JetBrains Mono" panose="02000009000000000000" pitchFamily="49" charset="0"/>
                <a:cs typeface="JetBrains Mono" panose="02000009000000000000" pitchFamily="49" charset="0"/>
              </a:rPr>
              <a:t>Ironía Asertiva</a:t>
            </a:r>
            <a:endParaRPr lang="es-CO" b="1" dirty="0">
              <a:latin typeface="JetBrains Mono" panose="02000009000000000000" pitchFamily="49" charset="0"/>
              <a:cs typeface="JetBrains Mono" panose="02000009000000000000" pitchFamily="49" charset="0"/>
            </a:endParaRPr>
          </a:p>
        </p:txBody>
      </p:sp>
      <p:sp>
        <p:nvSpPr>
          <p:cNvPr id="12" name="CuadroTexto 11">
            <a:extLst>
              <a:ext uri="{FF2B5EF4-FFF2-40B4-BE49-F238E27FC236}">
                <a16:creationId xmlns:a16="http://schemas.microsoft.com/office/drawing/2014/main" id="{6D889CFD-F0DB-4C6C-BD79-6682C9D6894F}"/>
              </a:ext>
            </a:extLst>
          </p:cNvPr>
          <p:cNvSpPr txBox="1"/>
          <p:nvPr/>
        </p:nvSpPr>
        <p:spPr>
          <a:xfrm>
            <a:off x="1444869" y="1643611"/>
            <a:ext cx="2760785" cy="3693319"/>
          </a:xfrm>
          <a:prstGeom prst="rect">
            <a:avLst/>
          </a:prstGeom>
          <a:noFill/>
        </p:spPr>
        <p:txBody>
          <a:bodyPr wrap="square" rtlCol="0">
            <a:spAutoFit/>
          </a:bodyPr>
          <a:lstStyle/>
          <a:p>
            <a:pPr algn="just"/>
            <a:r>
              <a:rPr lang="es-ES" dirty="0">
                <a:solidFill>
                  <a:srgbClr val="000000"/>
                </a:solidFill>
                <a:latin typeface="Calibri" panose="020F0502020204030204" pitchFamily="34" charset="0"/>
              </a:rPr>
              <a:t>A</a:t>
            </a:r>
            <a:r>
              <a:rPr lang="es-ES" sz="1800" b="0" i="0" u="none" strike="noStrike" dirty="0">
                <a:solidFill>
                  <a:srgbClr val="000000"/>
                </a:solidFill>
                <a:effectLst/>
                <a:latin typeface="Calibri" panose="020F0502020204030204" pitchFamily="34" charset="0"/>
              </a:rPr>
              <a:t>nte una crítica agresiva o fuera de tono no debemos igualar el nuestro al del emisor. En su lugar podemos buscar maneras de responder sin dejar nuestra postura calmada. Puede ser una salida asertiva a un conflicto en el que simplemente no queremos vernos involucrados. Ejemplo: “hombre, muchas gracias”.</a:t>
            </a:r>
            <a:endParaRPr lang="es-CO" dirty="0"/>
          </a:p>
        </p:txBody>
      </p:sp>
      <p:sp>
        <p:nvSpPr>
          <p:cNvPr id="2" name="CuadroTexto 1">
            <a:extLst>
              <a:ext uri="{FF2B5EF4-FFF2-40B4-BE49-F238E27FC236}">
                <a16:creationId xmlns:a16="http://schemas.microsoft.com/office/drawing/2014/main" id="{A38FC548-36A4-4039-A444-DB47FFBE9BE1}"/>
              </a:ext>
            </a:extLst>
          </p:cNvPr>
          <p:cNvSpPr txBox="1"/>
          <p:nvPr/>
        </p:nvSpPr>
        <p:spPr>
          <a:xfrm>
            <a:off x="7567981" y="942349"/>
            <a:ext cx="2111618" cy="369332"/>
          </a:xfrm>
          <a:prstGeom prst="rect">
            <a:avLst/>
          </a:prstGeom>
          <a:noFill/>
        </p:spPr>
        <p:txBody>
          <a:bodyPr wrap="square" rtlCol="0">
            <a:spAutoFit/>
          </a:bodyPr>
          <a:lstStyle/>
          <a:p>
            <a:r>
              <a:rPr lang="es-ES" b="1" dirty="0">
                <a:solidFill>
                  <a:schemeClr val="bg1"/>
                </a:solidFill>
                <a:latin typeface="JetBrains Mono" panose="02000009000000000000" pitchFamily="49" charset="0"/>
                <a:cs typeface="JetBrains Mono" panose="02000009000000000000" pitchFamily="49" charset="0"/>
              </a:rPr>
              <a:t>Dramatización:</a:t>
            </a:r>
            <a:endParaRPr lang="es-CO" b="1" dirty="0">
              <a:solidFill>
                <a:schemeClr val="bg1"/>
              </a:solidFill>
              <a:latin typeface="JetBrains Mono" panose="02000009000000000000" pitchFamily="49" charset="0"/>
              <a:cs typeface="JetBrains Mono" panose="02000009000000000000" pitchFamily="49" charset="0"/>
            </a:endParaRPr>
          </a:p>
        </p:txBody>
      </p:sp>
      <p:sp>
        <p:nvSpPr>
          <p:cNvPr id="3" name="CuadroTexto 2">
            <a:extLst>
              <a:ext uri="{FF2B5EF4-FFF2-40B4-BE49-F238E27FC236}">
                <a16:creationId xmlns:a16="http://schemas.microsoft.com/office/drawing/2014/main" id="{66975D9F-7365-467D-9587-70048C986B56}"/>
              </a:ext>
            </a:extLst>
          </p:cNvPr>
          <p:cNvSpPr txBox="1"/>
          <p:nvPr/>
        </p:nvSpPr>
        <p:spPr>
          <a:xfrm>
            <a:off x="6658709" y="1582340"/>
            <a:ext cx="3930162" cy="4524315"/>
          </a:xfrm>
          <a:prstGeom prst="rect">
            <a:avLst/>
          </a:prstGeom>
          <a:noFill/>
        </p:spPr>
        <p:txBody>
          <a:bodyPr wrap="square" rtlCol="0">
            <a:spAutoFit/>
          </a:bodyPr>
          <a:lstStyle/>
          <a:p>
            <a:r>
              <a:rPr lang="es-ES" b="1" dirty="0">
                <a:solidFill>
                  <a:schemeClr val="bg1"/>
                </a:solidFill>
              </a:rPr>
              <a:t>( Narradora ) Maira: </a:t>
            </a:r>
            <a:r>
              <a:rPr lang="es-ES" dirty="0">
                <a:solidFill>
                  <a:schemeClr val="bg1"/>
                </a:solidFill>
              </a:rPr>
              <a:t>Cristian está enfadado ya que Esteban no subió los requisitos de Becerra en Territorium, pero Cristian no hizo casi nada en el trabajo.</a:t>
            </a:r>
          </a:p>
          <a:p>
            <a:endParaRPr lang="es-ES" dirty="0">
              <a:solidFill>
                <a:schemeClr val="bg1"/>
              </a:solidFill>
            </a:endParaRPr>
          </a:p>
          <a:p>
            <a:r>
              <a:rPr lang="es-ES" b="1" dirty="0">
                <a:solidFill>
                  <a:schemeClr val="bg1"/>
                </a:solidFill>
              </a:rPr>
              <a:t>( Emisor ) Cristian: </a:t>
            </a:r>
            <a:r>
              <a:rPr lang="es-ES" dirty="0">
                <a:solidFill>
                  <a:schemeClr val="bg1"/>
                </a:solidFill>
              </a:rPr>
              <a:t>“Parce!! sos el peor, no servís para nada, no subiste los hptas requisitos al territorium!!, eres un inútil”</a:t>
            </a:r>
          </a:p>
          <a:p>
            <a:endParaRPr lang="es-ES" dirty="0">
              <a:solidFill>
                <a:schemeClr val="bg1"/>
              </a:solidFill>
            </a:endParaRPr>
          </a:p>
          <a:p>
            <a:r>
              <a:rPr lang="es-ES" b="1" dirty="0">
                <a:solidFill>
                  <a:schemeClr val="bg1"/>
                </a:solidFill>
              </a:rPr>
              <a:t>( Receptor ) Esteban: </a:t>
            </a:r>
            <a:r>
              <a:rPr lang="es-ES" dirty="0">
                <a:solidFill>
                  <a:schemeClr val="bg1"/>
                </a:solidFill>
              </a:rPr>
              <a:t>“Ah bueno mi rey, muchas gracias, yo también pienso que eres un miembro muy valioso en el equipo”</a:t>
            </a:r>
            <a:endParaRPr lang="es-CO" dirty="0">
              <a:solidFill>
                <a:schemeClr val="bg1"/>
              </a:solidFill>
            </a:endParaRPr>
          </a:p>
        </p:txBody>
      </p:sp>
    </p:spTree>
    <p:extLst>
      <p:ext uri="{BB962C8B-B14F-4D97-AF65-F5344CB8AC3E}">
        <p14:creationId xmlns:p14="http://schemas.microsoft.com/office/powerpoint/2010/main" val="195202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679</Words>
  <Application>Microsoft Office PowerPoint</Application>
  <PresentationFormat>Panorámica</PresentationFormat>
  <Paragraphs>29</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Century Gothic</vt:lpstr>
      <vt:lpstr>JetBrains Mono</vt:lpstr>
      <vt:lpstr>Wingdings 3</vt:lpstr>
      <vt:lpstr>Sala de reuniones Ion</vt:lpstr>
      <vt:lpstr>Estrategias de comunicación asertiva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SENA</cp:lastModifiedBy>
  <cp:revision>6</cp:revision>
  <dcterms:created xsi:type="dcterms:W3CDTF">2022-03-15T19:30:37Z</dcterms:created>
  <dcterms:modified xsi:type="dcterms:W3CDTF">2022-03-15T20:22:38Z</dcterms:modified>
</cp:coreProperties>
</file>