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68" r:id="rId5"/>
    <p:sldId id="259" r:id="rId6"/>
    <p:sldId id="260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26502-15A1-7942-932F-BAC5B9A5FAC8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A509C1-EA04-7C41-8C7A-1360DE870CFA}">
      <dgm:prSet/>
      <dgm:spPr/>
      <dgm:t>
        <a:bodyPr/>
        <a:lstStyle/>
        <a:p>
          <a:pPr rtl="0"/>
          <a:r>
            <a:rPr lang="en-US" dirty="0" smtClean="0"/>
            <a:t>Statement</a:t>
          </a:r>
          <a:endParaRPr lang="en-US" dirty="0"/>
        </a:p>
      </dgm:t>
    </dgm:pt>
    <dgm:pt modelId="{74B0E9D4-C7F4-F643-99E4-767D17EEBD7F}" type="parTrans" cxnId="{87DEE217-E85A-C948-A63C-23AAD3A63CF7}">
      <dgm:prSet/>
      <dgm:spPr/>
      <dgm:t>
        <a:bodyPr/>
        <a:lstStyle/>
        <a:p>
          <a:endParaRPr lang="en-US"/>
        </a:p>
      </dgm:t>
    </dgm:pt>
    <dgm:pt modelId="{18614617-E0EC-7543-B659-3FAA2E0A5A20}" type="sibTrans" cxnId="{87DEE217-E85A-C948-A63C-23AAD3A63CF7}">
      <dgm:prSet/>
      <dgm:spPr/>
      <dgm:t>
        <a:bodyPr/>
        <a:lstStyle/>
        <a:p>
          <a:endParaRPr lang="en-US"/>
        </a:p>
      </dgm:t>
    </dgm:pt>
    <dgm:pt modelId="{131F5E14-7A6A-DB43-977D-C08D1C7B8FCF}">
      <dgm:prSet/>
      <dgm:spPr/>
      <dgm:t>
        <a:bodyPr/>
        <a:lstStyle/>
        <a:p>
          <a:pPr rtl="0"/>
          <a:r>
            <a:rPr lang="en-US" dirty="0" smtClean="0"/>
            <a:t>Question</a:t>
          </a:r>
          <a:endParaRPr lang="en-US" dirty="0"/>
        </a:p>
      </dgm:t>
    </dgm:pt>
    <dgm:pt modelId="{2279E600-0B60-354F-AAF4-348A8EDC4C26}" type="parTrans" cxnId="{CCAB334A-32C8-1241-AA3F-47FFE7DC34EB}">
      <dgm:prSet/>
      <dgm:spPr/>
      <dgm:t>
        <a:bodyPr/>
        <a:lstStyle/>
        <a:p>
          <a:endParaRPr lang="en-US"/>
        </a:p>
      </dgm:t>
    </dgm:pt>
    <dgm:pt modelId="{9D3088FB-5FFA-074E-B119-99A2A665A890}" type="sibTrans" cxnId="{CCAB334A-32C8-1241-AA3F-47FFE7DC34EB}">
      <dgm:prSet/>
      <dgm:spPr/>
      <dgm:t>
        <a:bodyPr/>
        <a:lstStyle/>
        <a:p>
          <a:endParaRPr lang="en-US"/>
        </a:p>
      </dgm:t>
    </dgm:pt>
    <dgm:pt modelId="{436F318E-20ED-AB4E-A04F-D0C1B21F6754}">
      <dgm:prSet/>
      <dgm:spPr/>
      <dgm:t>
        <a:bodyPr/>
        <a:lstStyle/>
        <a:p>
          <a:pPr rtl="0"/>
          <a:r>
            <a:rPr lang="en-US" dirty="0" smtClean="0"/>
            <a:t>Mid-sentence</a:t>
          </a:r>
          <a:endParaRPr lang="en-US" dirty="0"/>
        </a:p>
      </dgm:t>
    </dgm:pt>
    <dgm:pt modelId="{8B278186-8856-E24D-B4CF-94ACCDB6014F}" type="parTrans" cxnId="{97BB6284-4856-A64A-A30B-75728613CAD7}">
      <dgm:prSet/>
      <dgm:spPr/>
      <dgm:t>
        <a:bodyPr/>
        <a:lstStyle/>
        <a:p>
          <a:endParaRPr lang="en-US"/>
        </a:p>
      </dgm:t>
    </dgm:pt>
    <dgm:pt modelId="{CB16F229-AE30-5149-9EB7-184A2CB13962}" type="sibTrans" cxnId="{97BB6284-4856-A64A-A30B-75728613CAD7}">
      <dgm:prSet/>
      <dgm:spPr/>
      <dgm:t>
        <a:bodyPr/>
        <a:lstStyle/>
        <a:p>
          <a:endParaRPr lang="en-US"/>
        </a:p>
      </dgm:t>
    </dgm:pt>
    <dgm:pt modelId="{870D14F8-E279-BC4C-BEA2-4830E093464E}">
      <dgm:prSet/>
      <dgm:spPr/>
      <dgm:t>
        <a:bodyPr/>
        <a:lstStyle/>
        <a:p>
          <a:pPr rtl="0"/>
          <a:r>
            <a:rPr lang="en-US" dirty="0" smtClean="0"/>
            <a:t>Backchannel</a:t>
          </a:r>
          <a:endParaRPr lang="en-US" dirty="0"/>
        </a:p>
      </dgm:t>
    </dgm:pt>
    <dgm:pt modelId="{1738C7B3-566F-5D42-ACFD-99A10E0F74C8}" type="parTrans" cxnId="{BBA989EC-F6FE-5043-B1C4-DDFF3FDBD104}">
      <dgm:prSet/>
      <dgm:spPr/>
      <dgm:t>
        <a:bodyPr/>
        <a:lstStyle/>
        <a:p>
          <a:endParaRPr lang="en-US"/>
        </a:p>
      </dgm:t>
    </dgm:pt>
    <dgm:pt modelId="{E4B50A85-320D-9D42-8384-E3B95F28ABCA}" type="sibTrans" cxnId="{BBA989EC-F6FE-5043-B1C4-DDFF3FDBD104}">
      <dgm:prSet/>
      <dgm:spPr/>
      <dgm:t>
        <a:bodyPr/>
        <a:lstStyle/>
        <a:p>
          <a:endParaRPr lang="en-US"/>
        </a:p>
      </dgm:t>
    </dgm:pt>
    <dgm:pt modelId="{C3B710C4-456B-9B45-A574-B0EA60132FCD}" type="pres">
      <dgm:prSet presAssocID="{4DD26502-15A1-7942-932F-BAC5B9A5FAC8}" presName="linear" presStyleCnt="0">
        <dgm:presLayoutVars>
          <dgm:animLvl val="lvl"/>
          <dgm:resizeHandles val="exact"/>
        </dgm:presLayoutVars>
      </dgm:prSet>
      <dgm:spPr/>
    </dgm:pt>
    <dgm:pt modelId="{4C7F19B6-58B2-B14F-A116-2A4A9FB2764C}" type="pres">
      <dgm:prSet presAssocID="{57A509C1-EA04-7C41-8C7A-1360DE870CFA}" presName="parentText" presStyleLbl="node1" presStyleIdx="0" presStyleCnt="4" custLinFactNeighborX="-4167">
        <dgm:presLayoutVars>
          <dgm:chMax val="0"/>
          <dgm:bulletEnabled val="1"/>
        </dgm:presLayoutVars>
      </dgm:prSet>
      <dgm:spPr/>
    </dgm:pt>
    <dgm:pt modelId="{B7434A79-6AE8-5741-BCE8-BF6B03293C22}" type="pres">
      <dgm:prSet presAssocID="{18614617-E0EC-7543-B659-3FAA2E0A5A20}" presName="spacer" presStyleCnt="0"/>
      <dgm:spPr/>
    </dgm:pt>
    <dgm:pt modelId="{531BA505-CAFB-7840-849A-535C6EED81D6}" type="pres">
      <dgm:prSet presAssocID="{131F5E14-7A6A-DB43-977D-C08D1C7B8F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7A6726-38BD-A149-9E60-98E8B4817D1C}" type="pres">
      <dgm:prSet presAssocID="{9D3088FB-5FFA-074E-B119-99A2A665A890}" presName="spacer" presStyleCnt="0"/>
      <dgm:spPr/>
    </dgm:pt>
    <dgm:pt modelId="{B724634B-3397-614D-AC69-412B65BF1397}" type="pres">
      <dgm:prSet presAssocID="{436F318E-20ED-AB4E-A04F-D0C1B21F67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158FA1-4D50-4141-AB2F-2E16DE5F547A}" type="pres">
      <dgm:prSet presAssocID="{CB16F229-AE30-5149-9EB7-184A2CB13962}" presName="spacer" presStyleCnt="0"/>
      <dgm:spPr/>
    </dgm:pt>
    <dgm:pt modelId="{64A93BDC-D789-7C47-BE22-826E452BE2BD}" type="pres">
      <dgm:prSet presAssocID="{870D14F8-E279-BC4C-BEA2-4830E093464E}" presName="parentText" presStyleLbl="node1" presStyleIdx="3" presStyleCnt="4" custLinFactNeighborX="-4282">
        <dgm:presLayoutVars>
          <dgm:chMax val="0"/>
          <dgm:bulletEnabled val="1"/>
        </dgm:presLayoutVars>
      </dgm:prSet>
      <dgm:spPr/>
    </dgm:pt>
  </dgm:ptLst>
  <dgm:cxnLst>
    <dgm:cxn modelId="{CCAB334A-32C8-1241-AA3F-47FFE7DC34EB}" srcId="{4DD26502-15A1-7942-932F-BAC5B9A5FAC8}" destId="{131F5E14-7A6A-DB43-977D-C08D1C7B8FCF}" srcOrd="1" destOrd="0" parTransId="{2279E600-0B60-354F-AAF4-348A8EDC4C26}" sibTransId="{9D3088FB-5FFA-074E-B119-99A2A665A890}"/>
    <dgm:cxn modelId="{63CF4547-6B3B-8448-96D9-5B9596A60723}" type="presOf" srcId="{436F318E-20ED-AB4E-A04F-D0C1B21F6754}" destId="{B724634B-3397-614D-AC69-412B65BF1397}" srcOrd="0" destOrd="0" presId="urn:microsoft.com/office/officeart/2005/8/layout/vList2"/>
    <dgm:cxn modelId="{B230D135-1BD4-C145-B237-40AA7AEB82E8}" type="presOf" srcId="{4DD26502-15A1-7942-932F-BAC5B9A5FAC8}" destId="{C3B710C4-456B-9B45-A574-B0EA60132FCD}" srcOrd="0" destOrd="0" presId="urn:microsoft.com/office/officeart/2005/8/layout/vList2"/>
    <dgm:cxn modelId="{63E57B51-3B7C-3C4E-B14D-2EBAE491F831}" type="presOf" srcId="{57A509C1-EA04-7C41-8C7A-1360DE870CFA}" destId="{4C7F19B6-58B2-B14F-A116-2A4A9FB2764C}" srcOrd="0" destOrd="0" presId="urn:microsoft.com/office/officeart/2005/8/layout/vList2"/>
    <dgm:cxn modelId="{EF2CCA93-5D45-5E41-BABA-F2DE6C320A9C}" type="presOf" srcId="{131F5E14-7A6A-DB43-977D-C08D1C7B8FCF}" destId="{531BA505-CAFB-7840-849A-535C6EED81D6}" srcOrd="0" destOrd="0" presId="urn:microsoft.com/office/officeart/2005/8/layout/vList2"/>
    <dgm:cxn modelId="{BBA989EC-F6FE-5043-B1C4-DDFF3FDBD104}" srcId="{4DD26502-15A1-7942-932F-BAC5B9A5FAC8}" destId="{870D14F8-E279-BC4C-BEA2-4830E093464E}" srcOrd="3" destOrd="0" parTransId="{1738C7B3-566F-5D42-ACFD-99A10E0F74C8}" sibTransId="{E4B50A85-320D-9D42-8384-E3B95F28ABCA}"/>
    <dgm:cxn modelId="{87DEE217-E85A-C948-A63C-23AAD3A63CF7}" srcId="{4DD26502-15A1-7942-932F-BAC5B9A5FAC8}" destId="{57A509C1-EA04-7C41-8C7A-1360DE870CFA}" srcOrd="0" destOrd="0" parTransId="{74B0E9D4-C7F4-F643-99E4-767D17EEBD7F}" sibTransId="{18614617-E0EC-7543-B659-3FAA2E0A5A20}"/>
    <dgm:cxn modelId="{FCAFD796-BE7C-5247-89C6-186E813B7529}" type="presOf" srcId="{870D14F8-E279-BC4C-BEA2-4830E093464E}" destId="{64A93BDC-D789-7C47-BE22-826E452BE2BD}" srcOrd="0" destOrd="0" presId="urn:microsoft.com/office/officeart/2005/8/layout/vList2"/>
    <dgm:cxn modelId="{97BB6284-4856-A64A-A30B-75728613CAD7}" srcId="{4DD26502-15A1-7942-932F-BAC5B9A5FAC8}" destId="{436F318E-20ED-AB4E-A04F-D0C1B21F6754}" srcOrd="2" destOrd="0" parTransId="{8B278186-8856-E24D-B4CF-94ACCDB6014F}" sibTransId="{CB16F229-AE30-5149-9EB7-184A2CB13962}"/>
    <dgm:cxn modelId="{10BAA83D-2977-C74D-9432-1BA91A386046}" type="presParOf" srcId="{C3B710C4-456B-9B45-A574-B0EA60132FCD}" destId="{4C7F19B6-58B2-B14F-A116-2A4A9FB2764C}" srcOrd="0" destOrd="0" presId="urn:microsoft.com/office/officeart/2005/8/layout/vList2"/>
    <dgm:cxn modelId="{B0126375-C9C1-2648-9409-60075D33045A}" type="presParOf" srcId="{C3B710C4-456B-9B45-A574-B0EA60132FCD}" destId="{B7434A79-6AE8-5741-BCE8-BF6B03293C22}" srcOrd="1" destOrd="0" presId="urn:microsoft.com/office/officeart/2005/8/layout/vList2"/>
    <dgm:cxn modelId="{9521FE3A-500C-E24F-8444-693541CFFDCD}" type="presParOf" srcId="{C3B710C4-456B-9B45-A574-B0EA60132FCD}" destId="{531BA505-CAFB-7840-849A-535C6EED81D6}" srcOrd="2" destOrd="0" presId="urn:microsoft.com/office/officeart/2005/8/layout/vList2"/>
    <dgm:cxn modelId="{3D4BD24C-E2C6-1046-8F31-4AC4FEB8A986}" type="presParOf" srcId="{C3B710C4-456B-9B45-A574-B0EA60132FCD}" destId="{257A6726-38BD-A149-9E60-98E8B4817D1C}" srcOrd="3" destOrd="0" presId="urn:microsoft.com/office/officeart/2005/8/layout/vList2"/>
    <dgm:cxn modelId="{C0147272-0CCF-214A-848D-88E64F8DBCAF}" type="presParOf" srcId="{C3B710C4-456B-9B45-A574-B0EA60132FCD}" destId="{B724634B-3397-614D-AC69-412B65BF1397}" srcOrd="4" destOrd="0" presId="urn:microsoft.com/office/officeart/2005/8/layout/vList2"/>
    <dgm:cxn modelId="{E7A4B9E9-167A-D145-8CBA-542E6333B969}" type="presParOf" srcId="{C3B710C4-456B-9B45-A574-B0EA60132FCD}" destId="{3A158FA1-4D50-4141-AB2F-2E16DE5F547A}" srcOrd="5" destOrd="0" presId="urn:microsoft.com/office/officeart/2005/8/layout/vList2"/>
    <dgm:cxn modelId="{364449FF-8771-764B-AC7F-E629A9393EFE}" type="presParOf" srcId="{C3B710C4-456B-9B45-A574-B0EA60132FCD}" destId="{64A93BDC-D789-7C47-BE22-826E452BE2BD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1A0B6-532F-3442-A6F9-08FF126C85A4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AD275-BDE2-3E4D-BC56-6FC6FA052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Title and people 2) A slide on explaining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disfluencies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(examples: question, backchannel, statement)3) A slide on the data available4) Effect of pre-pos tags: 1, 2, 3 grams. Effect of pre-pos tags: 1, 2, 3 grams. Bin sizes.5) Club backchannel words into a class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oh yeah)6) Features based on prior sentence tag     Switchboard versus Fisher data7) Prosodic features effects of energy, F0, pause duration 8) Average F0 based feature9)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AD275-BDE2-3E4D-BC56-6FC6FA0523E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4C99-45D9-2A47-B640-844A3E89A16E}" type="datetimeFigureOut">
              <a:rPr lang="en-US" smtClean="0"/>
              <a:pPr/>
              <a:t>3/11/09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96A51-A53D-9540-9FD1-E4EBAFB632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5" Type="http://schemas.openxmlformats.org/officeDocument/2006/relationships/image" Target="../media/image1.jpeg"/><Relationship Id="rId7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9" Type="http://schemas.openxmlformats.org/officeDocument/2006/relationships/diagramQuickStyle" Target="../diagrams/quickStyle1.xml"/><Relationship Id="rId3" Type="http://schemas.openxmlformats.org/officeDocument/2006/relationships/image" Target="../media/image2.tiff"/><Relationship Id="rId6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728973" y="5291358"/>
            <a:ext cx="4605028" cy="34744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76200"/>
            <a:ext cx="7772400" cy="1470025"/>
          </a:xfrm>
        </p:spPr>
        <p:txBody>
          <a:bodyPr/>
          <a:lstStyle/>
          <a:p>
            <a:r>
              <a:rPr lang="en-US" dirty="0" smtClean="0"/>
              <a:t>Sentence Unit Detection in Conversational Dialogue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43600"/>
            <a:ext cx="9143999" cy="12954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Elizabeth </a:t>
            </a:r>
            <a:r>
              <a:rPr lang="en-US" sz="2400" b="1" i="1" dirty="0" err="1" smtClean="0">
                <a:solidFill>
                  <a:schemeClr val="tx1"/>
                </a:solidFill>
              </a:rPr>
              <a:t>Lingg</a:t>
            </a:r>
            <a:r>
              <a:rPr lang="en-US" sz="2400" b="1" i="1" dirty="0" smtClean="0">
                <a:solidFill>
                  <a:schemeClr val="tx1"/>
                </a:solidFill>
              </a:rPr>
              <a:t>, </a:t>
            </a:r>
            <a:r>
              <a:rPr lang="en-US" sz="2400" b="1" i="1" dirty="0" err="1" smtClean="0">
                <a:solidFill>
                  <a:schemeClr val="tx1"/>
                </a:solidFill>
              </a:rPr>
              <a:t>Tejaswi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err="1" smtClean="0">
                <a:solidFill>
                  <a:schemeClr val="tx1"/>
                </a:solidFill>
              </a:rPr>
              <a:t>Tennetti</a:t>
            </a:r>
            <a:r>
              <a:rPr lang="en-US" sz="2400" b="1" i="1" dirty="0" smtClean="0">
                <a:solidFill>
                  <a:schemeClr val="tx1"/>
                </a:solidFill>
              </a:rPr>
              <a:t>, Anand </a:t>
            </a:r>
            <a:r>
              <a:rPr lang="en-US" sz="2400" b="1" i="1" dirty="0" err="1" smtClean="0">
                <a:solidFill>
                  <a:schemeClr val="tx1"/>
                </a:solidFill>
              </a:rPr>
              <a:t>Madhavan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 descr="garlic_c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29703"/>
            <a:ext cx="4992478" cy="31012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8973" y="4681757"/>
            <a:ext cx="2928627" cy="304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it has a lot of garlic in it too does </a:t>
            </a:r>
            <a:r>
              <a:rPr lang="en-US" sz="1500" b="1" dirty="0" err="1" smtClean="0">
                <a:solidFill>
                  <a:srgbClr val="FF0000"/>
                </a:solidFill>
              </a:rPr>
              <a:t>n't</a:t>
            </a:r>
            <a:r>
              <a:rPr lang="en-US" sz="1500" b="1" dirty="0" smtClean="0">
                <a:solidFill>
                  <a:srgbClr val="FF0000"/>
                </a:solidFill>
              </a:rPr>
              <a:t> it</a:t>
            </a:r>
            <a:endParaRPr lang="en-US" sz="15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endCxn id="25" idx="1"/>
          </p:cNvCxnSpPr>
          <p:nvPr/>
        </p:nvCxnSpPr>
        <p:spPr>
          <a:xfrm flipV="1">
            <a:off x="5111951" y="2197568"/>
            <a:ext cx="1280004" cy="14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494867" y="3217476"/>
            <a:ext cx="2774014" cy="1453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83597" y="4681758"/>
            <a:ext cx="1098003" cy="347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     it does 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91955" y="2023847"/>
            <a:ext cx="1049345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Speaker 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1955" y="2740684"/>
            <a:ext cx="1049345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Speaker 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44209" y="2884052"/>
            <a:ext cx="3347746" cy="14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718082" y="4030993"/>
            <a:ext cx="1673873" cy="1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91955" y="3858765"/>
            <a:ext cx="1688713" cy="34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Prosodic features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15246" y="5257800"/>
            <a:ext cx="10755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&lt;question&gt;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26864" y="5257800"/>
            <a:ext cx="1191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00"/>
                </a:solidFill>
              </a:rPr>
              <a:t>&lt;statement&gt;</a:t>
            </a:r>
            <a:endParaRPr lang="en-US" sz="15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8973" y="4681757"/>
            <a:ext cx="4605028" cy="34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00801" y="1831195"/>
            <a:ext cx="2057400" cy="265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5715000" y="5029200"/>
            <a:ext cx="2667001" cy="86026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Sentence Units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708153" y="5464351"/>
            <a:ext cx="347442" cy="145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xmlpictur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613" y="1676400"/>
            <a:ext cx="4041987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-152400"/>
            <a:ext cx="7772400" cy="1470025"/>
          </a:xfrm>
        </p:spPr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18272"/>
            <a:ext cx="46482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000" b="1" dirty="0" smtClean="0"/>
              <a:t>LDC2009T01</a:t>
            </a:r>
          </a:p>
          <a:p>
            <a:r>
              <a:rPr lang="en-US" sz="3000" dirty="0" smtClean="0"/>
              <a:t>English CTS Treebank with Structural metadata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048000"/>
            <a:ext cx="4648200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Highlights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Fisher and Switchboard audio clips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Words annotated with POS tags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Sentence units labeled: 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Question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Statement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Backchannel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Incomplete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213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52800" y="5682414"/>
            <a:ext cx="2057400" cy="7183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stA="0" endPos="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</a:p>
          <a:p>
            <a:pPr algn="ctr"/>
            <a:r>
              <a:rPr lang="en-US" dirty="0" smtClean="0"/>
              <a:t> (Decision Tree J48)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4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Picture 4" descr="xmlpictur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93825"/>
            <a:ext cx="1711228" cy="180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013978">
            <a:off x="2349925" y="2389871"/>
            <a:ext cx="3405015" cy="945635"/>
          </a:xfrm>
          <a:prstGeom prst="rect">
            <a:avLst/>
          </a:prstGeom>
          <a:noFill/>
          <a:ln>
            <a:noFill/>
          </a:ln>
          <a:effectLst>
            <a:outerShdw blurRad="50800" dist="38100" dir="3060000">
              <a:srgbClr val="000000">
                <a:alpha val="43000"/>
              </a:srgbClr>
            </a:outerShdw>
          </a:effectLst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it </a:t>
            </a:r>
            <a:r>
              <a:rPr lang="en-US" sz="1000" b="1" dirty="0" smtClean="0">
                <a:solidFill>
                  <a:srgbClr val="000000"/>
                </a:solidFill>
              </a:rPr>
              <a:t>has </a:t>
            </a:r>
            <a:r>
              <a:rPr lang="en-US" sz="1000" b="1" dirty="0" smtClean="0">
                <a:solidFill>
                  <a:srgbClr val="000000"/>
                </a:solidFill>
              </a:rPr>
              <a:t>garlic in it too does </a:t>
            </a:r>
            <a:r>
              <a:rPr lang="en-US" sz="1000" b="1" dirty="0" err="1" smtClean="0">
                <a:solidFill>
                  <a:srgbClr val="000000"/>
                </a:solidFill>
              </a:rPr>
              <a:t>n't</a:t>
            </a:r>
            <a:r>
              <a:rPr lang="en-US" sz="1000" b="1" dirty="0" smtClean="0">
                <a:solidFill>
                  <a:srgbClr val="000000"/>
                </a:solidFill>
              </a:rPr>
              <a:t> </a:t>
            </a:r>
            <a:r>
              <a:rPr lang="en-US" sz="1000" b="1" dirty="0" smtClean="0">
                <a:solidFill>
                  <a:srgbClr val="000000"/>
                </a:solidFill>
              </a:rPr>
              <a:t>it </a:t>
            </a:r>
            <a:r>
              <a:rPr lang="en-US" sz="1000" b="1" dirty="0" err="1" smtClean="0">
                <a:solidFill>
                  <a:srgbClr val="000000"/>
                </a:solidFill>
              </a:rPr>
              <a:t>i</a:t>
            </a:r>
            <a:r>
              <a:rPr lang="en-US" sz="1000" b="1" dirty="0" smtClean="0">
                <a:solidFill>
                  <a:srgbClr val="000000"/>
                </a:solidFill>
              </a:rPr>
              <a:t> i</a:t>
            </a:r>
            <a:r>
              <a:rPr lang="en-US" sz="1000" b="1" dirty="0" smtClean="0">
                <a:solidFill>
                  <a:srgbClr val="000000"/>
                </a:solidFill>
              </a:rPr>
              <a:t>t does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11" name="Picture 10" descr="Sorting-Hat-128x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04" y="4572000"/>
            <a:ext cx="1537496" cy="11104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914400"/>
            <a:ext cx="131318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Corpus XML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172484">
            <a:off x="3608685" y="2019756"/>
            <a:ext cx="17253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Stream of words</a:t>
            </a:r>
            <a:endParaRPr lang="en-US" dirty="0"/>
          </a:p>
        </p:txBody>
      </p:sp>
      <p:pic>
        <p:nvPicPr>
          <p:cNvPr id="14" name="Picture 13" descr="garlic_cu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762000"/>
            <a:ext cx="1752600" cy="1088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4865949" y="1034534"/>
            <a:ext cx="1344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Corpus WAV</a:t>
            </a:r>
            <a:endParaRPr lang="en-US" dirty="0"/>
          </a:p>
        </p:txBody>
      </p:sp>
      <p:pic>
        <p:nvPicPr>
          <p:cNvPr id="18" name="Picture 17" descr="misting-black-cauldron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000" y="2971800"/>
            <a:ext cx="2396994" cy="200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858000" y="5486400"/>
            <a:ext cx="15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Lexical and prosodic</a:t>
            </a:r>
          </a:p>
          <a:p>
            <a:pPr algn="ctr"/>
            <a:r>
              <a:rPr lang="en-US" dirty="0" smtClean="0"/>
              <a:t>feature soup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 rot="10218663">
            <a:off x="5449476" y="4491699"/>
            <a:ext cx="1275711" cy="12954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riped Right Arrow 20"/>
          <p:cNvSpPr/>
          <p:nvPr/>
        </p:nvSpPr>
        <p:spPr>
          <a:xfrm rot="5400000">
            <a:off x="3893721" y="3421479"/>
            <a:ext cx="823157" cy="12954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3886200"/>
            <a:ext cx="70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0960214">
            <a:off x="5588200" y="488924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26" name="Diagram 25"/>
          <p:cNvGraphicFramePr/>
          <p:nvPr/>
        </p:nvGraphicFramePr>
        <p:xfrm>
          <a:off x="304800" y="4038600"/>
          <a:ext cx="1828800" cy="2209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TextBox 29"/>
          <p:cNvSpPr txBox="1"/>
          <p:nvPr/>
        </p:nvSpPr>
        <p:spPr>
          <a:xfrm rot="890617">
            <a:off x="5810346" y="2535882"/>
            <a:ext cx="1162831" cy="369332"/>
          </a:xfrm>
          <a:prstGeom prst="rect">
            <a:avLst/>
          </a:prstGeom>
          <a:noFill/>
        </p:spPr>
        <p:txBody>
          <a:bodyPr wrap="none" rtlCol="0">
            <a:prstTxWarp prst="textFadeRight">
              <a:avLst/>
            </a:prstTxWarp>
            <a:spAutoFit/>
          </a:bodyPr>
          <a:lstStyle/>
          <a:p>
            <a:r>
              <a:rPr lang="en-US" dirty="0" smtClean="0"/>
              <a:t>POS tags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9156902">
            <a:off x="7274845" y="2358888"/>
            <a:ext cx="1162831" cy="369332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dirty="0" smtClean="0"/>
              <a:t>f0, intensity..</a:t>
            </a:r>
            <a:endParaRPr lang="en-US" dirty="0"/>
          </a:p>
        </p:txBody>
      </p:sp>
      <p:sp>
        <p:nvSpPr>
          <p:cNvPr id="32" name="Striped Right Arrow 31"/>
          <p:cNvSpPr/>
          <p:nvPr/>
        </p:nvSpPr>
        <p:spPr>
          <a:xfrm rot="10800000">
            <a:off x="2438401" y="4622491"/>
            <a:ext cx="757336" cy="1295400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Effect of POS </a:t>
            </a:r>
            <a:r>
              <a:rPr lang="en-US" sz="3500" dirty="0" smtClean="0"/>
              <a:t>tags on </a:t>
            </a:r>
            <a:br>
              <a:rPr lang="en-US" sz="3500" dirty="0" smtClean="0"/>
            </a:br>
            <a:r>
              <a:rPr lang="en-US" sz="3500" dirty="0" smtClean="0"/>
              <a:t>‘end of sentence’ detection</a:t>
            </a:r>
            <a:endParaRPr lang="en-US" sz="3500" dirty="0"/>
          </a:p>
        </p:txBody>
      </p:sp>
      <p:pic>
        <p:nvPicPr>
          <p:cNvPr id="11" name="Picture 10" descr="EndOfSentencePOS.png"/>
          <p:cNvPicPr>
            <a:picLocks noChangeAspect="1"/>
          </p:cNvPicPr>
          <p:nvPr/>
        </p:nvPicPr>
        <p:blipFill>
          <a:blip r:embed="rId3"/>
          <a:srcRect l="2353" t="10020" r="2353" b="3141"/>
          <a:stretch>
            <a:fillRect/>
          </a:stretch>
        </p:blipFill>
        <p:spPr>
          <a:xfrm>
            <a:off x="914400" y="1295400"/>
            <a:ext cx="6629400" cy="4255911"/>
          </a:xfrm>
          <a:prstGeom prst="rect">
            <a:avLst/>
          </a:prstGeom>
        </p:spPr>
      </p:pic>
      <p:sp>
        <p:nvSpPr>
          <p:cNvPr id="8" name="Down Arrow Callout 7"/>
          <p:cNvSpPr/>
          <p:nvPr/>
        </p:nvSpPr>
        <p:spPr>
          <a:xfrm>
            <a:off x="3352800" y="1981579"/>
            <a:ext cx="1524000" cy="1981200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post word POS tags don’t help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1536047"/>
            <a:ext cx="255261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“and so </a:t>
            </a:r>
            <a:r>
              <a:rPr lang="en-US" b="1" u="sng" dirty="0" smtClean="0"/>
              <a:t>do</a:t>
            </a:r>
            <a:r>
              <a:rPr lang="en-US" b="1" dirty="0" smtClean="0"/>
              <a:t> </a:t>
            </a:r>
            <a:r>
              <a:rPr lang="en-US" dirty="0" smtClean="0"/>
              <a:t>other people”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1160" y="1905379"/>
            <a:ext cx="2550653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CC  RB </a:t>
            </a:r>
            <a:r>
              <a:rPr lang="en-US" b="1" u="sng" dirty="0" smtClean="0"/>
              <a:t>VB</a:t>
            </a:r>
            <a:r>
              <a:rPr lang="en-US" b="1" dirty="0" smtClean="0"/>
              <a:t>    </a:t>
            </a:r>
            <a:r>
              <a:rPr lang="en-US" dirty="0" smtClean="0"/>
              <a:t>JJ      NNS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8357" y="5475111"/>
            <a:ext cx="711121" cy="323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RB+</a:t>
            </a:r>
            <a:r>
              <a:rPr lang="en-US" sz="1500" b="1" u="sng" dirty="0" smtClean="0"/>
              <a:t>VB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2437" y="5475111"/>
            <a:ext cx="624709" cy="323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u="sng" dirty="0" smtClean="0"/>
              <a:t>VB</a:t>
            </a:r>
            <a:r>
              <a:rPr lang="en-US" sz="1500" dirty="0" smtClean="0"/>
              <a:t>+JJ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5475111"/>
            <a:ext cx="406237" cy="323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u="sng" dirty="0" smtClean="0"/>
              <a:t>VB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0604" y="5627511"/>
            <a:ext cx="929593" cy="323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RB+</a:t>
            </a:r>
            <a:r>
              <a:rPr lang="en-US" sz="1500" b="1" u="sng" dirty="0" smtClean="0"/>
              <a:t>VB</a:t>
            </a:r>
            <a:r>
              <a:rPr lang="en-US" sz="1500" dirty="0" smtClean="0"/>
              <a:t>+JJ</a:t>
            </a:r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5271140" y="6084711"/>
            <a:ext cx="1663060" cy="323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 smtClean="0"/>
              <a:t>CC+RB+</a:t>
            </a:r>
            <a:r>
              <a:rPr lang="en-US" sz="1500" b="1" u="sng" dirty="0" smtClean="0"/>
              <a:t>VB</a:t>
            </a:r>
            <a:r>
              <a:rPr lang="en-US" sz="1500" dirty="0" smtClean="0"/>
              <a:t>+JJ+NNS</a:t>
            </a:r>
            <a:endParaRPr 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5972545" y="2731911"/>
            <a:ext cx="2180855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$POS+CC+RB+</a:t>
            </a:r>
            <a:r>
              <a:rPr lang="en-US" sz="1200" b="1" u="sng" dirty="0" smtClean="0"/>
              <a:t>VB</a:t>
            </a:r>
            <a:r>
              <a:rPr lang="en-US" sz="1200" dirty="0" smtClean="0"/>
              <a:t>+JJ+NNS+$POS</a:t>
            </a:r>
            <a:endParaRPr lang="en-US" sz="12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919505" y="3175210"/>
            <a:ext cx="332601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 rot="16200000" flipH="1">
            <a:off x="5865887" y="5847927"/>
            <a:ext cx="467693" cy="58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77200" cy="597135"/>
          </a:xfrm>
        </p:spPr>
        <p:txBody>
          <a:bodyPr>
            <a:noAutofit/>
          </a:bodyPr>
          <a:lstStyle/>
          <a:p>
            <a:r>
              <a:rPr lang="en-US" sz="2800" dirty="0" smtClean="0"/>
              <a:t>Effect of POS </a:t>
            </a:r>
            <a:r>
              <a:rPr lang="en-US" sz="2800" dirty="0" smtClean="0"/>
              <a:t>tags on various Sentence-Unit classes</a:t>
            </a:r>
            <a:endParaRPr lang="en-US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914400"/>
            <a:ext cx="7696200" cy="5410200"/>
            <a:chOff x="1008981" y="1334949"/>
            <a:chExt cx="7220619" cy="5142051"/>
          </a:xfrm>
        </p:grpSpPr>
        <p:pic>
          <p:nvPicPr>
            <p:cNvPr id="9" name="Picture 8" descr="StatementPO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981" y="1334949"/>
              <a:ext cx="3563020" cy="2572445"/>
            </a:xfrm>
            <a:prstGeom prst="rect">
              <a:avLst/>
            </a:prstGeom>
          </p:spPr>
        </p:pic>
        <p:pic>
          <p:nvPicPr>
            <p:cNvPr id="10" name="Picture 9" descr="BackchannelPOS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981" y="3907394"/>
              <a:ext cx="3563019" cy="2569606"/>
            </a:xfrm>
            <a:prstGeom prst="rect">
              <a:avLst/>
            </a:prstGeom>
          </p:spPr>
        </p:pic>
        <p:pic>
          <p:nvPicPr>
            <p:cNvPr id="12" name="Picture 11" descr="QuestionPOS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3907394"/>
              <a:ext cx="3657600" cy="2569606"/>
            </a:xfrm>
            <a:prstGeom prst="rect">
              <a:avLst/>
            </a:prstGeom>
          </p:spPr>
        </p:pic>
        <p:pic>
          <p:nvPicPr>
            <p:cNvPr id="13" name="Picture 12" descr="MiddleWordPOS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1334949"/>
              <a:ext cx="3657600" cy="2572445"/>
            </a:xfrm>
            <a:prstGeom prst="rect">
              <a:avLst/>
            </a:prstGeom>
          </p:spPr>
        </p:pic>
      </p:grpSp>
      <p:sp>
        <p:nvSpPr>
          <p:cNvPr id="16" name="Oval Callout 15"/>
          <p:cNvSpPr/>
          <p:nvPr/>
        </p:nvSpPr>
        <p:spPr>
          <a:xfrm>
            <a:off x="5334000" y="4340352"/>
            <a:ext cx="2590800" cy="612648"/>
          </a:xfrm>
          <a:prstGeom prst="wedgeEllipseCallout">
            <a:avLst>
              <a:gd name="adj1" fmla="val 32378"/>
              <a:gd name="adj2" fmla="val 766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“cs224s course </a:t>
            </a:r>
            <a:r>
              <a:rPr lang="en-US" sz="1500" b="1" i="1" u="sng" dirty="0" smtClean="0"/>
              <a:t>rocks?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18" name="Oval Callout 17"/>
          <p:cNvSpPr/>
          <p:nvPr/>
        </p:nvSpPr>
        <p:spPr>
          <a:xfrm>
            <a:off x="5334000" y="1447800"/>
            <a:ext cx="2971800" cy="384048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“cs224s </a:t>
            </a:r>
            <a:r>
              <a:rPr lang="en-US" sz="1500" b="1" i="1" u="sng" dirty="0" smtClean="0"/>
              <a:t>course</a:t>
            </a:r>
            <a:r>
              <a:rPr lang="en-US" sz="1500" b="1" i="1" dirty="0" smtClean="0"/>
              <a:t> </a:t>
            </a:r>
            <a:r>
              <a:rPr lang="en-US" sz="1500" dirty="0" smtClean="0"/>
              <a:t>rocks.”</a:t>
            </a:r>
            <a:endParaRPr lang="en-US" sz="1500" dirty="0"/>
          </a:p>
        </p:txBody>
      </p:sp>
      <p:sp>
        <p:nvSpPr>
          <p:cNvPr id="19" name="Oval Callout 18"/>
          <p:cNvSpPr/>
          <p:nvPr/>
        </p:nvSpPr>
        <p:spPr>
          <a:xfrm>
            <a:off x="1371600" y="1447800"/>
            <a:ext cx="2971800" cy="384048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“cs224s course </a:t>
            </a:r>
            <a:r>
              <a:rPr lang="en-US" sz="1500" b="1" i="1" u="sng" dirty="0" smtClean="0"/>
              <a:t>rocks.</a:t>
            </a:r>
            <a:r>
              <a:rPr lang="en-US" sz="1500" dirty="0" smtClean="0"/>
              <a:t>”</a:t>
            </a:r>
            <a:endParaRPr lang="en-US" sz="1500" dirty="0"/>
          </a:p>
        </p:txBody>
      </p:sp>
      <p:sp>
        <p:nvSpPr>
          <p:cNvPr id="20" name="Oval Callout 19"/>
          <p:cNvSpPr/>
          <p:nvPr/>
        </p:nvSpPr>
        <p:spPr>
          <a:xfrm>
            <a:off x="1371600" y="4186428"/>
            <a:ext cx="2286000" cy="309372"/>
          </a:xfrm>
          <a:prstGeom prst="wedgeEllipseCallout">
            <a:avLst>
              <a:gd name="adj1" fmla="val 32378"/>
              <a:gd name="adj2" fmla="val 766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“</a:t>
            </a:r>
            <a:r>
              <a:rPr lang="en-US" sz="1500" b="1" i="1" u="sng" dirty="0" err="1" smtClean="0"/>
              <a:t>mhm</a:t>
            </a:r>
            <a:r>
              <a:rPr lang="en-US" sz="1500" dirty="0" smtClean="0"/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vSentenceLab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8" y="228600"/>
            <a:ext cx="3148012" cy="2560056"/>
          </a:xfrm>
          <a:prstGeom prst="rect">
            <a:avLst/>
          </a:prstGeom>
        </p:spPr>
      </p:pic>
      <p:pic>
        <p:nvPicPr>
          <p:cNvPr id="7" name="Picture 6" descr="PrevSentenceAndSentenceLengt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276599"/>
            <a:ext cx="4038600" cy="3284309"/>
          </a:xfrm>
          <a:prstGeom prst="rect">
            <a:avLst/>
          </a:prstGeom>
        </p:spPr>
      </p:pic>
      <p:pic>
        <p:nvPicPr>
          <p:cNvPr id="9" name="Picture 8" descr="SentenceLengt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05200"/>
            <a:ext cx="3200400" cy="26026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5600" y="381000"/>
            <a:ext cx="2057400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Previous Sentence Label helps </a:t>
            </a:r>
          </a:p>
          <a:p>
            <a:r>
              <a:rPr lang="en-US" sz="2000" dirty="0" smtClean="0"/>
              <a:t>(SU following question is probably a Question)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1" y="691277"/>
            <a:ext cx="2057400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Length of unclassified contiguous word stream seen so far</a:t>
            </a:r>
          </a:p>
          <a:p>
            <a:r>
              <a:rPr lang="en-US" dirty="0" smtClean="0"/>
              <a:t>improves backchannel detection </a:t>
            </a:r>
          </a:p>
          <a:p>
            <a:r>
              <a:rPr lang="en-US" dirty="0" smtClean="0"/>
              <a:t>(since they are short)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8353445">
            <a:off x="3814091" y="3178227"/>
            <a:ext cx="1447868" cy="685801"/>
          </a:xfrm>
          <a:prstGeom prst="leftRigh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0" y="914400"/>
            <a:ext cx="609600" cy="167640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5800" y="3276601"/>
            <a:ext cx="1600203" cy="1447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286000" y="4191000"/>
            <a:ext cx="609600" cy="1676400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3000" y="914400"/>
            <a:ext cx="2743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099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prosodic features on </a:t>
            </a:r>
            <a:r>
              <a:rPr lang="en-US" dirty="0" smtClean="0"/>
              <a:t>improving ‘Question’ classification</a:t>
            </a:r>
            <a:endParaRPr lang="en-US" dirty="0"/>
          </a:p>
        </p:txBody>
      </p:sp>
      <p:pic>
        <p:nvPicPr>
          <p:cNvPr id="5" name="Picture 4" descr="ProsodicFeaturesEffec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9800"/>
            <a:ext cx="8338599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609600"/>
            <a:ext cx="2895599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all features, we are able to get up to 99% accuracy on classifying a word as a “end of sentence unit” or not: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466272"/>
            <a:ext cx="2895599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However, lesser accuracy when trying to classify individual classes. Specifically, gives only 62% accuracy with ‘Questions’ </a:t>
            </a:r>
            <a:endParaRPr lang="en-US" dirty="0"/>
          </a:p>
        </p:txBody>
      </p:sp>
      <p:pic>
        <p:nvPicPr>
          <p:cNvPr id="12" name="Picture 11" descr="AllFeaturesClas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09600"/>
            <a:ext cx="3851480" cy="3132138"/>
          </a:xfrm>
          <a:prstGeom prst="rect">
            <a:avLst/>
          </a:prstGeom>
        </p:spPr>
      </p:pic>
      <p:pic>
        <p:nvPicPr>
          <p:cNvPr id="14" name="Picture 13" descr="AllFeaturesOnSentenceUnitDetec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64" y="2543175"/>
            <a:ext cx="4239936" cy="332422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6200000" flipH="1">
            <a:off x="3114764" y="2124164"/>
            <a:ext cx="1161871" cy="5333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7524433" y="3913505"/>
            <a:ext cx="724534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772400" y="990600"/>
            <a:ext cx="762000" cy="2743200"/>
          </a:xfrm>
          <a:prstGeom prst="rect">
            <a:avLst/>
          </a:prstGeom>
          <a:solidFill>
            <a:srgbClr val="FFFF00">
              <a:alpha val="15000"/>
            </a:srgb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43298" y="2743200"/>
            <a:ext cx="838201" cy="762001"/>
          </a:xfrm>
          <a:prstGeom prst="ellipse">
            <a:avLst/>
          </a:prstGeom>
          <a:solidFill>
            <a:srgbClr val="FFFF00">
              <a:alpha val="12000"/>
            </a:srgbClr>
          </a:solidFill>
          <a:ln>
            <a:solidFill>
              <a:srgbClr val="C4BD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903744"/>
            <a:ext cx="73152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200" dirty="0" smtClean="0"/>
              <a:t> Enriching </a:t>
            </a:r>
            <a:r>
              <a:rPr lang="en-US" sz="1200" dirty="0"/>
              <a:t>Speech Recognition With Automatic Detection of Sentence Boundaries and </a:t>
            </a:r>
            <a:r>
              <a:rPr lang="en-US" sz="1200" dirty="0" err="1" smtClean="0"/>
              <a:t>Disﬂuencies</a:t>
            </a:r>
            <a:r>
              <a:rPr lang="en-US" sz="1200" dirty="0" smtClean="0"/>
              <a:t>, Yang Liu, Elizabeth </a:t>
            </a:r>
            <a:r>
              <a:rPr lang="en-US" sz="1200" dirty="0" err="1"/>
              <a:t>Shriberg</a:t>
            </a:r>
            <a:r>
              <a:rPr lang="en-US" sz="1200" dirty="0"/>
              <a:t>, Andreas </a:t>
            </a:r>
            <a:r>
              <a:rPr lang="en-US" sz="1200" dirty="0" err="1"/>
              <a:t>Stolcke</a:t>
            </a:r>
            <a:r>
              <a:rPr lang="en-US" sz="1200" dirty="0"/>
              <a:t>,</a:t>
            </a:r>
            <a:r>
              <a:rPr lang="en-US" sz="1200" dirty="0" smtClean="0"/>
              <a:t> Dustin </a:t>
            </a:r>
            <a:r>
              <a:rPr lang="en-US" sz="1200" dirty="0" err="1"/>
              <a:t>Hillard</a:t>
            </a:r>
            <a:r>
              <a:rPr lang="en-US" sz="1200" dirty="0" smtClean="0"/>
              <a:t>, Mari </a:t>
            </a:r>
            <a:r>
              <a:rPr lang="en-US" sz="1200" dirty="0" err="1" smtClean="0"/>
              <a:t>Ostendorf</a:t>
            </a:r>
            <a:r>
              <a:rPr lang="en-US" sz="1200" dirty="0" smtClean="0"/>
              <a:t> and </a:t>
            </a:r>
            <a:r>
              <a:rPr lang="en-US" sz="1200" dirty="0"/>
              <a:t>Mary </a:t>
            </a:r>
            <a:r>
              <a:rPr lang="en-US" sz="1200" dirty="0" smtClean="0"/>
              <a:t>Harper</a:t>
            </a:r>
          </a:p>
          <a:p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smtClean="0"/>
              <a:t> Yang </a:t>
            </a:r>
            <a:r>
              <a:rPr lang="en-US" sz="1200" dirty="0" smtClean="0"/>
              <a:t>Liu, Elizabeth </a:t>
            </a:r>
            <a:r>
              <a:rPr lang="en-US" sz="1200" dirty="0" err="1" smtClean="0"/>
              <a:t>Shriberg</a:t>
            </a:r>
            <a:r>
              <a:rPr lang="en-US" sz="1200" dirty="0" smtClean="0"/>
              <a:t>, Andreas </a:t>
            </a:r>
            <a:r>
              <a:rPr lang="en-US" sz="1200" dirty="0" err="1" smtClean="0"/>
              <a:t>Stolcke</a:t>
            </a:r>
            <a:r>
              <a:rPr lang="en-US" sz="1200" dirty="0" smtClean="0"/>
              <a:t>, Barbara </a:t>
            </a:r>
            <a:r>
              <a:rPr lang="en-US" sz="1200" dirty="0" err="1" smtClean="0"/>
              <a:t>Peskin</a:t>
            </a:r>
            <a:r>
              <a:rPr lang="en-US" sz="1200" dirty="0" smtClean="0"/>
              <a:t>,  Jeremy </a:t>
            </a:r>
            <a:r>
              <a:rPr lang="en-US" sz="1200" dirty="0" err="1" smtClean="0"/>
              <a:t>Ang</a:t>
            </a:r>
            <a:r>
              <a:rPr lang="en-US" sz="1200" dirty="0" smtClean="0"/>
              <a:t>, Dustin </a:t>
            </a:r>
            <a:r>
              <a:rPr lang="en-US" sz="1200" dirty="0" err="1" smtClean="0"/>
              <a:t>Hillard</a:t>
            </a:r>
            <a:r>
              <a:rPr lang="en-US" sz="1200" dirty="0" smtClean="0"/>
              <a:t>, Mari </a:t>
            </a:r>
            <a:r>
              <a:rPr lang="en-US" sz="1200" dirty="0" err="1" smtClean="0"/>
              <a:t>Ostendorf</a:t>
            </a:r>
            <a:r>
              <a:rPr lang="en-US" sz="1200" dirty="0" smtClean="0"/>
              <a:t>, Marcus </a:t>
            </a:r>
            <a:r>
              <a:rPr lang="en-US" sz="1200" dirty="0" err="1" smtClean="0"/>
              <a:t>Tomalin</a:t>
            </a:r>
            <a:r>
              <a:rPr lang="en-US" sz="1200" dirty="0" smtClean="0"/>
              <a:t>, Phil  Woodland, and Mary Harper. 2005. Structural </a:t>
            </a:r>
            <a:r>
              <a:rPr lang="en-US" sz="1200" dirty="0" err="1" smtClean="0"/>
              <a:t>Metatada</a:t>
            </a:r>
            <a:r>
              <a:rPr lang="en-US" sz="1200" dirty="0" smtClean="0"/>
              <a:t> Research in the  EARS Program,. ICASSP 2005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smtClean="0"/>
              <a:t> Yang </a:t>
            </a:r>
            <a:r>
              <a:rPr lang="en-US" sz="1200" dirty="0" smtClean="0"/>
              <a:t>Liu, Elizabeth </a:t>
            </a:r>
            <a:r>
              <a:rPr lang="en-US" sz="1200" dirty="0" err="1" smtClean="0"/>
              <a:t>Shriberg</a:t>
            </a:r>
            <a:r>
              <a:rPr lang="en-US" sz="1200" dirty="0" smtClean="0"/>
              <a:t>, Andreas </a:t>
            </a:r>
            <a:r>
              <a:rPr lang="en-US" sz="1200" dirty="0" err="1" smtClean="0"/>
              <a:t>Stolcke</a:t>
            </a:r>
            <a:r>
              <a:rPr lang="en-US" sz="1200" dirty="0" smtClean="0"/>
              <a:t>, Dustin </a:t>
            </a:r>
            <a:r>
              <a:rPr lang="en-US" sz="1200" dirty="0" err="1" smtClean="0"/>
              <a:t>Hillard</a:t>
            </a:r>
            <a:r>
              <a:rPr lang="en-US" sz="1200" dirty="0" smtClean="0"/>
              <a:t>,  Mari </a:t>
            </a:r>
            <a:r>
              <a:rPr lang="en-US" sz="1200" dirty="0" err="1" smtClean="0"/>
              <a:t>Ostendorf</a:t>
            </a:r>
            <a:r>
              <a:rPr lang="en-US" sz="1200" dirty="0" smtClean="0"/>
              <a:t>, Barbara </a:t>
            </a:r>
            <a:r>
              <a:rPr lang="en-US" sz="1200" dirty="0" err="1" smtClean="0"/>
              <a:t>Peskin</a:t>
            </a:r>
            <a:r>
              <a:rPr lang="en-US" sz="1200" dirty="0" smtClean="0"/>
              <a:t>, and Mary Harper. 2004. The ICSI-SRI-UW  Metadata Extraction System, ICSLP 2004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200" dirty="0" smtClean="0"/>
              <a:t> </a:t>
            </a:r>
            <a:r>
              <a:rPr lang="en-US" sz="1200" dirty="0" err="1" smtClean="0"/>
              <a:t>Snover</a:t>
            </a:r>
            <a:r>
              <a:rPr lang="en-US" sz="1200" dirty="0" smtClean="0"/>
              <a:t>, Matthew, Bonnie Dorr and Richard Schwartz. 2004. A  Lexically-Driven Algorithm for </a:t>
            </a:r>
            <a:r>
              <a:rPr lang="en-US" sz="1200" dirty="0" err="1" smtClean="0"/>
              <a:t>Disfluency</a:t>
            </a:r>
            <a:r>
              <a:rPr lang="en-US" sz="1200" dirty="0" smtClean="0"/>
              <a:t> Detection. Short Papers  Proceedings of HLT-NAACL 2004. Boston: ACL. 157--160.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0600" y="4773305"/>
            <a:ext cx="7315200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500" dirty="0" smtClean="0"/>
              <a:t> </a:t>
            </a:r>
            <a:r>
              <a:rPr lang="en-US" sz="1500" dirty="0" smtClean="0"/>
              <a:t>Dr. </a:t>
            </a:r>
            <a:r>
              <a:rPr lang="en-US" sz="1500" dirty="0" smtClean="0"/>
              <a:t>Dan </a:t>
            </a:r>
            <a:r>
              <a:rPr lang="en-US" sz="1500" dirty="0" err="1" smtClean="0"/>
              <a:t>Jurafsky</a:t>
            </a:r>
            <a:r>
              <a:rPr lang="en-US" sz="1500" dirty="0" smtClean="0"/>
              <a:t> for encouragement and office hours</a:t>
            </a:r>
          </a:p>
          <a:p>
            <a:pPr>
              <a:buFont typeface="Arial"/>
              <a:buChar char="•"/>
            </a:pPr>
            <a:endParaRPr lang="en-US" sz="1500" dirty="0" smtClean="0"/>
          </a:p>
          <a:p>
            <a:pPr>
              <a:buFont typeface="Arial"/>
              <a:buChar char="•"/>
            </a:pPr>
            <a:r>
              <a:rPr lang="en-US" sz="1500" dirty="0" smtClean="0"/>
              <a:t> </a:t>
            </a:r>
            <a:r>
              <a:rPr lang="en-US" sz="1500" dirty="0" err="1" smtClean="0"/>
              <a:t>Yun</a:t>
            </a:r>
            <a:r>
              <a:rPr lang="en-US" sz="1500" dirty="0" err="1" smtClean="0"/>
              <a:t>-Hsuan</a:t>
            </a:r>
            <a:r>
              <a:rPr lang="en-US" sz="1500" dirty="0" smtClean="0"/>
              <a:t> </a:t>
            </a:r>
            <a:r>
              <a:rPr lang="en-US" sz="1500" dirty="0" smtClean="0"/>
              <a:t>Sung for advice on how to proceed with this project</a:t>
            </a:r>
          </a:p>
          <a:p>
            <a:pPr>
              <a:buFont typeface="Arial"/>
              <a:buChar char="•"/>
            </a:pPr>
            <a:endParaRPr lang="en-US" sz="1500" dirty="0" smtClean="0"/>
          </a:p>
          <a:p>
            <a:pPr>
              <a:buFont typeface="Arial"/>
              <a:buChar char="•"/>
            </a:pPr>
            <a:r>
              <a:rPr lang="en-US" sz="1500" dirty="0" smtClean="0"/>
              <a:t> </a:t>
            </a:r>
            <a:r>
              <a:rPr lang="en-US" sz="1500" dirty="0" err="1" smtClean="0"/>
              <a:t>Uriel</a:t>
            </a:r>
            <a:r>
              <a:rPr lang="en-US" sz="1500" dirty="0" smtClean="0"/>
              <a:t> Cohen </a:t>
            </a:r>
            <a:r>
              <a:rPr lang="en-US" sz="1500" dirty="0" err="1" smtClean="0"/>
              <a:t>Priva</a:t>
            </a:r>
            <a:r>
              <a:rPr lang="en-US" sz="1500" dirty="0" smtClean="0"/>
              <a:t> for assistance with obtaining the LDC2009T01 corpus</a:t>
            </a:r>
            <a:endParaRPr lang="en-US" sz="15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5187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1470</Words>
  <Application>Microsoft Macintosh PowerPoint</Application>
  <PresentationFormat>On-screen Show (4:3)</PresentationFormat>
  <Paragraphs>93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Sentence Unit Detection in Conversational Dialogue</vt:lpstr>
      <vt:lpstr>Dataset used</vt:lpstr>
      <vt:lpstr>Methodology</vt:lpstr>
      <vt:lpstr>Effect of POS tags on  ‘end of sentence’ detection</vt:lpstr>
      <vt:lpstr>Effect of POS tags on various Sentence-Unit classes</vt:lpstr>
      <vt:lpstr>Slide 6</vt:lpstr>
      <vt:lpstr>Effect of prosodic features on improving ‘Question’ classification</vt:lpstr>
      <vt:lpstr>Slide 8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Boundary Detection</dc:title>
  <dc:creator>Anand</dc:creator>
  <cp:lastModifiedBy>Anand</cp:lastModifiedBy>
  <cp:revision>135</cp:revision>
  <dcterms:created xsi:type="dcterms:W3CDTF">2009-03-12T02:28:02Z</dcterms:created>
  <dcterms:modified xsi:type="dcterms:W3CDTF">2009-03-12T07:31:52Z</dcterms:modified>
</cp:coreProperties>
</file>