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61" r:id="rId5"/>
    <p:sldId id="263" r:id="rId6"/>
    <p:sldId id="264" r:id="rId7"/>
    <p:sldId id="259" r:id="rId8"/>
    <p:sldId id="258" r:id="rId9"/>
    <p:sldId id="260" r:id="rId10"/>
    <p:sldId id="256" r:id="rId11"/>
    <p:sldId id="257" r:id="rId12"/>
    <p:sldId id="262" r:id="rId13"/>
    <p:sldId id="266" r:id="rId14"/>
    <p:sldId id="267" r:id="rId15"/>
    <p:sldId id="268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s Edgardo Segundo Antonio" initials="EESA" lastIdx="5" clrIdx="0">
    <p:extLst>
      <p:ext uri="{19B8F6BF-5375-455C-9EA6-DF929625EA0E}">
        <p15:presenceInfo xmlns:p15="http://schemas.microsoft.com/office/powerpoint/2012/main" userId="Elias Edgardo Segundo An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E63"/>
    <a:srgbClr val="1C3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13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91F58-67EB-4D16-BADE-32E7FD910799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5470F-0B2B-427B-B219-889093720B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6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Presentacion</a:t>
            </a:r>
            <a:r>
              <a:rPr lang="en-US" dirty="0"/>
              <a:t>: </a:t>
            </a:r>
          </a:p>
          <a:p>
            <a:r>
              <a:rPr lang="en-US" dirty="0"/>
              <a:t>Elias Segundo Antonio</a:t>
            </a:r>
          </a:p>
          <a:p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Hackatones</a:t>
            </a:r>
            <a:endParaRPr lang="en-US" dirty="0"/>
          </a:p>
          <a:p>
            <a:r>
              <a:rPr lang="en-US" dirty="0" err="1"/>
              <a:t>Olimpiada</a:t>
            </a:r>
            <a:r>
              <a:rPr lang="en-US" dirty="0"/>
              <a:t> de informatica</a:t>
            </a:r>
          </a:p>
          <a:p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r>
              <a:rPr lang="en-US" dirty="0"/>
              <a:t> web</a:t>
            </a:r>
          </a:p>
          <a:p>
            <a:endParaRPr lang="en-US" dirty="0"/>
          </a:p>
          <a:p>
            <a:r>
              <a:rPr lang="en-US" dirty="0" err="1"/>
              <a:t>Introduccion</a:t>
            </a:r>
            <a:r>
              <a:rPr lang="en-US" dirty="0"/>
              <a:t> breve,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los </a:t>
            </a: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creacion</a:t>
            </a:r>
            <a:r>
              <a:rPr lang="en-US" dirty="0"/>
              <a:t> de </a:t>
            </a:r>
            <a:r>
              <a:rPr lang="en-US" dirty="0" err="1"/>
              <a:t>paginas</a:t>
            </a:r>
            <a:r>
              <a:rPr lang="en-US" dirty="0"/>
              <a:t> web </a:t>
            </a:r>
            <a:r>
              <a:rPr lang="en-US" dirty="0" err="1"/>
              <a:t>estaticas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HTML5, CSS3 y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un poco de JS para </a:t>
            </a:r>
            <a:r>
              <a:rPr lang="en-US" dirty="0" err="1"/>
              <a:t>funcionalidad</a:t>
            </a:r>
            <a:r>
              <a:rPr lang="en-US" dirty="0"/>
              <a:t>, Tambien </a:t>
            </a:r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una </a:t>
            </a:r>
            <a:r>
              <a:rPr lang="en-US" dirty="0" err="1"/>
              <a:t>pagina</a:t>
            </a:r>
            <a:r>
              <a:rPr lang="en-US" dirty="0"/>
              <a:t> web y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para extender lo </a:t>
            </a:r>
            <a:r>
              <a:rPr lang="en-US" dirty="0" err="1"/>
              <a:t>basico</a:t>
            </a:r>
            <a:r>
              <a:rPr lang="en-US" dirty="0"/>
              <a:t>, la </a:t>
            </a:r>
            <a:r>
              <a:rPr lang="en-US" dirty="0" err="1"/>
              <a:t>triada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- </a:t>
            </a:r>
            <a:r>
              <a:rPr lang="en-US" dirty="0" err="1"/>
              <a:t>estilo</a:t>
            </a:r>
            <a:r>
              <a:rPr lang="en-US" dirty="0"/>
              <a:t> – </a:t>
            </a:r>
            <a:r>
              <a:rPr lang="en-US" dirty="0" err="1"/>
              <a:t>funcionalidad</a:t>
            </a:r>
            <a:r>
              <a:rPr lang="en-US" dirty="0"/>
              <a:t> es solo una Puerta de entrada.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Un </a:t>
            </a:r>
            <a:r>
              <a:rPr lang="es-MX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Lenguaje de Marcas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Markup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Language</a:t>
            </a:r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) es un modo de codificar (redactar) un documento donde, junto con el texto, se incorporan etiquetas (marcas o anotaciones) con información adicional relativa a la estructura del texto o su formato de presentación.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Aquí tenemos la estructura básica de un documento HTML5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Estas no son para memorización al menos por ahora, mas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Entonces tenemos las siguientes etiquetas básicas, no hay que memorizarlas ahora todas, después les pasare un </a:t>
            </a:r>
            <a:r>
              <a:rPr lang="es-MX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cheatsheet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de Ruby on rails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estatica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youtube</a:t>
            </a:r>
            <a:r>
              <a:rPr lang="en-US" dirty="0"/>
              <a:t> o </a:t>
            </a:r>
            <a:r>
              <a:rPr lang="en-US" dirty="0" err="1"/>
              <a:t>gmail</a:t>
            </a:r>
            <a:r>
              <a:rPr lang="en-US" dirty="0"/>
              <a:t> o lo que sea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aplicacion</a:t>
            </a:r>
            <a:r>
              <a:rPr lang="en-US" dirty="0"/>
              <a:t> web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servidor</a:t>
            </a:r>
            <a:endParaRPr lang="en-US" dirty="0"/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una </a:t>
            </a:r>
            <a:r>
              <a:rPr lang="en-US" dirty="0" err="1"/>
              <a:t>peticion</a:t>
            </a:r>
            <a:r>
              <a:rPr lang="en-US" dirty="0"/>
              <a:t> -&gt; Frontend</a:t>
            </a:r>
          </a:p>
          <a:p>
            <a:endParaRPr lang="en-US" dirty="0"/>
          </a:p>
          <a:p>
            <a:r>
              <a:rPr lang="en-US" dirty="0" err="1"/>
              <a:t>Esta</a:t>
            </a:r>
            <a:r>
              <a:rPr lang="en-US" dirty="0"/>
              <a:t> se </a:t>
            </a:r>
            <a:r>
              <a:rPr lang="en-US" dirty="0" err="1"/>
              <a:t>envia</a:t>
            </a:r>
            <a:r>
              <a:rPr lang="en-US" dirty="0"/>
              <a:t> con el protocol HTTP o HTTPs -&gt; Middleware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envia</a:t>
            </a:r>
            <a:r>
              <a:rPr lang="en-US" dirty="0"/>
              <a:t> una </a:t>
            </a:r>
            <a:r>
              <a:rPr lang="en-US" dirty="0" err="1"/>
              <a:t>respuesta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Backend</a:t>
            </a:r>
            <a:endParaRPr lang="en-US" dirty="0"/>
          </a:p>
          <a:p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despliega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Frontend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Lenguajes</a:t>
            </a:r>
            <a:r>
              <a:rPr lang="en-US" dirty="0"/>
              <a:t> de backend: Python con Django, </a:t>
            </a:r>
            <a:r>
              <a:rPr lang="en-US" dirty="0" err="1"/>
              <a:t>Javascript</a:t>
            </a:r>
            <a:r>
              <a:rPr lang="en-US" dirty="0"/>
              <a:t> con node, Java con Spring, </a:t>
            </a:r>
            <a:r>
              <a:rPr lang="en-US" dirty="0" err="1"/>
              <a:t>PhP</a:t>
            </a:r>
            <a:r>
              <a:rPr lang="en-US" dirty="0"/>
              <a:t> con Laravel</a:t>
            </a:r>
          </a:p>
          <a:p>
            <a:endParaRPr lang="en-US" dirty="0"/>
          </a:p>
          <a:p>
            <a:r>
              <a:rPr lang="en-US" dirty="0"/>
              <a:t>Consulta de base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peticiones</a:t>
            </a:r>
            <a:r>
              <a:rPr lang="en-US" dirty="0"/>
              <a:t>, routing etc.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Desplegar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del backend</a:t>
            </a:r>
          </a:p>
          <a:p>
            <a:r>
              <a:rPr lang="en-US" dirty="0" err="1"/>
              <a:t>Interaccion</a:t>
            </a:r>
            <a:r>
              <a:rPr lang="en-US" dirty="0"/>
              <a:t> con el </a:t>
            </a:r>
            <a:r>
              <a:rPr lang="en-US" dirty="0" err="1"/>
              <a:t>usuario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</a:t>
            </a:r>
            <a:r>
              <a:rPr lang="en-US" dirty="0" err="1"/>
              <a:t>unicamente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/ </a:t>
            </a:r>
            <a:r>
              <a:rPr lang="en-US" dirty="0" err="1"/>
              <a:t>navegador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encarga</a:t>
            </a:r>
            <a:r>
              <a:rPr lang="en-US" dirty="0"/>
              <a:t> de </a:t>
            </a:r>
            <a:r>
              <a:rPr lang="en-US" dirty="0" err="1"/>
              <a:t>compatibilidades</a:t>
            </a:r>
            <a:r>
              <a:rPr lang="en-US" dirty="0"/>
              <a:t>, </a:t>
            </a:r>
            <a:r>
              <a:rPr lang="en-US" dirty="0" err="1"/>
              <a:t>accesibilidad</a:t>
            </a:r>
            <a:r>
              <a:rPr lang="en-US" dirty="0"/>
              <a:t> y performance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 un campo con un gran </a:t>
            </a:r>
            <a:r>
              <a:rPr lang="en-US" dirty="0" err="1"/>
              <a:t>crecimiento</a:t>
            </a:r>
            <a:r>
              <a:rPr lang="en-US" dirty="0"/>
              <a:t> 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y que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reto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.</a:t>
            </a:r>
          </a:p>
          <a:p>
            <a:r>
              <a:rPr lang="en-US" dirty="0" err="1"/>
              <a:t>Dependiendo</a:t>
            </a:r>
            <a:r>
              <a:rPr lang="en-US" dirty="0"/>
              <a:t> de las </a:t>
            </a:r>
            <a:r>
              <a:rPr lang="en-US" dirty="0" err="1"/>
              <a:t>habilidades</a:t>
            </a:r>
            <a:r>
              <a:rPr lang="en-US" dirty="0"/>
              <a:t>, zona </a:t>
            </a:r>
            <a:r>
              <a:rPr lang="en-US" dirty="0" err="1"/>
              <a:t>geografica</a:t>
            </a:r>
            <a:r>
              <a:rPr lang="en-US" dirty="0"/>
              <a:t> y </a:t>
            </a:r>
            <a:r>
              <a:rPr lang="en-US" dirty="0" err="1"/>
              <a:t>capacidad</a:t>
            </a:r>
            <a:r>
              <a:rPr lang="en-US" dirty="0"/>
              <a:t> de expansion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caer</a:t>
            </a:r>
            <a:r>
              <a:rPr lang="en-US" dirty="0"/>
              <a:t> hasta las 4k o </a:t>
            </a:r>
            <a:r>
              <a:rPr lang="en-US" dirty="0" err="1"/>
              <a:t>extenderse</a:t>
            </a:r>
            <a:r>
              <a:rPr lang="en-US" dirty="0"/>
              <a:t> hasta </a:t>
            </a:r>
            <a:r>
              <a:rPr lang="en-US" dirty="0" err="1"/>
              <a:t>arriba</a:t>
            </a:r>
            <a:r>
              <a:rPr lang="en-US" dirty="0"/>
              <a:t> de 80k.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6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6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Herramienta de estructura básica, servirá para todas los </a:t>
            </a:r>
            <a:r>
              <a:rPr lang="es-MX" dirty="0" err="1"/>
              <a:t>frameworks</a:t>
            </a:r>
            <a:r>
              <a:rPr lang="es-MX" dirty="0"/>
              <a:t> y librerías posteriores, actualmente en la versión HTML5 que salió en 2014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5470F-0B2B-427B-B219-889093720B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6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FBF9-003F-4204-B588-8A604ABFE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1AB10-4F95-47B6-BA0A-7AD54023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04045-7A61-40E8-828E-BCB17600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8DA36-97E0-48DC-868F-A3A33A61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82136-CEB6-40A5-879A-C3224EE0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2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74EE-424D-48F1-9037-CE7A9E3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E40497-1965-4950-8A61-AB0548000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E4912-A083-485E-A58B-F0700CE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BA045-EA74-410F-892B-20F1D63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76409-36A8-404C-9E6C-91D9C8F5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04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DBF08-7FC1-4753-AB66-C90F0F6E0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8DEAA2-7C19-4A5C-A535-F55A67AF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F2B99-DB07-4FB4-9910-BFD88B76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78DB7-53E1-4B6C-8357-E3D3CC08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0EFAC-D49A-40FD-B0AE-4EDE3235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058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4029E-27D7-48B3-8740-781C9E06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E5B4FB-E411-435F-B219-BDD37E08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5D300-5AFB-4E31-83A4-6456C65E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799C3-6F52-43F7-9366-81B9BAE7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195C6-6C9D-4599-93C7-FDE76D53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98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8C72-A446-462D-8CED-5B0114F20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201DBF-9D4C-4A1E-8F76-F0C831035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D24905-5DB5-4B42-B0AB-C04D6E46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A46056-F73B-4ADF-B812-D2729C87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568B1-AF96-4197-949E-0EC56EE7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2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7BF8-982F-4A65-80B3-7269BA2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EB895-9A90-4271-B1DE-6DF8EEEB2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96E3E-C359-47C5-8BEB-1ED296AF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69D12-D73A-4BBE-9D10-0A2FB2C6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6FC797-1488-40FC-B7B4-2B5D85CE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DA888D-66D6-4FD6-AFA1-920D6F20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C9C7-3096-44C3-BF32-6687B40C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1208B-6FEC-46A6-9168-D46A4D2A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1E982B-E782-4252-999C-50283838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6A132-7060-46C4-9308-4CB0385C4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117821-A034-4ED5-9F2F-502F755AF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420CC9-28FE-4ACB-8E42-092BDF5B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C132C2-CFE5-4638-96FF-BD2C74B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89B1C8-54C0-4E0B-87FF-5290765F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14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A415D-FB6E-4906-A2AE-2D9647D7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DD6CBC-ECE6-4C41-A3B6-4C81684D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3095B8-DA36-4CFB-8CD8-7AEADF5D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39E971-F222-4386-9E22-763526C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0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7C5C34-5FEE-43CD-B2F0-E79FE912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631590-1CF4-427C-BF26-F9D9E703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E459B3-7CC2-42C9-99B5-47F273B0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7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FED5A-5E93-411D-A789-E22F585D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FDE506-CA1C-4DF2-BDA8-4733B196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8EBB0-2242-4214-B74A-C5922A00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5675D-EDB0-40A5-BF6B-DBDFCDDC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623D71-3DEA-4F1B-95B2-1C2D9610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F45C2A-BCB8-4B26-BC0E-A9FC84E9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59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209A8-5271-4257-97B3-8766E181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5F5EBD-D233-46A8-A328-459AA41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97D885-423F-44C7-8734-45B9A2960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94929-8071-4CE9-BA3A-4EEFD4C1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3337F3-650A-4558-BABE-0B60055D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902C6-C6AA-4CBD-83AF-F97168E7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2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20F814-0CB3-488B-9AFE-43C4D4E6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43F9A5-CAD9-4377-9DE8-F1C88A35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934A78-F6FB-41A7-AFDF-42C84FA61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4F22A-4608-47B7-9B69-FDD5AC912B40}" type="datetimeFigureOut">
              <a:rPr lang="es-MX" smtClean="0"/>
              <a:t>29/04/2021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616F86-22A5-42D4-AB7D-A84F7D91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2E3E8-19AE-4AC2-85EA-C85BD906F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3F10-7C19-4498-8B2B-472B70BA7C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49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C6ED-DA28-4F27-9A02-EEB88370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7162"/>
            <a:ext cx="9144000" cy="115129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 101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0C9B3FC-1AF4-4CAD-9C10-82EDA9508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6566" y="2146705"/>
            <a:ext cx="7938868" cy="41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>
                <a:solidFill>
                  <a:schemeClr val="bg1"/>
                </a:solidFill>
                <a:latin typeface="Montserrat Medium" panose="00000600000000000000" pitchFamily="2" charset="0"/>
              </a:rPr>
              <a:t>Hyper Text Markup Language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05" y="1685377"/>
            <a:ext cx="633632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Etiquetas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Estructura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Formato 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⛔ No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estilos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F9C5CFF-622C-4078-A682-6B0496B2C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346848"/>
            <a:ext cx="6336324" cy="26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1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Básicos de etiquetas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537"/>
            <a:ext cx="108051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1️⃣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Todas las etiquetas están dentro de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angle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brackets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&lt;&gt;</a:t>
            </a:r>
          </a:p>
          <a:p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2️⃣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El formato básico es: &lt;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tagName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&gt; Content &lt;/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tagName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&gt;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3️⃣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Algunas etiquetas no  tienen cierre duplicado, o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contenido interior</a:t>
            </a: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Estructura de un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8"/>
            <a:ext cx="10721468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&lt;!DOCTYPE </a:t>
            </a:r>
            <a:r>
              <a:rPr lang="en-US" b="0" i="1" dirty="0">
                <a:solidFill>
                  <a:srgbClr val="FAD000"/>
                </a:solidFill>
                <a:effectLst/>
                <a:latin typeface="Fira Code iScript" panose="020B0509050000020004" pitchFamily="50" charset="0"/>
              </a:rPr>
              <a:t>html</a:t>
            </a: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&lt;html </a:t>
            </a:r>
            <a:r>
              <a:rPr lang="en-US" b="0" i="1" dirty="0">
                <a:solidFill>
                  <a:srgbClr val="FAD000"/>
                </a:solidFill>
                <a:effectLst/>
                <a:latin typeface="Fira Code iScript" panose="020B0509050000020004" pitchFamily="50" charset="0"/>
              </a:rPr>
              <a:t>lang</a:t>
            </a:r>
            <a:r>
              <a:rPr lang="en-US" b="0" dirty="0">
                <a:solidFill>
                  <a:srgbClr val="E1EFFF"/>
                </a:solidFill>
                <a:effectLst/>
                <a:latin typeface="Fira Code iScript" panose="020B0509050000020004" pitchFamily="50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Fira Code iScript" panose="020B0509050000020004" pitchFamily="50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Fira Code iScript" panose="020B0509050000020004" pitchFamily="50" charset="0"/>
              </a:rPr>
              <a:t>en</a:t>
            </a:r>
            <a:r>
              <a:rPr lang="en-US" b="0" dirty="0">
                <a:solidFill>
                  <a:srgbClr val="92FC79"/>
                </a:solidFill>
                <a:effectLst/>
                <a:latin typeface="Fira Code iScript" panose="020B0509050000020004" pitchFamily="50" charset="0"/>
              </a:rPr>
              <a:t>"</a:t>
            </a: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	&lt;head&gt;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		</a:t>
            </a:r>
            <a:r>
              <a:rPr lang="en-US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Etiquetas</a:t>
            </a: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 meta, Hojas de </a:t>
            </a:r>
            <a:r>
              <a:rPr lang="en-US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estilo</a:t>
            </a: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 y JS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	&lt;/head&gt;</a:t>
            </a:r>
            <a:endParaRPr lang="en-US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	&lt;body&gt;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		</a:t>
            </a:r>
            <a:r>
              <a:rPr lang="en-US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Desde</a:t>
            </a: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 </a:t>
            </a:r>
            <a:r>
              <a:rPr lang="es-MX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aquí</a:t>
            </a: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comienza</a:t>
            </a: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 la </a:t>
            </a:r>
            <a:r>
              <a:rPr lang="es-MX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pagina</a:t>
            </a:r>
            <a:r>
              <a:rPr lang="en-US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	&lt;/body&gt;</a:t>
            </a:r>
            <a:endParaRPr lang="en-US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&lt;/html&gt;</a:t>
            </a:r>
            <a:endParaRPr lang="en-US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39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Etiquetas mas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7"/>
            <a:ext cx="10721468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s-MX" sz="18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&lt;h1&gt;</a:t>
            </a:r>
            <a:r>
              <a:rPr lang="en-US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Header 1..6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&lt;/h1&gt;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n-US" sz="3300" dirty="0">
              <a:solidFill>
                <a:srgbClr val="FFFFFF"/>
              </a:solidFill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&lt;p&gt;</a:t>
            </a:r>
            <a:r>
              <a:rPr lang="es-MX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Párrafos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&lt;/p&gt;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n-US" sz="3300" dirty="0">
              <a:solidFill>
                <a:srgbClr val="FFFFFF"/>
              </a:solidFill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&lt;div&gt;</a:t>
            </a:r>
            <a:r>
              <a:rPr lang="en-US" sz="3300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Agrupar</a:t>
            </a:r>
            <a:r>
              <a:rPr lang="en-US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 </a:t>
            </a:r>
            <a:r>
              <a:rPr lang="en-US" sz="3300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elementos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&lt;/div&gt;</a:t>
            </a:r>
          </a:p>
          <a:p>
            <a:pPr marL="0" indent="0" algn="ctr">
              <a:buNone/>
            </a:pP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&lt;ul&gt;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    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&lt;li&gt;</a:t>
            </a:r>
            <a:r>
              <a:rPr lang="en-US" sz="3300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Elemento</a:t>
            </a:r>
            <a:r>
              <a:rPr lang="en-US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 de </a:t>
            </a:r>
            <a:r>
              <a:rPr lang="en-US" sz="3300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lista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&lt;/li&gt;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&lt;/ul&gt;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    </a:t>
            </a:r>
          </a:p>
          <a:p>
            <a:pPr marL="0" indent="0" algn="ctr">
              <a:buNone/>
            </a:pP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</a:t>
            </a:r>
            <a:r>
              <a:rPr lang="en-US" sz="3300" b="0" dirty="0" err="1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ol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    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&lt;li&gt;</a:t>
            </a:r>
            <a:r>
              <a:rPr lang="en-US" sz="3300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Elemento</a:t>
            </a:r>
            <a:r>
              <a:rPr lang="en-US" sz="3300" b="0" dirty="0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 de </a:t>
            </a:r>
            <a:r>
              <a:rPr lang="en-US" sz="3300" b="0" dirty="0" err="1">
                <a:solidFill>
                  <a:srgbClr val="FFFFFF"/>
                </a:solidFill>
                <a:effectLst/>
                <a:latin typeface="Fira Code iScript" panose="020B0509050000020004" pitchFamily="50" charset="0"/>
              </a:rPr>
              <a:t>lista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&lt;/li&gt;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&lt;/</a:t>
            </a:r>
            <a:r>
              <a:rPr lang="en-US" sz="3300" b="0" dirty="0" err="1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ol</a:t>
            </a:r>
            <a:r>
              <a:rPr lang="en-US" sz="33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&gt;</a:t>
            </a:r>
            <a:endParaRPr lang="en-US" sz="33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7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Parte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66" y="1690687"/>
            <a:ext cx="10721468" cy="48021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&lt;header&gt;&lt;/header&gt;</a:t>
            </a:r>
            <a:endParaRPr lang="en-US" sz="24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n-US" sz="2400" b="0" dirty="0">
              <a:solidFill>
                <a:srgbClr val="9E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&lt;nav&gt;&lt;/nav&gt;</a:t>
            </a:r>
            <a:endParaRPr lang="en-US" sz="2400" dirty="0">
              <a:solidFill>
                <a:srgbClr val="FFFFFF"/>
              </a:solidFill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n-US" sz="2400" b="0" dirty="0">
              <a:solidFill>
                <a:srgbClr val="9E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&lt;aside&gt;&lt;/aside&gt;</a:t>
            </a:r>
            <a:endParaRPr lang="en-US" sz="24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n-US" sz="2400" b="0" dirty="0">
              <a:solidFill>
                <a:srgbClr val="9E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&lt;input </a:t>
            </a:r>
            <a:r>
              <a:rPr lang="en-US" sz="2400" b="0" i="1" dirty="0">
                <a:solidFill>
                  <a:srgbClr val="FAD000"/>
                </a:solidFill>
                <a:effectLst/>
                <a:latin typeface="Fira Code iScript" panose="020B0509050000020004" pitchFamily="50" charset="0"/>
              </a:rPr>
              <a:t>type</a:t>
            </a:r>
            <a:r>
              <a:rPr lang="en-US" sz="2400" b="0" dirty="0">
                <a:solidFill>
                  <a:srgbClr val="E1EFFF"/>
                </a:solidFill>
                <a:effectLst/>
                <a:latin typeface="Fira Code iScript" panose="020B0509050000020004" pitchFamily="50" charset="0"/>
              </a:rPr>
              <a:t>=</a:t>
            </a:r>
            <a:r>
              <a:rPr lang="en-US" sz="2400" b="0" dirty="0">
                <a:solidFill>
                  <a:srgbClr val="92FC79"/>
                </a:solidFill>
                <a:effectLst/>
                <a:latin typeface="Fira Code iScript" panose="020B0509050000020004" pitchFamily="50" charset="0"/>
              </a:rPr>
              <a:t>"</a:t>
            </a:r>
            <a:r>
              <a:rPr lang="en-US" sz="2400" b="0" dirty="0">
                <a:solidFill>
                  <a:srgbClr val="A5FF90"/>
                </a:solidFill>
                <a:effectLst/>
                <a:latin typeface="Fira Code iScript" panose="020B0509050000020004" pitchFamily="50" charset="0"/>
              </a:rPr>
              <a:t>text</a:t>
            </a:r>
            <a:r>
              <a:rPr lang="en-US" sz="2400" b="0" dirty="0">
                <a:solidFill>
                  <a:srgbClr val="92FC79"/>
                </a:solidFill>
                <a:effectLst/>
                <a:latin typeface="Fira Code iScript" panose="020B0509050000020004" pitchFamily="50" charset="0"/>
              </a:rPr>
              <a:t>"</a:t>
            </a: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&gt;</a:t>
            </a:r>
            <a:endParaRPr lang="en-US" sz="24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n-US" sz="2400" b="0" dirty="0">
              <a:solidFill>
                <a:srgbClr val="9E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</a:t>
            </a:r>
            <a:r>
              <a:rPr lang="en-US" sz="2400" b="0" dirty="0" err="1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textarea</a:t>
            </a: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&gt;&lt;/</a:t>
            </a:r>
            <a:r>
              <a:rPr lang="en-US" sz="2400" b="0" dirty="0" err="1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textarea</a:t>
            </a: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&gt;</a:t>
            </a:r>
            <a:endParaRPr lang="en-US" sz="24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FFFFFF"/>
              </a:solidFill>
              <a:latin typeface="Fira Code iScript" panose="020B0509050000020004" pitchFamily="50" charset="0"/>
            </a:endParaRPr>
          </a:p>
          <a:p>
            <a:pPr marL="0" indent="0" algn="ctr">
              <a:buNone/>
            </a:pPr>
            <a:r>
              <a:rPr lang="en-US" sz="2400" b="0" dirty="0">
                <a:solidFill>
                  <a:srgbClr val="9EFFFF"/>
                </a:solidFill>
                <a:effectLst/>
                <a:latin typeface="Fira Code iScript" panose="020B0509050000020004" pitchFamily="50" charset="0"/>
              </a:rPr>
              <a:t>&lt;footer&gt;&lt;/footer&gt;</a:t>
            </a:r>
            <a:endParaRPr lang="en-US" sz="2400" b="0" dirty="0">
              <a:solidFill>
                <a:srgbClr val="FFFFFF"/>
              </a:solidFill>
              <a:effectLst/>
              <a:latin typeface="Fira Code iScript" panose="020B0509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5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Coding</a:t>
            </a:r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 time 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48147B1-BE1B-4703-8A5A-0889AE46A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321" y="2052377"/>
            <a:ext cx="4765357" cy="410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Aplicación web vs pagina estática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8F9286-A383-4019-8E23-0F493056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892" y="2178351"/>
            <a:ext cx="4242389" cy="2698245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BBCD956-7072-4381-9B38-E49045717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4667" y="2300624"/>
            <a:ext cx="3589133" cy="24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Modelo cliente servidor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FFD3E9A-C08F-4E49-9085-D353A3C4B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7938" y="1690688"/>
            <a:ext cx="5976124" cy="47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Backend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2640" cy="4351338"/>
          </a:xfrm>
        </p:spPr>
        <p:txBody>
          <a:bodyPr/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Procesamiento en servidor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⬇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Funcionalidad y arquitectura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A839412-28AF-4345-A08C-7D0DADB99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9835" y="2528809"/>
            <a:ext cx="4297777" cy="31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>
                <a:solidFill>
                  <a:schemeClr val="bg1"/>
                </a:solidFill>
                <a:latin typeface="Montserrat Medium" panose="00000600000000000000" pitchFamily="2" charset="0"/>
              </a:rPr>
              <a:t>Frontend</a:t>
            </a:r>
            <a:endParaRPr lang="es-MX" dirty="0">
              <a:solidFill>
                <a:schemeClr val="bg1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9760" cy="4351338"/>
          </a:xfrm>
        </p:spPr>
        <p:txBody>
          <a:bodyPr/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Como se muestra la información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⬇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Experiencia de usuario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1544246-044A-433E-9525-BAD4ECB57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7960" y="2050574"/>
            <a:ext cx="5067171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Oportunidades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705" y="1685377"/>
            <a:ext cx="6336323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UX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Designer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(29k)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Web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Developer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(25k)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Administrador BD (25k)</a:t>
            </a: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r">
              <a:buNone/>
            </a:pPr>
            <a:r>
              <a:rPr lang="es-MX" sz="1600" dirty="0">
                <a:solidFill>
                  <a:schemeClr val="bg1"/>
                </a:solidFill>
                <a:latin typeface="Montserrat" panose="00000500000000000000" pitchFamily="2" charset="0"/>
              </a:rPr>
              <a:t>Fuente: </a:t>
            </a:r>
            <a:r>
              <a:rPr lang="es-MX" sz="1600" dirty="0" err="1">
                <a:solidFill>
                  <a:schemeClr val="bg1"/>
                </a:solidFill>
                <a:latin typeface="Montserrat" panose="00000500000000000000" pitchFamily="2" charset="0"/>
              </a:rPr>
              <a:t>Glassdor</a:t>
            </a:r>
            <a:endParaRPr lang="es-MX" sz="16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CD2DDF6-16BF-4ADD-AC9B-F58D39162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196" y="2294976"/>
            <a:ext cx="5500242" cy="28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8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C6ED-DA28-4F27-9A02-EEB88370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9538"/>
            <a:ext cx="9144000" cy="1738923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Conceptos básicos HTML</a:t>
            </a:r>
          </a:p>
        </p:txBody>
      </p:sp>
    </p:spTree>
    <p:extLst>
      <p:ext uri="{BB962C8B-B14F-4D97-AF65-F5344CB8AC3E}">
        <p14:creationId xmlns:p14="http://schemas.microsoft.com/office/powerpoint/2010/main" val="230893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Pagina estática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43" y="1830400"/>
            <a:ext cx="7076399" cy="4239096"/>
          </a:xfrm>
        </p:spPr>
        <p:txBody>
          <a:bodyPr/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HTML 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 Estructura 📐</a:t>
            </a:r>
          </a:p>
          <a:p>
            <a:pPr algn="ctr"/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CSS3   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  Diseño 🎨</a:t>
            </a:r>
          </a:p>
          <a:p>
            <a:pPr algn="ctr"/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Javascript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  <a:sym typeface="Wingdings" panose="05000000000000000000" pitchFamily="2" charset="2"/>
              </a:rPr>
              <a:t>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  Funcionalidad 💻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9FD0354-41B1-4E04-AD5F-1C4A76776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0242" y="1830400"/>
            <a:ext cx="4611757" cy="32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5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81AF-94E3-4B3E-920C-FA714F89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>
                <a:solidFill>
                  <a:schemeClr val="bg1"/>
                </a:solidFill>
                <a:latin typeface="Montserrat Medium" panose="00000600000000000000" pitchFamily="2" charset="0"/>
              </a:rPr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B15EA-9D90-43DE-83DB-2A437C5D9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Hyper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Text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Markup</a:t>
            </a:r>
            <a:r>
              <a:rPr lang="es-MX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Montserrat" panose="00000500000000000000" pitchFamily="2" charset="0"/>
              </a:rPr>
              <a:t>Language</a:t>
            </a: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None/>
            </a:pPr>
            <a:endParaRPr lang="es-MX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2F44FD80-A499-4830-98D4-DB6192EC2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0150" y="2454678"/>
            <a:ext cx="8011697" cy="42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A5C6CCA90D624E973D6DE41B50C688" ma:contentTypeVersion="10" ma:contentTypeDescription="Create a new document." ma:contentTypeScope="" ma:versionID="c8c83390ac9bdec2fc4f183638089ec7">
  <xsd:schema xmlns:xsd="http://www.w3.org/2001/XMLSchema" xmlns:xs="http://www.w3.org/2001/XMLSchema" xmlns:p="http://schemas.microsoft.com/office/2006/metadata/properties" xmlns:ns3="65d04109-d993-4da9-a594-893225468e3f" xmlns:ns4="14fceb7e-2847-4b62-8c0d-51f4a87abaf5" targetNamespace="http://schemas.microsoft.com/office/2006/metadata/properties" ma:root="true" ma:fieldsID="bc8a7f26d1337bb645c1cdae5ede89c9" ns3:_="" ns4:_="">
    <xsd:import namespace="65d04109-d993-4da9-a594-893225468e3f"/>
    <xsd:import namespace="14fceb7e-2847-4b62-8c0d-51f4a87aba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d04109-d993-4da9-a594-893225468e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fceb7e-2847-4b62-8c0d-51f4a87ab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C7A25-5855-436C-9CAB-8CC2E1BD5912}">
  <ds:schemaRefs>
    <ds:schemaRef ds:uri="http://schemas.microsoft.com/office/infopath/2007/PartnerControls"/>
    <ds:schemaRef ds:uri="http://purl.org/dc/terms/"/>
    <ds:schemaRef ds:uri="http://www.w3.org/XML/1998/namespace"/>
    <ds:schemaRef ds:uri="14fceb7e-2847-4b62-8c0d-51f4a87abaf5"/>
    <ds:schemaRef ds:uri="http://schemas.microsoft.com/office/2006/documentManagement/types"/>
    <ds:schemaRef ds:uri="http://schemas.openxmlformats.org/package/2006/metadata/core-properties"/>
    <ds:schemaRef ds:uri="65d04109-d993-4da9-a594-893225468e3f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1D2A13F-4531-4061-B7A2-4F1FD2C21D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40CF7-1A15-44C1-9528-7E1042F1F2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d04109-d993-4da9-a594-893225468e3f"/>
    <ds:schemaRef ds:uri="14fceb7e-2847-4b62-8c0d-51f4a87ab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627</Words>
  <Application>Microsoft Office PowerPoint</Application>
  <PresentationFormat>Panorámica</PresentationFormat>
  <Paragraphs>143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Fira Code iScript</vt:lpstr>
      <vt:lpstr>Montserrat</vt:lpstr>
      <vt:lpstr>Montserrat Medium</vt:lpstr>
      <vt:lpstr>Open Sans</vt:lpstr>
      <vt:lpstr>Tema de Office</vt:lpstr>
      <vt:lpstr>HTML 101</vt:lpstr>
      <vt:lpstr>Aplicación web vs pagina estática</vt:lpstr>
      <vt:lpstr>Modelo cliente servidor</vt:lpstr>
      <vt:lpstr>Backend</vt:lpstr>
      <vt:lpstr>Frontend</vt:lpstr>
      <vt:lpstr>Oportunidades de carrera</vt:lpstr>
      <vt:lpstr>Conceptos básicos HTML</vt:lpstr>
      <vt:lpstr>Pagina estática</vt:lpstr>
      <vt:lpstr>HTML</vt:lpstr>
      <vt:lpstr>Hyper Text Markup Language</vt:lpstr>
      <vt:lpstr>Básicos de etiquetas</vt:lpstr>
      <vt:lpstr>Estructura de un HTML</vt:lpstr>
      <vt:lpstr>Etiquetas mas usadas</vt:lpstr>
      <vt:lpstr>Parte 2</vt:lpstr>
      <vt:lpstr>Coding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Elias Edgardo Segundo Antonio</dc:creator>
  <cp:lastModifiedBy>Elias Edgardo Segundo Antonio</cp:lastModifiedBy>
  <cp:revision>10</cp:revision>
  <dcterms:created xsi:type="dcterms:W3CDTF">2021-04-19T04:01:13Z</dcterms:created>
  <dcterms:modified xsi:type="dcterms:W3CDTF">2021-04-30T04:22:44Z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0x0101004BA5C6CCA90D624E973D6DE41B50C688</vt:lpwstr>
  </property>
</Properties>
</file>