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9" r:id="rId1"/>
    <p:sldMasterId id="2147483662" r:id="rId2"/>
  </p:sldMasterIdLst>
  <p:notesMasterIdLst>
    <p:notesMasterId r:id="rId46"/>
  </p:notesMasterIdLst>
  <p:sldIdLst>
    <p:sldId id="256" r:id="rId3"/>
    <p:sldId id="258" r:id="rId4"/>
    <p:sldId id="275" r:id="rId5"/>
    <p:sldId id="257" r:id="rId6"/>
    <p:sldId id="277" r:id="rId7"/>
    <p:sldId id="259" r:id="rId8"/>
    <p:sldId id="265" r:id="rId9"/>
    <p:sldId id="288" r:id="rId10"/>
    <p:sldId id="289" r:id="rId11"/>
    <p:sldId id="309" r:id="rId12"/>
    <p:sldId id="310" r:id="rId13"/>
    <p:sldId id="266" r:id="rId14"/>
    <p:sldId id="286" r:id="rId15"/>
    <p:sldId id="281" r:id="rId16"/>
    <p:sldId id="267" r:id="rId17"/>
    <p:sldId id="284" r:id="rId18"/>
    <p:sldId id="263" r:id="rId19"/>
    <p:sldId id="282" r:id="rId20"/>
    <p:sldId id="270" r:id="rId21"/>
    <p:sldId id="287" r:id="rId22"/>
    <p:sldId id="295" r:id="rId23"/>
    <p:sldId id="296" r:id="rId24"/>
    <p:sldId id="297" r:id="rId25"/>
    <p:sldId id="298" r:id="rId26"/>
    <p:sldId id="301" r:id="rId27"/>
    <p:sldId id="302" r:id="rId28"/>
    <p:sldId id="303" r:id="rId29"/>
    <p:sldId id="304" r:id="rId30"/>
    <p:sldId id="308" r:id="rId31"/>
    <p:sldId id="290" r:id="rId32"/>
    <p:sldId id="305" r:id="rId33"/>
    <p:sldId id="319" r:id="rId34"/>
    <p:sldId id="307" r:id="rId35"/>
    <p:sldId id="320" r:id="rId36"/>
    <p:sldId id="306" r:id="rId37"/>
    <p:sldId id="321" r:id="rId38"/>
    <p:sldId id="315" r:id="rId39"/>
    <p:sldId id="311" r:id="rId40"/>
    <p:sldId id="316" r:id="rId41"/>
    <p:sldId id="317" r:id="rId42"/>
    <p:sldId id="318" r:id="rId43"/>
    <p:sldId id="285" r:id="rId44"/>
    <p:sldId id="261" r:id="rId45"/>
  </p:sldIdLst>
  <p:sldSz cx="12192000" cy="6858000"/>
  <p:notesSz cx="6858000" cy="9144000"/>
  <p:embeddedFontLst>
    <p:embeddedFont>
      <p:font typeface="Arial Black" panose="020B0A04020102020204" pitchFamily="34" charset="0"/>
      <p:bold r:id="rId47"/>
    </p:embeddedFont>
    <p:embeddedFont>
      <p:font typeface="Ubuntu Condensed" panose="020B0506030602030204" pitchFamily="34" charset="0"/>
      <p:regular r:id="rId48"/>
    </p:embeddedFont>
    <p:embeddedFont>
      <p:font typeface="맑은 고딕" panose="020B0503020000020004" pitchFamily="50" charset="-127"/>
      <p:regular r:id="rId49"/>
      <p:bold r:id="rId5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D44B"/>
    <a:srgbClr val="0B55B5"/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64" autoAdjust="0"/>
    <p:restoredTop sz="82981" autoAdjust="0"/>
  </p:normalViewPr>
  <p:slideViewPr>
    <p:cSldViewPr snapToGrid="0">
      <p:cViewPr varScale="1">
        <p:scale>
          <a:sx n="80" d="100"/>
          <a:sy n="80" d="100"/>
        </p:scale>
        <p:origin x="1085" y="5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3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font" Target="fonts/font2.fntdata"/><Relationship Id="rId8" Type="http://schemas.openxmlformats.org/officeDocument/2006/relationships/slide" Target="slides/slide6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8D4F56-9D0F-4513-AE99-9B00C53D6A5E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F038F-B793-43DE-82E1-47069A91B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655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. </a:t>
            </a:r>
            <a:r>
              <a:rPr lang="ko-KR" altLang="en-US" dirty="0"/>
              <a:t>저희는 이번 </a:t>
            </a:r>
            <a:r>
              <a:rPr lang="ko-KR" altLang="en-US" dirty="0" err="1"/>
              <a:t>머신러닝</a:t>
            </a:r>
            <a:r>
              <a:rPr lang="ko-KR" altLang="en-US" dirty="0"/>
              <a:t> 프로젝트에서 감성 분석을 진행하게 된 길나영</a:t>
            </a:r>
            <a:r>
              <a:rPr lang="en-US" altLang="ko-KR" dirty="0"/>
              <a:t>, </a:t>
            </a:r>
            <a:r>
              <a:rPr lang="ko-KR" altLang="en-US" dirty="0"/>
              <a:t>김미래라고 합니다</a:t>
            </a:r>
            <a:r>
              <a:rPr lang="en-US" altLang="ko-KR" dirty="0"/>
              <a:t>. </a:t>
            </a:r>
            <a:r>
              <a:rPr lang="ko-KR" altLang="en-US" dirty="0"/>
              <a:t>최종 발표를 시작하도록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F038F-B793-43DE-82E1-47069A91B64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784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그럼 다음으로 텍스트 </a:t>
            </a:r>
            <a:r>
              <a:rPr lang="ko-KR" altLang="en-US" sz="12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전처리</a:t>
            </a: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과정에 대해서 말씀드리겠습니다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이전의 중간 보고 때에는 영어의 대소문자를 제외하고는 전부다 공백으로 처리를 </a:t>
            </a:r>
            <a:r>
              <a:rPr lang="ko-KR" altLang="en-US" sz="12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했었는데요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이번에는 문장에서 핵심 요소가 될 수 있는 이모지와 </a:t>
            </a:r>
            <a:r>
              <a:rPr lang="ko-KR" altLang="en-US" sz="12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이모티콘까지</a:t>
            </a: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텍스트로 대치하여 모델의 정확도를 보다 높이고자 하였습니다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일단 이모지라는 것은 이런 그림문자를 통칭하는 단어입니다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저희는 이러한 이모지를 유니코드를 사용하여 출력하고 이것을 특정한 텍스트로 대치하였습니다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그리고 </a:t>
            </a:r>
            <a:r>
              <a:rPr lang="ko-KR" altLang="en-US" sz="12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이모티콘은</a:t>
            </a: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이렇게 특수문자로 구성된 단어입니다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이러한 </a:t>
            </a:r>
            <a:r>
              <a:rPr lang="ko-KR" altLang="en-US" sz="12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이모티콘을</a:t>
            </a: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처리하기 위해서 이모지와 마찬가지로 유니코드를 사용하였습니다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F038F-B793-43DE-82E1-47069A91B64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4687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그래서 리뷰 데이터의 이모지와 </a:t>
            </a:r>
            <a:r>
              <a:rPr lang="ko-KR" altLang="en-US" sz="12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이모티콘을</a:t>
            </a: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처리한 결과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이렇게 텍스트만 남았다는 것을 확인할 수 있습니다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따라서 크롤링한 모든 데이터에 대해서 </a:t>
            </a:r>
            <a:r>
              <a:rPr lang="ko-KR" altLang="en-US" sz="12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이모티콘과</a:t>
            </a: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이모지를 처리해주는 작업을 진행하였습니다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F038F-B793-43DE-82E1-47069A91B64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2480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그래서 이러한 기본적인 데이터 전처리를 진행한 뒤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제목과 리뷰내용에 대하여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자연어 처</a:t>
            </a: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리를 진행하였습니다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자연어 처리에서 필요한 </a:t>
            </a:r>
            <a:r>
              <a:rPr lang="en-US" altLang="ko-KR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lang="ko-KR" altLang="ko-KR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정규 표현식</a:t>
            </a:r>
            <a:r>
              <a:rPr lang="en-US" altLang="ko-KR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2. </a:t>
            </a:r>
            <a:r>
              <a:rPr lang="ko-KR" altLang="ko-KR" sz="12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불용어</a:t>
            </a:r>
            <a:r>
              <a:rPr lang="ko-KR" altLang="ko-KR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제거</a:t>
            </a:r>
            <a:r>
              <a:rPr lang="en-US" altLang="ko-KR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3. </a:t>
            </a:r>
            <a:r>
              <a:rPr lang="ko-KR" altLang="ko-KR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토큰화를 진행하는 함수를 만들어서 데이터 전체</a:t>
            </a:r>
            <a:r>
              <a:rPr lang="ko-KR" altLang="en-US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에 대하여 </a:t>
            </a:r>
            <a:r>
              <a:rPr lang="ko-KR" altLang="ko-KR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한꺼번에 자연어 처리를 </a:t>
            </a:r>
            <a:r>
              <a:rPr lang="ko-KR" altLang="en-US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진행하였습니다</a:t>
            </a:r>
            <a:endParaRPr lang="en-US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F038F-B793-43DE-82E1-47069A91B64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9549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자연어 처리에 관해 첫번째 문장의 예시를 보여드리면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보시는 것과 같이 원래 리뷰에는 이렇게 특수 문자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대문자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등이 들어있는 것을 확인하실 수 있는데요 </a:t>
            </a:r>
            <a:endParaRPr lang="en-US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앞서 만든 함수를 이용하여 자연어 처리를 진행한 결과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이렇게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영문자를 제외한 나머지 문자들은 모두 공백으로 처리가 되었고 대문자는 모두 소문자로 바뀌었으며 불용어를 제거하고 단어의 어간만을 남겼다는 것을 확인하실 수 있습니다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F038F-B793-43DE-82E1-47069A91B64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477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다음으로는 이렇게 토큰화가 된 단어들을 </a:t>
            </a:r>
            <a:r>
              <a:rPr lang="en-US" altLang="ko-KR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Bag of Words </a:t>
            </a:r>
            <a:r>
              <a:rPr lang="ko-KR" altLang="en-US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형태로 나타내어</a:t>
            </a:r>
            <a:r>
              <a:rPr lang="en-US" altLang="ko-KR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ko-KR" altLang="en-US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문장에서 단어가 등장한 횟수를 기록한 것을 벡터로 </a:t>
            </a:r>
            <a:r>
              <a:rPr lang="ko-KR" altLang="en-US" sz="1200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나타내었습니다</a:t>
            </a:r>
            <a:r>
              <a:rPr lang="en-US" altLang="ko-KR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F038F-B793-43DE-82E1-47069A91B64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3762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이런 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Bag of Words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대하여 </a:t>
            </a: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불필요한 단어와 중요한 단어를 구별할 수 있도록 가중치를 처리해주는 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TF-IDF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변환을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진행해주었습니다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F038F-B793-43DE-82E1-47069A91B64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0122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그럼 이제 저희가 전처리한 데이터를 토대로 감성 분석을 진행해 보도록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F038F-B793-43DE-82E1-47069A91B64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7560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우선 </a:t>
            </a:r>
            <a:r>
              <a:rPr lang="en-US" altLang="ko-KR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x</a:t>
            </a:r>
            <a:r>
              <a:rPr lang="ko-KR" altLang="en-US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값으로는 앞서 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TF-IDF</a:t>
            </a:r>
            <a:r>
              <a:rPr lang="ko-KR" altLang="en-US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변환을 진행</a:t>
            </a: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한 결과를 그대로 사용하였으며</a:t>
            </a:r>
            <a:endParaRPr lang="en-US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y</a:t>
            </a: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값으로는 각 리뷰의 “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score”</a:t>
            </a: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변수를 긍정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부정으로 </a:t>
            </a:r>
            <a:r>
              <a:rPr lang="ko-KR" altLang="en-US" sz="12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라벨링한</a:t>
            </a: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결과를 이용하였습니다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sz="1200" dirty="0">
              <a:effectLst/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en-US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그 다음</a:t>
            </a:r>
            <a:r>
              <a:rPr lang="en-US" altLang="ko-KR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저희는 </a:t>
            </a:r>
            <a:r>
              <a:rPr lang="en-US" altLang="ko-KR" sz="1200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test_size</a:t>
            </a:r>
            <a:r>
              <a:rPr lang="ko-KR" altLang="ko-KR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</a:t>
            </a:r>
            <a:r>
              <a:rPr lang="en-US" altLang="ko-KR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0.3</a:t>
            </a:r>
            <a:r>
              <a:rPr lang="ko-KR" altLang="ko-KR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으로 설정하여 </a:t>
            </a:r>
            <a:r>
              <a:rPr lang="en-US" altLang="ko-KR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Training set</a:t>
            </a:r>
            <a:r>
              <a:rPr lang="ko-KR" altLang="en-US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와</a:t>
            </a:r>
            <a:r>
              <a:rPr lang="en-US" altLang="ko-KR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Test set</a:t>
            </a:r>
            <a:r>
              <a:rPr lang="ko-KR" altLang="en-US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로</a:t>
            </a:r>
            <a:r>
              <a:rPr lang="en-US" altLang="ko-KR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나눈</a:t>
            </a:r>
            <a:r>
              <a:rPr lang="en-US" altLang="ko-KR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뒤</a:t>
            </a:r>
            <a:r>
              <a:rPr lang="en-US" altLang="ko-KR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Logistic Regression </a:t>
            </a:r>
            <a:r>
              <a:rPr lang="ko-KR" altLang="ko-KR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모델 학습을 </a:t>
            </a:r>
            <a:r>
              <a:rPr lang="ko-KR" altLang="en-US" dirty="0">
                <a:ea typeface="맑은 고딕" panose="020B0503020000020004" pitchFamily="50" charset="-127"/>
                <a:cs typeface="Times New Roman" panose="02020603050405020304" pitchFamily="18" charset="0"/>
              </a:rPr>
              <a:t>진행하였습니다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F038F-B793-43DE-82E1-47069A91B64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2222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해당 모델에 대하여 </a:t>
            </a:r>
            <a:r>
              <a:rPr lang="en-US" altLang="ko-KR" sz="1200" dirty="0"/>
              <a:t>ROC </a:t>
            </a:r>
            <a:r>
              <a:rPr lang="ko-KR" altLang="en-US" sz="1200" dirty="0"/>
              <a:t>커브와 </a:t>
            </a:r>
            <a:r>
              <a:rPr lang="en-US" altLang="ko-KR" sz="1200" dirty="0"/>
              <a:t>AUC </a:t>
            </a:r>
            <a:r>
              <a:rPr lang="ko-KR" altLang="en-US" sz="1200" dirty="0"/>
              <a:t>스코어를 확인한 결과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/>
              <a:t>AUC </a:t>
            </a:r>
            <a:r>
              <a:rPr lang="ko-KR" altLang="en-US" sz="1200" dirty="0"/>
              <a:t>스코어는 나쁘지 않은 것을 알 수 있었습니다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그러나 </a:t>
            </a:r>
            <a:r>
              <a:rPr lang="en-US" altLang="ko-KR" sz="1200" dirty="0"/>
              <a:t>confusion matrix</a:t>
            </a:r>
            <a:r>
              <a:rPr lang="ko-KR" altLang="en-US" sz="1200" dirty="0"/>
              <a:t>를 통해 살펴본 결과</a:t>
            </a:r>
            <a:r>
              <a:rPr lang="en-US" altLang="ko-KR" sz="1200" dirty="0"/>
              <a:t>, </a:t>
            </a:r>
            <a:r>
              <a:rPr lang="ko-KR" altLang="ko-KR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모델이 지나치게 긍정</a:t>
            </a:r>
            <a:r>
              <a:rPr lang="en-US" altLang="ko-KR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(“1”)</a:t>
            </a:r>
            <a:r>
              <a:rPr lang="ko-KR" altLang="ko-KR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으로만 예측하는 경향이 있</a:t>
            </a:r>
            <a:r>
              <a:rPr lang="ko-KR" altLang="en-US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다는 것을 알 수 있습니다</a:t>
            </a:r>
            <a:r>
              <a:rPr lang="en-US" altLang="ko-KR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r>
              <a:rPr lang="ko-KR" altLang="en-US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즉</a:t>
            </a:r>
            <a:r>
              <a:rPr lang="en-US" altLang="ko-KR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앞선 언급했던 </a:t>
            </a:r>
            <a:r>
              <a:rPr lang="ko-KR" altLang="ko-KR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데이터 불균형으로 인한 문제가 발생하였기 때문에 샘플</a:t>
            </a:r>
            <a:r>
              <a:rPr lang="ko-KR" altLang="en-US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링 재</a:t>
            </a:r>
            <a:r>
              <a:rPr lang="ko-KR" altLang="ko-KR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조정을 진행하</a:t>
            </a:r>
            <a:r>
              <a:rPr lang="ko-KR" altLang="en-US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도록 하겠습니다</a:t>
            </a:r>
            <a:r>
              <a:rPr lang="en-US" altLang="ko-KR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F038F-B793-43DE-82E1-47069A91B64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6453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샘플링 재조정을 위한 방법으로 </a:t>
            </a:r>
            <a:r>
              <a:rPr lang="ko-KR" altLang="ko-KR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오버 샘플링</a:t>
            </a:r>
            <a:r>
              <a:rPr lang="en-US" altLang="ko-KR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중에 </a:t>
            </a:r>
            <a:r>
              <a:rPr lang="en-US" altLang="ko-KR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smote</a:t>
            </a:r>
            <a:r>
              <a:rPr lang="ko-KR" altLang="en-US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이용했습니다</a:t>
            </a:r>
            <a:r>
              <a:rPr lang="en-US" altLang="ko-KR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F038F-B793-43DE-82E1-47069A91B64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294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보시는 것처럼 이렇게 네가지 순서로 발표를 진행하도록 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F038F-B793-43DE-82E1-47069A91B64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252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오버 샘플링 </a:t>
            </a:r>
            <a:r>
              <a:rPr lang="ko-KR" altLang="en-US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결과</a:t>
            </a:r>
            <a:r>
              <a:rPr lang="en-US" altLang="ko-KR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200" dirty="0"/>
              <a:t>AUC </a:t>
            </a:r>
            <a:r>
              <a:rPr lang="ko-KR" altLang="en-US" sz="1200" dirty="0"/>
              <a:t>스코어</a:t>
            </a:r>
            <a:r>
              <a:rPr lang="ko-KR" altLang="en-US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가 </a:t>
            </a:r>
            <a:r>
              <a:rPr lang="en-US" altLang="ko-KR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0.08 </a:t>
            </a:r>
            <a:r>
              <a:rPr lang="ko-KR" altLang="en-US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정도 향상되었고 모델의 성능이 좋아졌다는 것을 확인할 수 있었습니다</a:t>
            </a:r>
            <a:r>
              <a:rPr lang="en-US" altLang="ko-KR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또한 </a:t>
            </a:r>
            <a:r>
              <a:rPr lang="en-US" altLang="ko-KR" dirty="0"/>
              <a:t>confusion matrix</a:t>
            </a:r>
            <a:r>
              <a:rPr lang="ko-KR" altLang="en-US" dirty="0"/>
              <a:t>를 살펴본 결과</a:t>
            </a:r>
            <a:r>
              <a:rPr lang="en-US" altLang="ko-KR" dirty="0"/>
              <a:t>, </a:t>
            </a:r>
            <a:r>
              <a:rPr lang="ko-KR" altLang="en-US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이제 모델이 “긍정적인” 케이스와 “부정적인” 케이스를 모두 적당히 잘 맞춘 것을 확인할 수 있었습니다</a:t>
            </a:r>
            <a:r>
              <a:rPr lang="en-US" altLang="ko-KR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F038F-B793-43DE-82E1-47069A91B64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5717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그리고 저희는 이렇게 오버 샘플링한 데이터셋을 가지고 </a:t>
            </a:r>
            <a:r>
              <a:rPr lang="en-US" altLang="ko-KR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Logistic Regression</a:t>
            </a:r>
            <a:r>
              <a:rPr lang="ko-KR" altLang="en-US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이외에도 총</a:t>
            </a:r>
            <a:r>
              <a:rPr lang="en-US" altLang="ko-KR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8</a:t>
            </a:r>
            <a:r>
              <a:rPr lang="ko-KR" altLang="en-US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개의 다양한 모델들을 추가하여 학습시켰고 평가지표로 </a:t>
            </a:r>
            <a:r>
              <a:rPr lang="en-US" altLang="ko-KR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AUC </a:t>
            </a:r>
            <a:r>
              <a:rPr lang="ko-KR" altLang="en-US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스코어를 사용하였습니다</a:t>
            </a:r>
            <a:r>
              <a:rPr lang="en-US" altLang="ko-KR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이에 대하여 차례로 설명해 드리도록 하겠습니다</a:t>
            </a:r>
            <a:r>
              <a:rPr lang="en-US" altLang="ko-KR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sz="1200" dirty="0">
              <a:effectLst/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en-US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우선 제일 먼저 </a:t>
            </a:r>
            <a:r>
              <a:rPr lang="en-US" altLang="ko-KR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SVM</a:t>
            </a:r>
            <a:r>
              <a:rPr lang="ko-KR" altLang="en-US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입니다</a:t>
            </a:r>
            <a:r>
              <a:rPr lang="en-US" altLang="ko-KR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r>
              <a:rPr lang="en-US" altLang="ko-KR" dirty="0"/>
              <a:t>SVM</a:t>
            </a:r>
            <a:r>
              <a:rPr lang="ko-KR" altLang="en-US" dirty="0"/>
              <a:t>의 경우</a:t>
            </a:r>
            <a:r>
              <a:rPr lang="en-US" altLang="ko-KR" dirty="0"/>
              <a:t>, AUC score</a:t>
            </a:r>
            <a:r>
              <a:rPr lang="ko-KR" altLang="en-US" dirty="0"/>
              <a:t>가 대략 </a:t>
            </a:r>
            <a:r>
              <a:rPr lang="en-US" altLang="ko-KR" dirty="0"/>
              <a:t>0.8475 </a:t>
            </a:r>
            <a:r>
              <a:rPr lang="ko-KR" altLang="en-US" dirty="0"/>
              <a:t>정도인 것 을 확인할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F038F-B793-43DE-82E1-47069A91B64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8962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다음으로는 </a:t>
            </a:r>
            <a:r>
              <a:rPr lang="en-US" altLang="ko-KR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Decision Tree</a:t>
            </a:r>
            <a:r>
              <a:rPr lang="ko-KR" altLang="en-US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입니다</a:t>
            </a:r>
            <a:r>
              <a:rPr lang="en-US" altLang="ko-KR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r>
              <a:rPr lang="ko-KR" altLang="en-US" dirty="0"/>
              <a:t>이 경우에는</a:t>
            </a:r>
            <a:r>
              <a:rPr lang="en-US" altLang="ko-KR" dirty="0"/>
              <a:t>, AUC score</a:t>
            </a:r>
            <a:r>
              <a:rPr lang="ko-KR" altLang="en-US" dirty="0"/>
              <a:t>가 앞선 </a:t>
            </a:r>
            <a:r>
              <a:rPr lang="en-US" altLang="ko-KR" dirty="0"/>
              <a:t>SVM</a:t>
            </a:r>
            <a:r>
              <a:rPr lang="ko-KR" altLang="en-US" dirty="0"/>
              <a:t>보다 낮은 것을 확인할 수 있습니다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F038F-B793-43DE-82E1-47069A91B64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3022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다음으로는 </a:t>
            </a:r>
            <a:r>
              <a:rPr lang="en-US" altLang="ko-KR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Random Forest</a:t>
            </a:r>
            <a:r>
              <a:rPr lang="ko-KR" altLang="en-US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입니다</a:t>
            </a:r>
            <a:r>
              <a:rPr lang="en-US" altLang="ko-KR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r>
              <a:rPr lang="ko-KR" altLang="en-US" dirty="0"/>
              <a:t>앙상블 기법인 </a:t>
            </a:r>
            <a:r>
              <a:rPr lang="en-US" altLang="ko-KR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Random Forest</a:t>
            </a:r>
            <a:r>
              <a:rPr lang="ko-KR" altLang="en-US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는 </a:t>
            </a:r>
            <a:r>
              <a:rPr lang="ko-KR" altLang="en-US" dirty="0"/>
              <a:t>단일 모델인 </a:t>
            </a:r>
            <a:r>
              <a:rPr lang="en-US" altLang="ko-KR" dirty="0"/>
              <a:t>Decision Tree </a:t>
            </a:r>
            <a:r>
              <a:rPr lang="ko-KR" altLang="en-US" dirty="0"/>
              <a:t>보다 </a:t>
            </a:r>
            <a:r>
              <a:rPr lang="en-US" altLang="ko-KR" dirty="0"/>
              <a:t>AUC score</a:t>
            </a:r>
            <a:r>
              <a:rPr lang="ko-KR" altLang="en-US" dirty="0"/>
              <a:t>가 확연하게 높다는 것을 알 수가 있습니다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F038F-B793-43DE-82E1-47069A91B64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9892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다음으로는 </a:t>
            </a:r>
            <a:r>
              <a:rPr lang="en-US" altLang="ko-KR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KNN</a:t>
            </a:r>
            <a:r>
              <a:rPr lang="ko-KR" altLang="en-US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입니다</a:t>
            </a:r>
            <a:r>
              <a:rPr lang="en-US" altLang="ko-KR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r>
              <a:rPr lang="en-US" altLang="ko-KR" dirty="0"/>
              <a:t>KNN</a:t>
            </a:r>
            <a:r>
              <a:rPr lang="ko-KR" altLang="en-US" dirty="0"/>
              <a:t>의 경우에는 다른 모델들에 비하여 확연하게 모델의 성능이 떨어진다는 것을 확인할 수가 있습니다</a:t>
            </a:r>
            <a:r>
              <a:rPr lang="en-US" altLang="ko-KR" dirty="0"/>
              <a:t>. </a:t>
            </a:r>
            <a:r>
              <a:rPr lang="ko-KR" altLang="en-US" dirty="0"/>
              <a:t>이는 스케일링 처리가 안된 것이 원인으로 파악됩니다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F038F-B793-43DE-82E1-47069A91B64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7515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다음으로는 </a:t>
            </a:r>
            <a:r>
              <a:rPr lang="ko-KR" altLang="en-US" sz="1200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부스팅</a:t>
            </a:r>
            <a:r>
              <a:rPr lang="ko-KR" altLang="en-US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기법을 이용한 모델들을 보여드리도록 하겠습니다</a:t>
            </a:r>
            <a:r>
              <a:rPr lang="en-US" altLang="ko-KR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sz="1200" dirty="0">
              <a:effectLst/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en-US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우선 가장 먼저</a:t>
            </a:r>
            <a:r>
              <a:rPr lang="en-US" altLang="ko-KR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, Light GBM</a:t>
            </a:r>
            <a:r>
              <a:rPr lang="ko-KR" altLang="en-US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입니다</a:t>
            </a:r>
            <a:r>
              <a:rPr lang="en-US" altLang="ko-KR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r>
              <a:rPr lang="ko-KR" altLang="en-US" dirty="0"/>
              <a:t>이 경우에는</a:t>
            </a:r>
            <a:r>
              <a:rPr lang="en-US" altLang="ko-KR" dirty="0"/>
              <a:t>, AUC score</a:t>
            </a:r>
            <a:r>
              <a:rPr lang="ko-KR" altLang="en-US" dirty="0"/>
              <a:t>가 대략 </a:t>
            </a:r>
            <a:r>
              <a:rPr lang="en-US" altLang="ko-KR" dirty="0"/>
              <a:t>0.8278 </a:t>
            </a:r>
            <a:r>
              <a:rPr lang="ko-KR" altLang="en-US" dirty="0"/>
              <a:t>정도인 것 을 확인할 수 있습니다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F038F-B793-43DE-82E1-47069A91B64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5537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다음으로는 </a:t>
            </a:r>
            <a:r>
              <a:rPr lang="en-US" altLang="ko-KR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XG boost</a:t>
            </a:r>
            <a:r>
              <a:rPr lang="ko-KR" altLang="en-US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입니다</a:t>
            </a:r>
            <a:r>
              <a:rPr lang="en-US" altLang="ko-KR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r>
              <a:rPr lang="ko-KR" altLang="en-US" dirty="0"/>
              <a:t>이 경우에는</a:t>
            </a:r>
            <a:r>
              <a:rPr lang="en-US" altLang="ko-KR" dirty="0"/>
              <a:t>, AUC score</a:t>
            </a:r>
            <a:r>
              <a:rPr lang="ko-KR" altLang="en-US" dirty="0"/>
              <a:t>가 대략 </a:t>
            </a:r>
            <a:r>
              <a:rPr lang="en-US" altLang="ko-KR" dirty="0"/>
              <a:t>0.8120 </a:t>
            </a:r>
            <a:r>
              <a:rPr lang="ko-KR" altLang="en-US" dirty="0"/>
              <a:t>정도인 것을 확인할 수 있습니다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F038F-B793-43DE-82E1-47069A91B64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8700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다음으로는 </a:t>
            </a:r>
            <a:r>
              <a:rPr lang="en-US" altLang="ko-KR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Cat boost</a:t>
            </a:r>
            <a:r>
              <a:rPr lang="ko-KR" altLang="en-US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입니다</a:t>
            </a:r>
            <a:r>
              <a:rPr lang="en-US" altLang="ko-KR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r>
              <a:rPr lang="ko-KR" altLang="en-US" dirty="0"/>
              <a:t>이 경우에는</a:t>
            </a:r>
            <a:r>
              <a:rPr lang="en-US" altLang="ko-KR" dirty="0"/>
              <a:t>, AUC score</a:t>
            </a:r>
            <a:r>
              <a:rPr lang="ko-KR" altLang="en-US" dirty="0"/>
              <a:t>가 대략 </a:t>
            </a:r>
            <a:r>
              <a:rPr lang="en-US" altLang="ko-KR" dirty="0"/>
              <a:t>0.8508 </a:t>
            </a:r>
            <a:r>
              <a:rPr lang="ko-KR" altLang="en-US" dirty="0"/>
              <a:t>정도인 것 을 확인할 수 있습니다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F038F-B793-43DE-82E1-47069A91B64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6666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마지막으로 </a:t>
            </a:r>
            <a:r>
              <a:rPr lang="en-US" altLang="ko-KR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LSTM</a:t>
            </a:r>
            <a:r>
              <a:rPr lang="ko-KR" altLang="en-US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입니다</a:t>
            </a:r>
            <a:r>
              <a:rPr lang="en-US" altLang="ko-KR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sz="1200" dirty="0">
              <a:effectLst/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en-US" sz="1200" dirty="0"/>
              <a:t>기존의 </a:t>
            </a:r>
            <a:r>
              <a:rPr lang="ko-KR" altLang="en-US" sz="1200" dirty="0" err="1"/>
              <a:t>머신러닝</a:t>
            </a:r>
            <a:r>
              <a:rPr lang="ko-KR" altLang="en-US" sz="1200" dirty="0"/>
              <a:t> 알고리즘으로는 모델의 성능을 높이는데 한계가 있다고 느꼈습니다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따라서 인공 신경망 기반인 </a:t>
            </a:r>
            <a:r>
              <a:rPr lang="en-US" altLang="ko-KR" sz="1200" dirty="0"/>
              <a:t>LSTM</a:t>
            </a:r>
            <a:r>
              <a:rPr lang="ko-KR" altLang="en-US" sz="1200" dirty="0"/>
              <a:t>을 사용하였습니다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이때</a:t>
            </a:r>
            <a:r>
              <a:rPr lang="en-US" altLang="ko-KR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기존에 있는 데이터가 불균형을 띄고 있으므로 가중치</a:t>
            </a:r>
            <a:r>
              <a:rPr lang="en-US" altLang="ko-KR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200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class_weights</a:t>
            </a:r>
            <a:r>
              <a:rPr lang="en-US" altLang="ko-KR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를 주어서 모델을 </a:t>
            </a:r>
            <a:r>
              <a:rPr lang="ko-KR" altLang="en-US" sz="1200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피팅하였습니다</a:t>
            </a:r>
            <a:r>
              <a:rPr lang="en-US" altLang="ko-KR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그러나 저희의 예상과는 달리 </a:t>
            </a:r>
            <a:r>
              <a:rPr lang="en-US" altLang="ko-KR" dirty="0"/>
              <a:t>AUC score</a:t>
            </a:r>
            <a:r>
              <a:rPr lang="ko-KR" altLang="en-US" dirty="0"/>
              <a:t>가 대략 </a:t>
            </a:r>
            <a:r>
              <a:rPr lang="en-US" altLang="ko-KR" dirty="0"/>
              <a:t>0.5 </a:t>
            </a:r>
            <a:r>
              <a:rPr lang="ko-KR" altLang="en-US" dirty="0"/>
              <a:t>정도로 다른 모델들에 비하여 확연히 낮은 것을 확인할 수 있습니다</a:t>
            </a:r>
            <a:r>
              <a:rPr lang="en-US" altLang="ko-KR" dirty="0"/>
              <a:t>. 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하지만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sz="1200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Lstm</a:t>
            </a:r>
            <a:r>
              <a:rPr lang="ko-KR" altLang="en-US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은 </a:t>
            </a:r>
            <a:r>
              <a:rPr lang="ko-KR" altLang="en-US" sz="1200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케라스에서</a:t>
            </a:r>
            <a:r>
              <a:rPr lang="ko-KR" altLang="en-US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제공하는 </a:t>
            </a:r>
            <a:r>
              <a:rPr lang="ko-KR" altLang="en-US" sz="1200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시컨스</a:t>
            </a:r>
            <a:r>
              <a:rPr lang="ko-KR" altLang="en-US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모델이기 때문에 평가지표를 </a:t>
            </a:r>
            <a:r>
              <a:rPr lang="en-US" altLang="ko-KR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evaluate</a:t>
            </a:r>
            <a:r>
              <a:rPr lang="ko-KR" altLang="en-US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로 사용해서 </a:t>
            </a:r>
            <a:r>
              <a:rPr lang="en-US" altLang="ko-KR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evaluate</a:t>
            </a:r>
            <a:r>
              <a:rPr lang="ko-KR" altLang="en-US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로 다시 확인하면 정확도가 </a:t>
            </a:r>
            <a:r>
              <a:rPr lang="en-US" altLang="ko-KR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0.7034 </a:t>
            </a:r>
            <a:r>
              <a:rPr lang="ko-KR" altLang="en-US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정도 나오는 것을 확인할 수 있습니다</a:t>
            </a:r>
            <a:r>
              <a:rPr lang="en-US" altLang="ko-KR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이때 데이터의 개수가 충분치 않은 것이 예상 보다 낮은 정확도의 원인으로 파악됩니다</a:t>
            </a:r>
            <a:r>
              <a:rPr lang="en-US" altLang="ko-KR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F038F-B793-43DE-82E1-47069A91B64C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9027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그럼 이제 지금까지 소개한 모델들의 </a:t>
            </a:r>
            <a:r>
              <a:rPr lang="en-US" altLang="ko-KR" dirty="0"/>
              <a:t>AUC score</a:t>
            </a:r>
            <a:r>
              <a:rPr lang="ko-KR" altLang="en-US" dirty="0"/>
              <a:t>를 비교해보도록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지금 보시는 것처럼 </a:t>
            </a:r>
            <a:r>
              <a:rPr lang="en-US" altLang="ko-KR" dirty="0"/>
              <a:t>Logistic regression </a:t>
            </a:r>
            <a:r>
              <a:rPr lang="ko-KR" altLang="en-US" dirty="0"/>
              <a:t>모델의 </a:t>
            </a:r>
            <a:r>
              <a:rPr lang="en-US" altLang="ko-KR" dirty="0"/>
              <a:t>AUC</a:t>
            </a:r>
            <a:r>
              <a:rPr lang="ko-KR" altLang="en-US" dirty="0"/>
              <a:t>가 </a:t>
            </a:r>
            <a:r>
              <a:rPr lang="en-US" altLang="ko-KR" dirty="0"/>
              <a:t>0.88</a:t>
            </a:r>
            <a:r>
              <a:rPr lang="ko-KR" altLang="en-US" dirty="0"/>
              <a:t>로 제일 높은 것을 알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저희는 </a:t>
            </a:r>
            <a:r>
              <a:rPr lang="en-US" altLang="ko-KR" dirty="0"/>
              <a:t>AUC score</a:t>
            </a:r>
            <a:r>
              <a:rPr lang="ko-KR" altLang="en-US" dirty="0"/>
              <a:t> 상위 </a:t>
            </a:r>
            <a:r>
              <a:rPr lang="en-US" altLang="ko-KR" dirty="0"/>
              <a:t>3</a:t>
            </a:r>
            <a:r>
              <a:rPr lang="ko-KR" altLang="en-US" dirty="0"/>
              <a:t>개인 </a:t>
            </a:r>
            <a:r>
              <a:rPr lang="en-US" altLang="ko-KR" dirty="0"/>
              <a:t>Logistic Regression, SVM, </a:t>
            </a:r>
            <a:r>
              <a:rPr lang="en-US" altLang="ko-KR" dirty="0" err="1"/>
              <a:t>Catboost</a:t>
            </a:r>
            <a:r>
              <a:rPr lang="ko-KR" altLang="en-US" dirty="0"/>
              <a:t>에 대하여 </a:t>
            </a:r>
            <a:r>
              <a:rPr lang="en-US" altLang="ko-KR" dirty="0" err="1"/>
              <a:t>gridsearchcv</a:t>
            </a:r>
            <a:r>
              <a:rPr lang="ko-KR" altLang="en-US" dirty="0"/>
              <a:t>를 사용하여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파라미터를 튜닝하는 과정을 진행해 보도록 하겠습니다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F038F-B793-43DE-82E1-47069A91B64C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866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dirty="0"/>
              <a:t>일단 본 발표에 들어가기에 앞서서 저희가 이번 프로젝트를 진행하게 된 배경에 대해서 먼저 말씀 드리겠습니다</a:t>
            </a:r>
            <a:r>
              <a:rPr lang="en-US" altLang="ko-KR" sz="1200" b="0" dirty="0"/>
              <a:t>.</a:t>
            </a:r>
          </a:p>
          <a:p>
            <a:endParaRPr lang="en-US" altLang="ko-KR" sz="1200" b="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보시는</a:t>
            </a:r>
            <a:r>
              <a:rPr lang="en-US" altLang="ko-KR" sz="1200" b="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200" b="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것</a:t>
            </a:r>
            <a:r>
              <a:rPr lang="en-US" altLang="ko-KR" sz="1200" b="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200" b="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처럼 </a:t>
            </a:r>
            <a:r>
              <a:rPr lang="ko-KR" altLang="ko-KR" sz="1200" b="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현재 호텔 리뷰들은 긍정</a:t>
            </a:r>
            <a:r>
              <a:rPr lang="en-US" altLang="ko-KR" sz="1200" b="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ko-KR" sz="1200" b="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부정 리뷰에 대</a:t>
            </a:r>
            <a:r>
              <a:rPr lang="ko-KR" altLang="en-US" sz="1200" b="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한</a:t>
            </a:r>
            <a:r>
              <a:rPr lang="ko-KR" altLang="ko-KR" sz="1200" b="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200" b="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어떠한 분류가 </a:t>
            </a:r>
            <a:r>
              <a:rPr lang="ko-KR" altLang="ko-KR" sz="1200" b="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없이 평점만 나오</a:t>
            </a:r>
            <a:r>
              <a:rPr lang="ko-KR" altLang="en-US" sz="1200" b="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고 있습니다</a:t>
            </a:r>
            <a:r>
              <a:rPr lang="en-US" altLang="ko-KR" sz="1200" b="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200" b="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따라서 </a:t>
            </a:r>
            <a:r>
              <a:rPr lang="ko-KR" altLang="ko-KR" sz="1200" b="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고객 입장에서 이 호텔이 </a:t>
            </a:r>
            <a:r>
              <a:rPr lang="ko-KR" altLang="en-US" sz="1200" b="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좋으면 왜 </a:t>
            </a:r>
            <a:r>
              <a:rPr lang="ko-KR" altLang="en-US" sz="1200" b="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좋은지</a:t>
            </a:r>
            <a:r>
              <a:rPr lang="en-US" altLang="ko-KR" sz="1200" b="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ko-KR" altLang="ko-KR" sz="1200" b="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200" b="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또는 </a:t>
            </a:r>
            <a:r>
              <a:rPr lang="ko-KR" altLang="en-US" sz="1200" b="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안좋으면</a:t>
            </a:r>
            <a:r>
              <a:rPr lang="ko-KR" altLang="en-US" sz="1200" b="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왜 </a:t>
            </a:r>
            <a:r>
              <a:rPr lang="ko-KR" altLang="ko-KR" sz="1200" b="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안좋은지</a:t>
            </a:r>
            <a:r>
              <a:rPr lang="ko-KR" altLang="en-US" sz="1200" b="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</a:t>
            </a:r>
            <a:r>
              <a:rPr lang="ko-KR" altLang="en-US" sz="1200" b="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대해 한눈에 </a:t>
            </a:r>
            <a:r>
              <a:rPr lang="ko-KR" altLang="ko-KR" sz="1200" b="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파악하기</a:t>
            </a:r>
            <a:r>
              <a:rPr lang="ko-KR" altLang="en-US" sz="1200" b="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</a:t>
            </a:r>
            <a:r>
              <a:rPr lang="ko-KR" altLang="ko-KR" sz="1200" b="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어</a:t>
            </a:r>
            <a:r>
              <a:rPr lang="ko-KR" altLang="en-US" sz="1200" b="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려울 것이라고 생각 하게 되었습니다</a:t>
            </a:r>
            <a:r>
              <a:rPr lang="en-US" altLang="ko-KR" sz="1200" b="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200" b="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그래서 저희는</a:t>
            </a:r>
            <a:r>
              <a:rPr lang="en-US" altLang="ko-KR" sz="1200" b="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200" b="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호텔 이용자들이</a:t>
            </a:r>
            <a:r>
              <a:rPr lang="en-US" altLang="ko-KR" sz="1200" b="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200" b="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호텔에 대한 평가를 </a:t>
            </a:r>
            <a:r>
              <a:rPr lang="ko-KR" altLang="en-US" sz="1200" b="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보다 </a:t>
            </a:r>
            <a:r>
              <a:rPr lang="ko-KR" altLang="ko-KR" sz="1200" b="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직관적으로</a:t>
            </a:r>
            <a:r>
              <a:rPr lang="en-US" altLang="ko-KR" sz="1200" b="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200" b="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이해하도록 하기 위하여 </a:t>
            </a:r>
            <a:r>
              <a:rPr lang="ko-KR" altLang="en-US" sz="1200" b="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이번 프로젝트를 기획하게 되었습니다</a:t>
            </a:r>
            <a:r>
              <a:rPr lang="en-US" altLang="ko-KR" sz="1200" b="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ko-KR" sz="1200" b="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F038F-B793-43DE-82E1-47069A91B64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1321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F038F-B793-43DE-82E1-47069A91B64C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9018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먼저 </a:t>
            </a:r>
            <a:r>
              <a:rPr lang="en-US" altLang="ko-KR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Logistic Regression</a:t>
            </a:r>
            <a:r>
              <a:rPr lang="ko-KR" altLang="en-US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에 대하여 그리드 </a:t>
            </a:r>
            <a:r>
              <a:rPr lang="ko-KR" altLang="en-US" sz="1200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서치를</a:t>
            </a:r>
            <a:r>
              <a:rPr lang="ko-KR" altLang="en-US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진행해보겠습니다</a:t>
            </a:r>
            <a:r>
              <a:rPr lang="en-US" altLang="ko-KR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sz="1200" dirty="0">
              <a:effectLst/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en-US" sz="1200" dirty="0"/>
              <a:t>저희의 데이터는 불균형을 띄고 있었기 때문에 오버 샘플링 된 데이터를 이용해서 튜닝을 해주면 </a:t>
            </a:r>
            <a:r>
              <a:rPr lang="ko-KR" altLang="ko-KR" sz="12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오버피팅</a:t>
            </a:r>
            <a:r>
              <a:rPr lang="ko-KR" altLang="en-US" sz="12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발생 가능성</a:t>
            </a: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높아지고 테스트 스코어</a:t>
            </a: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떨어</a:t>
            </a: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질 우려가 있었습니다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따라서 이에 대한 해결책으로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2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오버</a:t>
            </a:r>
            <a:r>
              <a:rPr lang="ko-KR" altLang="ko-KR" sz="12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샘플링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(smote)</a:t>
            </a: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과 모델링에 대한 파이프라인을 생성하여 데이터 처리 단계를 연결시켜 그리드 </a:t>
            </a:r>
            <a:r>
              <a:rPr lang="ko-KR" altLang="en-US" sz="12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서치를</a:t>
            </a: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작업해 주었습니다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sz="1200" dirty="0">
              <a:effectLst/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sz="1200" dirty="0">
              <a:effectLst/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en-US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보시는 것과 같이 파라미터 후보와 </a:t>
            </a:r>
            <a:r>
              <a:rPr lang="en-US" altLang="ko-KR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cv</a:t>
            </a:r>
            <a:r>
              <a:rPr lang="ko-KR" altLang="en-US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를 </a:t>
            </a:r>
            <a:r>
              <a:rPr lang="en-US" altLang="ko-KR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5</a:t>
            </a:r>
            <a:r>
              <a:rPr lang="ko-KR" altLang="en-US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로 지정한 뒤 진행한 결과</a:t>
            </a:r>
            <a:r>
              <a:rPr lang="en-US" altLang="ko-KR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이렇게 최적의 파라미터가 선택된 것을 알 수 있습니다</a:t>
            </a:r>
            <a:r>
              <a:rPr lang="en-US" altLang="ko-KR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F038F-B793-43DE-82E1-47069A91B64C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8787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그리고 해당 조합을 이용하여 다시 한번 모델 학습을 진행한 결과</a:t>
            </a:r>
            <a:r>
              <a:rPr lang="en-US" altLang="ko-KR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, AUC score</a:t>
            </a:r>
            <a:r>
              <a:rPr lang="ko-KR" altLang="en-US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가 그리드 </a:t>
            </a:r>
            <a:r>
              <a:rPr lang="ko-KR" altLang="en-US" sz="1200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서치를</a:t>
            </a:r>
            <a:r>
              <a:rPr lang="ko-KR" altLang="en-US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진행하기 이전보다 대략 </a:t>
            </a:r>
            <a:r>
              <a:rPr lang="en-US" altLang="ko-KR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0.001</a:t>
            </a:r>
            <a:r>
              <a:rPr lang="ko-KR" altLang="en-US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정도 향상되었습니다</a:t>
            </a:r>
            <a:r>
              <a:rPr lang="en-US" altLang="ko-KR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F038F-B793-43DE-82E1-47069A91B64C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8858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다음으로는 </a:t>
            </a:r>
            <a:r>
              <a:rPr lang="en-US" altLang="ko-KR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SVM</a:t>
            </a:r>
            <a:r>
              <a:rPr lang="ko-KR" altLang="en-US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에 대하여 동일한 방식으로 진행해보겠습니다</a:t>
            </a:r>
            <a:r>
              <a:rPr lang="en-US" altLang="ko-KR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r>
              <a:rPr lang="ko-KR" altLang="en-US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보시는 것과 같이 파라미터 후보를 지정한 뒤 진행한 결과</a:t>
            </a:r>
            <a:r>
              <a:rPr lang="en-US" altLang="ko-KR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이렇게 최적의 파라미터가 선택된 것을 알 수 있습니다</a:t>
            </a:r>
            <a:r>
              <a:rPr lang="en-US" altLang="ko-KR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sz="1200" dirty="0">
              <a:effectLst/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F038F-B793-43DE-82E1-47069A91B64C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2590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해당 파라미터를 이용한 결과</a:t>
            </a:r>
            <a:r>
              <a:rPr lang="en-US" altLang="ko-KR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ko-KR" altLang="en-US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AUC score</a:t>
            </a:r>
            <a:r>
              <a:rPr lang="ko-KR" altLang="en-US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가 대략 </a:t>
            </a:r>
            <a:r>
              <a:rPr lang="en-US" altLang="ko-KR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0.006</a:t>
            </a:r>
            <a:r>
              <a:rPr lang="ko-KR" altLang="en-US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정도 떨어진 것을 알 수 있었습니다</a:t>
            </a:r>
            <a:r>
              <a:rPr lang="en-US" altLang="ko-KR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r>
              <a:rPr lang="ko-KR" altLang="en-US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이는 파라미터 후보가 적절치 않았다고 판단됩니다</a:t>
            </a:r>
            <a:r>
              <a:rPr lang="en-US" altLang="ko-KR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F038F-B793-43DE-82E1-47069A91B64C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4525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마지막으로 </a:t>
            </a:r>
            <a:r>
              <a:rPr lang="en-US" altLang="ko-KR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Cat boost</a:t>
            </a:r>
            <a:r>
              <a:rPr lang="ko-KR" altLang="en-US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에 대하여 진행해보겠습니다</a:t>
            </a:r>
            <a:r>
              <a:rPr lang="en-US" altLang="ko-KR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r>
              <a:rPr lang="ko-KR" altLang="en-US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보시는 것과 같이 파라미터 후보를 지정한 뒤 진행한 결과</a:t>
            </a:r>
            <a:r>
              <a:rPr lang="en-US" altLang="ko-KR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이렇게 최적의 파라미터가 선택된 것을 알 수 있습니다</a:t>
            </a:r>
            <a:r>
              <a:rPr lang="en-US" altLang="ko-KR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F038F-B793-43DE-82E1-47069A91B64C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1972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해당 파라미터를 이용하여 다시 한번 모델 학습을 진행한 결과</a:t>
            </a:r>
            <a:r>
              <a:rPr lang="en-US" altLang="ko-KR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, AUC score</a:t>
            </a:r>
            <a:r>
              <a:rPr lang="ko-KR" altLang="en-US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가 그리드 </a:t>
            </a:r>
            <a:r>
              <a:rPr lang="ko-KR" altLang="en-US" sz="1200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서치를</a:t>
            </a:r>
            <a:r>
              <a:rPr lang="ko-KR" altLang="en-US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진행하기 이전보다 대략 </a:t>
            </a:r>
            <a:r>
              <a:rPr lang="en-US" altLang="ko-KR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0.0013</a:t>
            </a:r>
            <a:r>
              <a:rPr lang="ko-KR" altLang="en-US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정도 향상되었습니다</a:t>
            </a:r>
            <a:r>
              <a:rPr lang="en-US" altLang="ko-KR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F038F-B793-43DE-82E1-47069A91B64C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2843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그럼 다음으로는 새로운 리뷰 데이터가 들어왔을 때</a:t>
            </a:r>
            <a:r>
              <a:rPr lang="en-US" altLang="ko-KR" dirty="0"/>
              <a:t>, </a:t>
            </a:r>
            <a:r>
              <a:rPr lang="ko-KR" altLang="en-US" dirty="0"/>
              <a:t>해당 리뷰가 긍정인지 부정인지 예측해보도록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F038F-B793-43DE-82E1-47069A91B64C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41752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입력된 리뷰에 대하여 전처리를 수행하고</a:t>
            </a:r>
            <a:endParaRPr lang="en-US" altLang="ko-KR" dirty="0"/>
          </a:p>
          <a:p>
            <a:r>
              <a:rPr lang="ko-KR" altLang="en-US" dirty="0" err="1"/>
              <a:t>전처리된</a:t>
            </a:r>
            <a:r>
              <a:rPr lang="ko-KR" altLang="en-US" dirty="0"/>
              <a:t> 데이터에 대하여 </a:t>
            </a:r>
            <a:r>
              <a:rPr lang="en-US" altLang="ko-KR" dirty="0" err="1"/>
              <a:t>tf-idf</a:t>
            </a:r>
            <a:r>
              <a:rPr lang="en-US" altLang="ko-KR" dirty="0"/>
              <a:t> </a:t>
            </a:r>
            <a:r>
              <a:rPr lang="ko-KR" altLang="en-US" dirty="0"/>
              <a:t>변환을 통하여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해당 리뷰에 대한 특성을 예측하고</a:t>
            </a:r>
            <a:endParaRPr lang="en-US" altLang="ko-KR" dirty="0"/>
          </a:p>
          <a:p>
            <a:r>
              <a:rPr lang="en-US" altLang="ko-KR" dirty="0"/>
              <a:t>Logistic regression</a:t>
            </a:r>
            <a:r>
              <a:rPr lang="ko-KR" altLang="en-US" dirty="0"/>
              <a:t>을 이용하여 해당 리뷰가 긍정인지 부정인지 분류하는 함수를 만들었습니다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F038F-B793-43DE-82E1-47069A91B64C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48183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실제 홈페이지에 올라온 리뷰에 대해서 예측한 결과 보시는 것과 같이 긍정</a:t>
            </a:r>
            <a:r>
              <a:rPr lang="en-US" altLang="ko-KR" dirty="0"/>
              <a:t>, </a:t>
            </a:r>
            <a:r>
              <a:rPr lang="ko-KR" altLang="en-US" dirty="0"/>
              <a:t>부정 모두 알맞게 예측된 것을 확인할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F038F-B793-43DE-82E1-47069A91B64C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596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네</a:t>
            </a:r>
            <a:r>
              <a:rPr lang="en-US" altLang="ko-KR" dirty="0"/>
              <a:t>. </a:t>
            </a:r>
            <a:r>
              <a:rPr lang="ko-KR" altLang="en-US" dirty="0"/>
              <a:t>그럼 제일 먼저 데이터셋에 대한 간단한 소개와 데이터 </a:t>
            </a:r>
            <a:r>
              <a:rPr lang="ko-KR" altLang="en-US" dirty="0" err="1"/>
              <a:t>전처리</a:t>
            </a:r>
            <a:r>
              <a:rPr lang="ko-KR" altLang="en-US" dirty="0"/>
              <a:t> 과정을 소개하도록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F038F-B793-43DE-82E1-47069A91B64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4567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실제 홈페이지에 올라온 리뷰에 대해서 예측한 결과 보시는 것과 같이 긍정</a:t>
            </a:r>
            <a:r>
              <a:rPr lang="en-US" altLang="ko-KR" dirty="0"/>
              <a:t>, </a:t>
            </a:r>
            <a:r>
              <a:rPr lang="ko-KR" altLang="en-US" dirty="0"/>
              <a:t>부정 모두 알맞게 예측된 것을 확인할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F038F-B793-43DE-82E1-47069A91B64C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779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하지만 앞서 부정으로 </a:t>
            </a:r>
            <a:r>
              <a:rPr lang="ko-KR" altLang="en-US" dirty="0" err="1"/>
              <a:t>라벨링한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점 리뷰에 대해선 긍정 또는 부정으로 예측한 것을 확인할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이는 리뷰를 남기는 고객들의 주관적인 기준에서 </a:t>
            </a:r>
            <a:r>
              <a:rPr lang="en-US" altLang="ko-KR" dirty="0"/>
              <a:t>3</a:t>
            </a:r>
            <a:r>
              <a:rPr lang="ko-KR" altLang="en-US" dirty="0"/>
              <a:t>점을 어떻게 부여했는지에 따라서 결과가 확실하지 않았던 것으로 보입니다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데이터의 개수를 몇 만개로 늘리면 </a:t>
            </a:r>
            <a:r>
              <a:rPr lang="en-US" altLang="ko-KR" dirty="0"/>
              <a:t>3</a:t>
            </a:r>
            <a:r>
              <a:rPr lang="ko-KR" altLang="en-US" dirty="0"/>
              <a:t>점 리뷰에 대한 </a:t>
            </a:r>
            <a:r>
              <a:rPr lang="ko-KR" altLang="en-US" dirty="0" err="1"/>
              <a:t>예측률을</a:t>
            </a:r>
            <a:r>
              <a:rPr lang="ko-KR" altLang="en-US" dirty="0"/>
              <a:t> 높일 수 있을 것이라고 기대합니다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F038F-B793-43DE-82E1-47069A91B64C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55173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그럼 마지막으로 이번 프로젝트를 진행하면서 </a:t>
            </a:r>
            <a:r>
              <a:rPr lang="ko-KR" altLang="en-US" dirty="0" err="1"/>
              <a:t>느낀점에</a:t>
            </a:r>
            <a:r>
              <a:rPr lang="ko-KR" altLang="en-US" dirty="0"/>
              <a:t> 대하여 말씀드리고 발표를 마무리 하도록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저희는 이번 최종 발표를 준비하면서 총 두 가지에 주안점을 두었는데요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 번째로</a:t>
            </a:r>
            <a:r>
              <a:rPr lang="en-US" altLang="ko-KR" dirty="0"/>
              <a:t>, </a:t>
            </a:r>
            <a:r>
              <a:rPr lang="ko-KR" altLang="en-US" dirty="0"/>
              <a:t>모델의 성능을 높이는 것에 중점을 두었습니다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위한 방법으로는 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 err="1"/>
              <a:t>이모지</a:t>
            </a:r>
            <a:r>
              <a:rPr lang="ko-KR" altLang="en-US" dirty="0"/>
              <a:t> 및 </a:t>
            </a:r>
            <a:r>
              <a:rPr lang="ko-KR" altLang="en-US" dirty="0" err="1"/>
              <a:t>이모티콘을</a:t>
            </a:r>
            <a:r>
              <a:rPr lang="ko-KR" altLang="en-US" dirty="0"/>
              <a:t> 텍스트로 대치 </a:t>
            </a:r>
            <a:r>
              <a:rPr lang="en-US" altLang="ko-KR" dirty="0"/>
              <a:t>-&gt; </a:t>
            </a:r>
            <a:r>
              <a:rPr lang="ko-KR" altLang="en-US" dirty="0"/>
              <a:t>그러나 저희가 준비한 리뷰 데이터에는 이모지와 </a:t>
            </a:r>
            <a:r>
              <a:rPr lang="ko-KR" altLang="en-US" dirty="0" err="1"/>
              <a:t>이모티콘이</a:t>
            </a:r>
            <a:r>
              <a:rPr lang="ko-KR" altLang="en-US" dirty="0"/>
              <a:t> 포함된 리뷰가 많지 않았기 때문에 이전에 비하여 모델의 성능이 좋아지긴 했지만 큰 차이는 없다는 것을 확인할 수 있었습니다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그리드 </a:t>
            </a:r>
            <a:r>
              <a:rPr lang="ko-KR" altLang="en-US" dirty="0" err="1"/>
              <a:t>서치를</a:t>
            </a:r>
            <a:r>
              <a:rPr lang="ko-KR" altLang="en-US" dirty="0"/>
              <a:t> 이용하여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 튜닝 </a:t>
            </a:r>
            <a:r>
              <a:rPr lang="en-US" altLang="ko-KR" dirty="0"/>
              <a:t>-&gt; </a:t>
            </a:r>
            <a:r>
              <a:rPr lang="ko-KR" altLang="en-US" dirty="0"/>
              <a:t>그러나 앞서 확인했듯이 최적의 파라미터 조합이라고 해서 무조건 모델의 성능이 향상되는 것은 아니라는 것을 알 수 있었습니다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두 번째로는 리뷰의 감성이 긍정인지 부정인지 예측하는 함수를 만드는데 중점을 두었습니다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앞서 프로젝트의 배경으로 말씀드렸던 해당 리뷰가 긍정인지 부정인지에 대하여 호텔 이용객들이 보다 직관적으로 파악할 뿐만 아니라 </a:t>
            </a:r>
            <a:r>
              <a:rPr lang="en-US" altLang="ko-KR" dirty="0"/>
              <a:t>(*)</a:t>
            </a:r>
          </a:p>
          <a:p>
            <a:pPr marL="0" indent="0">
              <a:buNone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저희가 만든 리뷰 예측 함수를 이용함으로써 호텔입장에서 새로운 리뷰에 대해서 소비자들의 긍정적</a:t>
            </a:r>
            <a:r>
              <a:rPr lang="en-US" altLang="ko-KR" dirty="0"/>
              <a:t>/</a:t>
            </a:r>
            <a:r>
              <a:rPr lang="ko-KR" altLang="en-US" dirty="0"/>
              <a:t>부정적 반응을 예측할 수 있었습니다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이는 추후 마케팅에 활용될 수 있다는 기대도 가지고 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따라서 다양한 산업체와 소셜 플랫폼에서 제공되고 있는 </a:t>
            </a:r>
            <a:r>
              <a:rPr lang="en-US" altLang="ko-KR" dirty="0"/>
              <a:t>AI</a:t>
            </a:r>
            <a:r>
              <a:rPr lang="ko-KR" altLang="en-US" dirty="0"/>
              <a:t>서비스의 기본적인 자연어처리와 감성분석을 경험해보았습니다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F038F-B793-43DE-82E1-47069A91B64C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80871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그럼 이상으로 발표를 모두 마치도록 하겠습니다</a:t>
            </a:r>
            <a:r>
              <a:rPr lang="en-US" altLang="ko-KR" dirty="0"/>
              <a:t>. </a:t>
            </a:r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F038F-B793-43DE-82E1-47069A91B64C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109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00" dirty="0">
                <a:effectLst/>
                <a:latin typeface="나눔스퀘어 Bold"/>
                <a:ea typeface="맑은 고딕" panose="020B0503020000020004" pitchFamily="50" charset="-127"/>
                <a:cs typeface="Times New Roman" panose="02020603050405020304" pitchFamily="18" charset="0"/>
              </a:rPr>
              <a:t>저희는 </a:t>
            </a:r>
            <a:r>
              <a:rPr lang="ko-KR" altLang="ko-KR" sz="1200" kern="100" dirty="0" err="1">
                <a:effectLst/>
                <a:latin typeface="나눔스퀘어 Bold"/>
                <a:ea typeface="맑은 고딕" panose="020B0503020000020004" pitchFamily="50" charset="-127"/>
                <a:cs typeface="Times New Roman" panose="02020603050405020304" pitchFamily="18" charset="0"/>
              </a:rPr>
              <a:t>트립어드바이저</a:t>
            </a:r>
            <a:r>
              <a:rPr lang="en-US" altLang="ko-KR" sz="1200" kern="100" dirty="0">
                <a:effectLst/>
                <a:latin typeface="나눔스퀘어 Bold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200" kern="100" dirty="0">
                <a:effectLst/>
                <a:latin typeface="나눔스퀘어 Bold"/>
                <a:ea typeface="맑은 고딕" panose="020B0503020000020004" pitchFamily="50" charset="-127"/>
                <a:cs typeface="Times New Roman" panose="02020603050405020304" pitchFamily="18" charset="0"/>
              </a:rPr>
              <a:t>사이트에서</a:t>
            </a:r>
            <a:r>
              <a:rPr lang="ko-KR" altLang="ko-KR" sz="1200" kern="100" dirty="0">
                <a:effectLst/>
                <a:latin typeface="나눔스퀘어 Bold"/>
                <a:ea typeface="맑은 고딕" panose="020B0503020000020004" pitchFamily="50" charset="-127"/>
                <a:cs typeface="Times New Roman" panose="02020603050405020304" pitchFamily="18" charset="0"/>
              </a:rPr>
              <a:t> 라스베가스 </a:t>
            </a:r>
            <a:r>
              <a:rPr lang="ko-KR" altLang="ko-KR" sz="1200" kern="100" dirty="0" err="1">
                <a:effectLst/>
                <a:latin typeface="나눔스퀘어 Bold"/>
                <a:ea typeface="맑은 고딕" panose="020B0503020000020004" pitchFamily="50" charset="-127"/>
                <a:cs typeface="Times New Roman" panose="02020603050405020304" pitchFamily="18" charset="0"/>
              </a:rPr>
              <a:t>벨라지오</a:t>
            </a:r>
            <a:r>
              <a:rPr lang="ko-KR" altLang="ko-KR" sz="1200" kern="100" dirty="0">
                <a:effectLst/>
                <a:latin typeface="나눔스퀘어 Bold"/>
                <a:ea typeface="맑은 고딕" panose="020B0503020000020004" pitchFamily="50" charset="-127"/>
                <a:cs typeface="Times New Roman" panose="02020603050405020304" pitchFamily="18" charset="0"/>
              </a:rPr>
              <a:t> 호텔</a:t>
            </a:r>
            <a:r>
              <a:rPr lang="ko-KR" altLang="en-US" sz="1200" kern="100" dirty="0">
                <a:effectLst/>
                <a:latin typeface="나눔스퀘어 Bold"/>
                <a:ea typeface="맑은 고딕" panose="020B0503020000020004" pitchFamily="50" charset="-127"/>
                <a:cs typeface="Times New Roman" panose="02020603050405020304" pitchFamily="18" charset="0"/>
              </a:rPr>
              <a:t>의</a:t>
            </a:r>
            <a:r>
              <a:rPr lang="ko-KR" altLang="ko-KR" sz="1200" kern="100" dirty="0">
                <a:effectLst/>
                <a:latin typeface="나눔스퀘어 Bold"/>
                <a:ea typeface="맑은 고딕" panose="020B0503020000020004" pitchFamily="50" charset="-127"/>
                <a:cs typeface="Times New Roman" panose="02020603050405020304" pitchFamily="18" charset="0"/>
              </a:rPr>
              <a:t> 전체 </a:t>
            </a:r>
            <a:r>
              <a:rPr lang="en-US" altLang="ko-KR" sz="1200" kern="100" dirty="0">
                <a:effectLst/>
                <a:latin typeface="나눔스퀘어 Bold"/>
                <a:ea typeface="맑은 고딕" panose="020B0503020000020004" pitchFamily="50" charset="-127"/>
                <a:cs typeface="Times New Roman" panose="02020603050405020304" pitchFamily="18" charset="0"/>
              </a:rPr>
              <a:t>2889</a:t>
            </a:r>
            <a:r>
              <a:rPr lang="ko-KR" altLang="ko-KR" sz="1200" kern="100" dirty="0">
                <a:effectLst/>
                <a:latin typeface="나눔스퀘어 Bold"/>
                <a:ea typeface="맑은 고딕" panose="020B0503020000020004" pitchFamily="50" charset="-127"/>
                <a:cs typeface="Times New Roman" panose="02020603050405020304" pitchFamily="18" charset="0"/>
              </a:rPr>
              <a:t>개의 </a:t>
            </a:r>
            <a:r>
              <a:rPr lang="ko-KR" altLang="en-US" sz="1200" kern="100" dirty="0">
                <a:effectLst/>
                <a:latin typeface="나눔스퀘어 Bold"/>
                <a:ea typeface="맑은 고딕" panose="020B0503020000020004" pitchFamily="50" charset="-127"/>
                <a:cs typeface="Times New Roman" panose="02020603050405020304" pitchFamily="18" charset="0"/>
              </a:rPr>
              <a:t>리뷰에 대한 </a:t>
            </a:r>
            <a:r>
              <a:rPr lang="ko-KR" altLang="ko-KR" sz="1200" kern="100" dirty="0">
                <a:effectLst/>
                <a:latin typeface="나눔스퀘어 Bold"/>
                <a:ea typeface="맑은 고딕" panose="020B0503020000020004" pitchFamily="50" charset="-127"/>
                <a:cs typeface="Times New Roman" panose="02020603050405020304" pitchFamily="18" charset="0"/>
              </a:rPr>
              <a:t>데이터를 </a:t>
            </a:r>
            <a:r>
              <a:rPr lang="ko-KR" altLang="ko-KR" sz="1200" kern="100" dirty="0" err="1">
                <a:effectLst/>
                <a:latin typeface="나눔스퀘어 Bold"/>
                <a:ea typeface="맑은 고딕" panose="020B0503020000020004" pitchFamily="50" charset="-127"/>
                <a:cs typeface="Times New Roman" panose="02020603050405020304" pitchFamily="18" charset="0"/>
              </a:rPr>
              <a:t>웹크롤링</a:t>
            </a:r>
            <a:r>
              <a:rPr lang="ko-KR" altLang="ko-KR" sz="1200" kern="100" dirty="0">
                <a:effectLst/>
                <a:latin typeface="나눔스퀘어 Bold"/>
                <a:ea typeface="맑은 고딕" panose="020B0503020000020004" pitchFamily="50" charset="-127"/>
                <a:cs typeface="Times New Roman" panose="02020603050405020304" pitchFamily="18" charset="0"/>
              </a:rPr>
              <a:t> 하였</a:t>
            </a:r>
            <a:r>
              <a:rPr lang="ko-KR" altLang="en-US" sz="1200" kern="100" dirty="0">
                <a:effectLst/>
                <a:latin typeface="나눔스퀘어 Bold"/>
                <a:ea typeface="맑은 고딕" panose="020B0503020000020004" pitchFamily="50" charset="-127"/>
                <a:cs typeface="Times New Roman" panose="02020603050405020304" pitchFamily="18" charset="0"/>
              </a:rPr>
              <a:t>습니다</a:t>
            </a:r>
            <a:r>
              <a:rPr lang="en-US" altLang="ko-KR" sz="1200" kern="100" dirty="0">
                <a:effectLst/>
                <a:latin typeface="나눔스퀘어 Bold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00" dirty="0">
              <a:effectLst/>
              <a:latin typeface="나눔스퀘어 Bold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ko-KR" sz="1200" kern="100" dirty="0">
              <a:effectLst/>
              <a:latin typeface="나눔스퀘어 Bold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F038F-B793-43DE-82E1-47069A91B64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680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저희는 제목</a:t>
            </a:r>
            <a:r>
              <a:rPr lang="ko-KR" altLang="ko-KR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 리뷰내용의 키워드가 되는 경우가 많기 때문에 </a:t>
            </a:r>
            <a:r>
              <a:rPr lang="ko-KR" altLang="en-US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한 리뷰에서 리뷰 본문과 제목을 함께 </a:t>
            </a:r>
            <a:r>
              <a:rPr lang="ko-KR" altLang="en-US" sz="12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크롤링을</a:t>
            </a:r>
            <a:r>
              <a:rPr lang="ko-KR" altLang="en-US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하였습니다</a:t>
            </a:r>
            <a:r>
              <a:rPr lang="en-US" altLang="ko-KR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또한 긍정</a:t>
            </a:r>
            <a:r>
              <a:rPr lang="en-US" altLang="ko-KR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en-US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부정을 </a:t>
            </a:r>
            <a:r>
              <a:rPr lang="ko-KR" altLang="en-US" sz="12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라벨링하기</a:t>
            </a:r>
            <a:r>
              <a:rPr lang="ko-KR" altLang="en-US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위해서 리뷰 평점까지 </a:t>
            </a:r>
            <a:r>
              <a:rPr lang="ko-KR" altLang="en-US" sz="12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크롤링을</a:t>
            </a:r>
            <a:r>
              <a:rPr lang="ko-KR" altLang="en-US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진행 하였습니다</a:t>
            </a:r>
            <a:r>
              <a:rPr lang="en-US" altLang="ko-KR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웹크롤링</a:t>
            </a:r>
            <a:r>
              <a:rPr lang="ko-KR" altLang="en-US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결과</a:t>
            </a:r>
            <a:r>
              <a:rPr lang="en-US" altLang="ko-KR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각 리뷰들의 평가 점수</a:t>
            </a:r>
            <a:r>
              <a:rPr lang="en-US" altLang="ko-KR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(score), </a:t>
            </a:r>
            <a:r>
              <a:rPr lang="ko-KR" altLang="en-US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제목</a:t>
            </a:r>
            <a:r>
              <a:rPr lang="en-US" altLang="ko-KR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(title) </a:t>
            </a:r>
            <a:r>
              <a:rPr lang="ko-KR" altLang="en-US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그리고</a:t>
            </a:r>
            <a:r>
              <a:rPr lang="ko-KR" altLang="ko-KR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리뷰내용</a:t>
            </a:r>
            <a:r>
              <a:rPr lang="en-US" altLang="ko-KR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(content)</a:t>
            </a:r>
            <a:r>
              <a:rPr lang="ko-KR" altLang="en-US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 데이터 프레임 형태로 잘 담긴 것을 확인할 수 있습니다</a:t>
            </a:r>
            <a:r>
              <a:rPr lang="en-US" altLang="ko-KR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F038F-B793-43DE-82E1-47069A91B64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111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그러면 이제 데이터 전처리를 하기에 앞서서 데이터를 먼저 살펴보도록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일단 각 리뷰들에 대한 평가 점수의 분포는 다음과 같습니다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이때</a:t>
            </a:r>
            <a:r>
              <a:rPr lang="en-US" altLang="ko-KR" dirty="0"/>
              <a:t>, </a:t>
            </a:r>
            <a:r>
              <a:rPr lang="ko-KR" altLang="en-US" dirty="0"/>
              <a:t>데이터를 살펴보면</a:t>
            </a:r>
            <a:r>
              <a:rPr lang="en-US" altLang="ko-KR" dirty="0"/>
              <a:t> 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점 리뷰</a:t>
            </a: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경우에는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보통은 부정적인 경우가 다수</a:t>
            </a: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라는 사실을 알 수 있습니다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F038F-B793-43DE-82E1-47069A91B64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365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따라서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저희는 이렇게 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4~5</a:t>
            </a: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점을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긍정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(1)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으로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1~3</a:t>
            </a: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점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부정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(0)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으로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라벨링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하였습니다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이렇게 라벨링을 했을 때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불균형이 발생되는 것을 인지하였습니다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F038F-B793-43DE-82E1-47069A91B64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901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본문과 제목을 한꺼번에 처리해주기 위해 </a:t>
            </a:r>
            <a:r>
              <a:rPr lang="en-US" altLang="ko-KR" dirty="0"/>
              <a:t>review</a:t>
            </a:r>
            <a:r>
              <a:rPr lang="ko-KR" altLang="en-US" dirty="0"/>
              <a:t>라는 변수에 두 변수의 내용을 합쳐주었습니다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F038F-B793-43DE-82E1-47069A91B64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745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920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266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6006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3915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768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3352800" y="0"/>
            <a:ext cx="0" cy="6858000"/>
          </a:xfrm>
          <a:prstGeom prst="line">
            <a:avLst/>
          </a:prstGeom>
          <a:ln w="69850">
            <a:solidFill>
              <a:schemeClr val="bg2">
                <a:lumMod val="90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80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178821" y="2053803"/>
            <a:ext cx="5834358" cy="1034111"/>
          </a:xfrm>
          <a:prstGeom prst="rect">
            <a:avLst/>
          </a:prstGeom>
          <a:solidFill>
            <a:srgbClr val="0B5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머신러닝</a:t>
            </a:r>
            <a:r>
              <a:rPr lang="ko-KR" altLang="en-US" sz="48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최종발표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597833" y="3770087"/>
            <a:ext cx="299633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2018046008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길나영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2019017001 </a:t>
            </a:r>
            <a:r>
              <a:rPr lang="ko-KR" altLang="en-US" sz="2400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김미래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125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B656DC5-0B13-9873-58C9-5269EB53301E}"/>
              </a:ext>
            </a:extLst>
          </p:cNvPr>
          <p:cNvSpPr txBox="1"/>
          <p:nvPr/>
        </p:nvSpPr>
        <p:spPr>
          <a:xfrm>
            <a:off x="392430" y="1356360"/>
            <a:ext cx="32745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300" dirty="0" err="1">
                <a:solidFill>
                  <a:srgbClr val="0B55B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이모지</a:t>
            </a:r>
            <a:r>
              <a:rPr lang="ko-KR" altLang="en-US" sz="3200" b="1" spc="300" dirty="0">
                <a:solidFill>
                  <a:srgbClr val="0B55B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및 </a:t>
            </a:r>
            <a:endParaRPr lang="en-US" altLang="ko-KR" sz="3200" b="1" spc="300" dirty="0">
              <a:solidFill>
                <a:srgbClr val="0B55B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3200" b="1" spc="300" dirty="0">
                <a:solidFill>
                  <a:srgbClr val="0B55B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이모티콘</a:t>
            </a:r>
            <a:endParaRPr lang="en-US" altLang="ko-KR" sz="3200" b="1" spc="300" dirty="0">
              <a:solidFill>
                <a:srgbClr val="0B55B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A81AD84-ED77-A963-4BB9-00A68E2C4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7500" y="1351044"/>
            <a:ext cx="8417726" cy="247382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12B67BA-26A8-3BAB-2D9B-F66FBD592A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6990" y="4175398"/>
            <a:ext cx="8417726" cy="220980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94AD959-5FFD-F82F-A06D-0DA76A15F3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6229" y="495602"/>
            <a:ext cx="7980847" cy="608396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262BEFF-B775-94B7-BE63-B240A76C1B9F}"/>
              </a:ext>
            </a:extLst>
          </p:cNvPr>
          <p:cNvSpPr/>
          <p:nvPr/>
        </p:nvSpPr>
        <p:spPr>
          <a:xfrm>
            <a:off x="5188250" y="1893446"/>
            <a:ext cx="786179" cy="288143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E6AD013-CD3F-84A5-90A0-DB000E0F4666}"/>
              </a:ext>
            </a:extLst>
          </p:cNvPr>
          <p:cNvSpPr/>
          <p:nvPr/>
        </p:nvSpPr>
        <p:spPr>
          <a:xfrm>
            <a:off x="5126939" y="4667133"/>
            <a:ext cx="867461" cy="277984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92BCB78-C56D-C582-CFC4-7395FB39D75A}"/>
              </a:ext>
            </a:extLst>
          </p:cNvPr>
          <p:cNvSpPr/>
          <p:nvPr/>
        </p:nvSpPr>
        <p:spPr>
          <a:xfrm>
            <a:off x="4744359" y="2734501"/>
            <a:ext cx="5375351" cy="288143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E8BB739-6364-10E7-2AE3-D56350055FE3}"/>
              </a:ext>
            </a:extLst>
          </p:cNvPr>
          <p:cNvSpPr/>
          <p:nvPr/>
        </p:nvSpPr>
        <p:spPr>
          <a:xfrm>
            <a:off x="4623140" y="5510929"/>
            <a:ext cx="968364" cy="277984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7E86AB1-BF98-1ACE-E18A-7CFBCE6C993D}"/>
              </a:ext>
            </a:extLst>
          </p:cNvPr>
          <p:cNvGrpSpPr/>
          <p:nvPr/>
        </p:nvGrpSpPr>
        <p:grpSpPr>
          <a:xfrm>
            <a:off x="392430" y="1005840"/>
            <a:ext cx="1642700" cy="0"/>
            <a:chOff x="455014" y="1097280"/>
            <a:chExt cx="1642700" cy="0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A815FCEF-861F-7C15-79D5-1ACF477AE15C}"/>
                </a:ext>
              </a:extLst>
            </p:cNvPr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F0F98F93-EE72-6684-E790-7314EF73E1E1}"/>
                </a:ext>
              </a:extLst>
            </p:cNvPr>
            <p:cNvCxnSpPr/>
            <p:nvPr/>
          </p:nvCxnSpPr>
          <p:spPr>
            <a:xfrm>
              <a:off x="882581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877E45CA-0C36-D2C8-1770-EDBD61FBC184}"/>
                </a:ext>
              </a:extLst>
            </p:cNvPr>
            <p:cNvCxnSpPr/>
            <p:nvPr/>
          </p:nvCxnSpPr>
          <p:spPr>
            <a:xfrm>
              <a:off x="1310148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51189611-39B6-2088-064D-316011663674}"/>
                </a:ext>
              </a:extLst>
            </p:cNvPr>
            <p:cNvCxnSpPr/>
            <p:nvPr/>
          </p:nvCxnSpPr>
          <p:spPr>
            <a:xfrm>
              <a:off x="17377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232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B656DC5-0B13-9873-58C9-5269EB53301E}"/>
              </a:ext>
            </a:extLst>
          </p:cNvPr>
          <p:cNvSpPr txBox="1"/>
          <p:nvPr/>
        </p:nvSpPr>
        <p:spPr>
          <a:xfrm>
            <a:off x="392430" y="1356360"/>
            <a:ext cx="3274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300" dirty="0">
                <a:solidFill>
                  <a:srgbClr val="0B55B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처리 결과</a:t>
            </a:r>
            <a:endParaRPr lang="en-US" altLang="ko-KR" sz="3200" b="1" spc="300" dirty="0">
              <a:solidFill>
                <a:srgbClr val="0B55B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9DE0269-B50A-9336-9B21-993886A00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7521" y="1336039"/>
            <a:ext cx="8421439" cy="106094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F9EE745-4DC9-BBF0-3D29-3369D2EE51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7521" y="3930547"/>
            <a:ext cx="8421442" cy="1060943"/>
          </a:xfrm>
          <a:prstGeom prst="rect">
            <a:avLst/>
          </a:prstGeom>
        </p:spPr>
      </p:pic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06E0BCC5-7AFE-CDE4-2FB2-515113353CD0}"/>
              </a:ext>
            </a:extLst>
          </p:cNvPr>
          <p:cNvSpPr/>
          <p:nvPr/>
        </p:nvSpPr>
        <p:spPr>
          <a:xfrm>
            <a:off x="7524080" y="2712331"/>
            <a:ext cx="528320" cy="812800"/>
          </a:xfrm>
          <a:prstGeom prst="downArrow">
            <a:avLst/>
          </a:prstGeom>
          <a:solidFill>
            <a:srgbClr val="0B55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D7011EA-A7CE-25CA-807E-1D344DFF6421}"/>
              </a:ext>
            </a:extLst>
          </p:cNvPr>
          <p:cNvSpPr/>
          <p:nvPr/>
        </p:nvSpPr>
        <p:spPr>
          <a:xfrm>
            <a:off x="5730240" y="1802143"/>
            <a:ext cx="335280" cy="300977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1B619D2-2ACD-FDAF-2F90-535972875151}"/>
              </a:ext>
            </a:extLst>
          </p:cNvPr>
          <p:cNvGrpSpPr/>
          <p:nvPr/>
        </p:nvGrpSpPr>
        <p:grpSpPr>
          <a:xfrm>
            <a:off x="392430" y="1005840"/>
            <a:ext cx="1642700" cy="0"/>
            <a:chOff x="455014" y="1097280"/>
            <a:chExt cx="1642700" cy="0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3D5E9C68-A929-201D-70A4-D0827C502527}"/>
                </a:ext>
              </a:extLst>
            </p:cNvPr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24DE489A-9F46-9C80-67A0-99BED0779096}"/>
                </a:ext>
              </a:extLst>
            </p:cNvPr>
            <p:cNvCxnSpPr/>
            <p:nvPr/>
          </p:nvCxnSpPr>
          <p:spPr>
            <a:xfrm>
              <a:off x="882581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27633EA5-006A-7DC7-FAD5-787F043801AB}"/>
                </a:ext>
              </a:extLst>
            </p:cNvPr>
            <p:cNvCxnSpPr/>
            <p:nvPr/>
          </p:nvCxnSpPr>
          <p:spPr>
            <a:xfrm>
              <a:off x="1310148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11063B3E-C9FF-4108-85E0-5AF20A475D6D}"/>
                </a:ext>
              </a:extLst>
            </p:cNvPr>
            <p:cNvCxnSpPr/>
            <p:nvPr/>
          </p:nvCxnSpPr>
          <p:spPr>
            <a:xfrm>
              <a:off x="17377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2073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4B50BB65-34A7-2A48-8915-6D4F62807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1300" y="1330100"/>
            <a:ext cx="6886185" cy="40616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B656DC5-0B13-9873-58C9-5269EB53301E}"/>
              </a:ext>
            </a:extLst>
          </p:cNvPr>
          <p:cNvSpPr txBox="1"/>
          <p:nvPr/>
        </p:nvSpPr>
        <p:spPr>
          <a:xfrm>
            <a:off x="392430" y="1356360"/>
            <a:ext cx="3274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300" dirty="0">
                <a:solidFill>
                  <a:srgbClr val="0B55B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자연어 처리</a:t>
            </a:r>
            <a:endParaRPr lang="en-US" altLang="ko-KR" sz="3200" b="1" spc="300" dirty="0">
              <a:solidFill>
                <a:srgbClr val="0B55B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1444515-3624-EE2A-F1DD-6E98BC794AB5}"/>
              </a:ext>
            </a:extLst>
          </p:cNvPr>
          <p:cNvGrpSpPr/>
          <p:nvPr/>
        </p:nvGrpSpPr>
        <p:grpSpPr>
          <a:xfrm>
            <a:off x="392430" y="1005840"/>
            <a:ext cx="1642700" cy="0"/>
            <a:chOff x="455014" y="1097280"/>
            <a:chExt cx="1642700" cy="0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C5432A9-9397-2533-87BE-8E8A3D28D75D}"/>
                </a:ext>
              </a:extLst>
            </p:cNvPr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A1A2BBDA-8B88-D9E8-5638-79B3D05F4FA2}"/>
                </a:ext>
              </a:extLst>
            </p:cNvPr>
            <p:cNvCxnSpPr/>
            <p:nvPr/>
          </p:nvCxnSpPr>
          <p:spPr>
            <a:xfrm>
              <a:off x="882581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8B61D173-A3DE-265A-DCBE-AE08F97278F2}"/>
                </a:ext>
              </a:extLst>
            </p:cNvPr>
            <p:cNvCxnSpPr/>
            <p:nvPr/>
          </p:nvCxnSpPr>
          <p:spPr>
            <a:xfrm>
              <a:off x="1310148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3433FAF5-23F7-AD3F-4D90-856231670DDB}"/>
                </a:ext>
              </a:extLst>
            </p:cNvPr>
            <p:cNvCxnSpPr/>
            <p:nvPr/>
          </p:nvCxnSpPr>
          <p:spPr>
            <a:xfrm>
              <a:off x="17377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5125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54B1D39-93B2-80E9-7A26-659FEBA38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620" y="1005840"/>
            <a:ext cx="7704530" cy="192867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34A5388-9BDD-5F49-5263-B0478AB381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9620" y="4117983"/>
            <a:ext cx="7704530" cy="137708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37C6EC9-27E1-C89B-3320-C3AF9E475D00}"/>
              </a:ext>
            </a:extLst>
          </p:cNvPr>
          <p:cNvSpPr txBox="1"/>
          <p:nvPr/>
        </p:nvSpPr>
        <p:spPr>
          <a:xfrm>
            <a:off x="392430" y="1356360"/>
            <a:ext cx="3274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300" dirty="0">
                <a:solidFill>
                  <a:srgbClr val="0B55B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처리</a:t>
            </a:r>
            <a:r>
              <a:rPr lang="en-US" altLang="ko-KR" sz="3200" b="1" spc="300" dirty="0">
                <a:solidFill>
                  <a:srgbClr val="0B55B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200" b="1" spc="300" dirty="0">
                <a:solidFill>
                  <a:srgbClr val="0B55B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  <a:endParaRPr lang="en-US" altLang="ko-KR" sz="3200" b="1" spc="300" dirty="0">
              <a:solidFill>
                <a:srgbClr val="0B55B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F1179849-BD9F-0325-91E3-71759366D44D}"/>
              </a:ext>
            </a:extLst>
          </p:cNvPr>
          <p:cNvSpPr/>
          <p:nvPr/>
        </p:nvSpPr>
        <p:spPr>
          <a:xfrm>
            <a:off x="7677725" y="3022600"/>
            <a:ext cx="528320" cy="812800"/>
          </a:xfrm>
          <a:prstGeom prst="downArrow">
            <a:avLst/>
          </a:prstGeom>
          <a:solidFill>
            <a:srgbClr val="0B55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2639C54-3495-35AC-CA2C-30898FD74E97}"/>
              </a:ext>
            </a:extLst>
          </p:cNvPr>
          <p:cNvGrpSpPr/>
          <p:nvPr/>
        </p:nvGrpSpPr>
        <p:grpSpPr>
          <a:xfrm>
            <a:off x="392430" y="1005840"/>
            <a:ext cx="1642700" cy="0"/>
            <a:chOff x="455014" y="1097280"/>
            <a:chExt cx="1642700" cy="0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3F0C685-9FCA-6F76-FE74-87B14C132965}"/>
                </a:ext>
              </a:extLst>
            </p:cNvPr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2EF2BBCE-9BB1-726A-0D9E-DE532E5163A0}"/>
                </a:ext>
              </a:extLst>
            </p:cNvPr>
            <p:cNvCxnSpPr/>
            <p:nvPr/>
          </p:nvCxnSpPr>
          <p:spPr>
            <a:xfrm>
              <a:off x="882581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401DC1A-A3FD-BDC0-33A1-0571EAFB2E45}"/>
                </a:ext>
              </a:extLst>
            </p:cNvPr>
            <p:cNvCxnSpPr/>
            <p:nvPr/>
          </p:nvCxnSpPr>
          <p:spPr>
            <a:xfrm>
              <a:off x="1310148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36C64D62-DB8A-6B28-F513-E14D5E84F761}"/>
                </a:ext>
              </a:extLst>
            </p:cNvPr>
            <p:cNvCxnSpPr/>
            <p:nvPr/>
          </p:nvCxnSpPr>
          <p:spPr>
            <a:xfrm>
              <a:off x="17377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029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BBA34580-5DDD-B087-A2EE-C95B4C09C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606" y="1231778"/>
            <a:ext cx="8032964" cy="396200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EEDB9FD-ED1D-C421-CC50-8E5308A5C825}"/>
              </a:ext>
            </a:extLst>
          </p:cNvPr>
          <p:cNvSpPr txBox="1"/>
          <p:nvPr/>
        </p:nvSpPr>
        <p:spPr>
          <a:xfrm>
            <a:off x="392430" y="1356360"/>
            <a:ext cx="32325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300" dirty="0">
                <a:solidFill>
                  <a:srgbClr val="0B55B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Bag of Words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8D7457B-C685-B903-3EA0-CDFFD63D9F1D}"/>
              </a:ext>
            </a:extLst>
          </p:cNvPr>
          <p:cNvGrpSpPr/>
          <p:nvPr/>
        </p:nvGrpSpPr>
        <p:grpSpPr>
          <a:xfrm>
            <a:off x="392430" y="1005840"/>
            <a:ext cx="1642700" cy="0"/>
            <a:chOff x="455014" y="1097280"/>
            <a:chExt cx="1642700" cy="0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564EDA2-E7FA-89C4-E504-B50508B22859}"/>
                </a:ext>
              </a:extLst>
            </p:cNvPr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054BAF2E-8C7B-D80F-03E9-F7F10C026CB0}"/>
                </a:ext>
              </a:extLst>
            </p:cNvPr>
            <p:cNvCxnSpPr/>
            <p:nvPr/>
          </p:nvCxnSpPr>
          <p:spPr>
            <a:xfrm>
              <a:off x="882581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C6F8076-8FFA-2FC3-6DA8-A4559C02913F}"/>
                </a:ext>
              </a:extLst>
            </p:cNvPr>
            <p:cNvCxnSpPr/>
            <p:nvPr/>
          </p:nvCxnSpPr>
          <p:spPr>
            <a:xfrm>
              <a:off x="1310148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81C62570-1B47-BC1B-DE7D-1A26AE273196}"/>
                </a:ext>
              </a:extLst>
            </p:cNvPr>
            <p:cNvCxnSpPr/>
            <p:nvPr/>
          </p:nvCxnSpPr>
          <p:spPr>
            <a:xfrm>
              <a:off x="17377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6631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3FDBE5B7-A886-C2B6-4F90-1F6305D61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4163" y="1037998"/>
            <a:ext cx="6092820" cy="19595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CF2FCF2-B17D-EC35-F071-915D72A92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4163" y="3745390"/>
            <a:ext cx="6092820" cy="13491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B1396D5-E524-D0DD-2E5D-C842916123A3}"/>
              </a:ext>
            </a:extLst>
          </p:cNvPr>
          <p:cNvSpPr txBox="1"/>
          <p:nvPr/>
        </p:nvSpPr>
        <p:spPr>
          <a:xfrm>
            <a:off x="392430" y="1356360"/>
            <a:ext cx="3274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300" dirty="0">
                <a:solidFill>
                  <a:srgbClr val="0B55B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TF-IDF </a:t>
            </a:r>
            <a:r>
              <a:rPr lang="ko-KR" altLang="en-US" sz="3200" b="1" spc="300" dirty="0">
                <a:solidFill>
                  <a:srgbClr val="0B55B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변환</a:t>
            </a:r>
            <a:endParaRPr lang="en-US" altLang="ko-KR" sz="3200" b="1" spc="300" dirty="0">
              <a:solidFill>
                <a:srgbClr val="0B55B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843A812-FDCE-6D78-0336-6288E5EBB0EF}"/>
              </a:ext>
            </a:extLst>
          </p:cNvPr>
          <p:cNvGrpSpPr/>
          <p:nvPr/>
        </p:nvGrpSpPr>
        <p:grpSpPr>
          <a:xfrm>
            <a:off x="392430" y="1005840"/>
            <a:ext cx="1642700" cy="0"/>
            <a:chOff x="455014" y="1097280"/>
            <a:chExt cx="1642700" cy="0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7D6D6528-C762-5AFE-248A-6DEE4C75E469}"/>
                </a:ext>
              </a:extLst>
            </p:cNvPr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D11B32BA-7685-67EE-F239-8C97DC6CE46B}"/>
                </a:ext>
              </a:extLst>
            </p:cNvPr>
            <p:cNvCxnSpPr/>
            <p:nvPr/>
          </p:nvCxnSpPr>
          <p:spPr>
            <a:xfrm>
              <a:off x="882581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620D9CC-8758-6F5A-9B41-9DE06F72F9C3}"/>
                </a:ext>
              </a:extLst>
            </p:cNvPr>
            <p:cNvCxnSpPr/>
            <p:nvPr/>
          </p:nvCxnSpPr>
          <p:spPr>
            <a:xfrm>
              <a:off x="1310148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69D138E6-FF3B-062E-D162-BCFD2C50B9B7}"/>
                </a:ext>
              </a:extLst>
            </p:cNvPr>
            <p:cNvCxnSpPr/>
            <p:nvPr/>
          </p:nvCxnSpPr>
          <p:spPr>
            <a:xfrm>
              <a:off x="17377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1154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4476" y="2369122"/>
            <a:ext cx="87190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spc="-300" dirty="0">
                <a:solidFill>
                  <a:srgbClr val="0B55B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4800" b="1" spc="-300" dirty="0">
                <a:solidFill>
                  <a:srgbClr val="0B55B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감성 분석 </a:t>
            </a:r>
            <a:r>
              <a:rPr lang="en-US" altLang="ko-KR" sz="4800" b="1" spc="-300" dirty="0">
                <a:solidFill>
                  <a:srgbClr val="0B55B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(Sentiment Analysis)</a:t>
            </a:r>
            <a:endParaRPr lang="ko-KR" altLang="en-US" sz="4800" b="1" spc="-300" dirty="0">
              <a:solidFill>
                <a:srgbClr val="0B55B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4859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52444A05-56BF-84FB-6BB6-1ECFA75C41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252" b="35493"/>
          <a:stretch/>
        </p:blipFill>
        <p:spPr>
          <a:xfrm>
            <a:off x="3979544" y="2334623"/>
            <a:ext cx="7820025" cy="46206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B827057-688F-E6FE-5788-100FC6657F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4850"/>
          <a:stretch/>
        </p:blipFill>
        <p:spPr>
          <a:xfrm>
            <a:off x="3979545" y="1241553"/>
            <a:ext cx="7820025" cy="62197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25C3B52-6EB0-FCBC-6C7B-61894743A9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9544" y="3429000"/>
            <a:ext cx="7555465" cy="242162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FA13B65-8DB1-229C-6732-85843B8F7B8C}"/>
              </a:ext>
            </a:extLst>
          </p:cNvPr>
          <p:cNvSpPr txBox="1"/>
          <p:nvPr/>
        </p:nvSpPr>
        <p:spPr>
          <a:xfrm>
            <a:off x="392430" y="1372689"/>
            <a:ext cx="32745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300" dirty="0">
                <a:solidFill>
                  <a:srgbClr val="0B55B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Logistic Regression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C518E89-E3CF-99FC-5D63-B799FB628EF1}"/>
              </a:ext>
            </a:extLst>
          </p:cNvPr>
          <p:cNvSpPr/>
          <p:nvPr/>
        </p:nvSpPr>
        <p:spPr>
          <a:xfrm>
            <a:off x="9115902" y="2405466"/>
            <a:ext cx="1250065" cy="280000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F8D1931-8E30-4868-8479-B3D903532DEB}"/>
              </a:ext>
            </a:extLst>
          </p:cNvPr>
          <p:cNvSpPr/>
          <p:nvPr/>
        </p:nvSpPr>
        <p:spPr>
          <a:xfrm>
            <a:off x="4671223" y="1331089"/>
            <a:ext cx="1250066" cy="428263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7BDA3A5-2D40-CED0-AC94-8FA597D27C9D}"/>
              </a:ext>
            </a:extLst>
          </p:cNvPr>
          <p:cNvGrpSpPr/>
          <p:nvPr/>
        </p:nvGrpSpPr>
        <p:grpSpPr>
          <a:xfrm>
            <a:off x="392430" y="1005840"/>
            <a:ext cx="1642700" cy="0"/>
            <a:chOff x="392430" y="1005840"/>
            <a:chExt cx="1642700" cy="0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8AFA94A4-790E-F644-5532-52413BC8A86F}"/>
                </a:ext>
              </a:extLst>
            </p:cNvPr>
            <p:cNvCxnSpPr/>
            <p:nvPr/>
          </p:nvCxnSpPr>
          <p:spPr>
            <a:xfrm>
              <a:off x="392430" y="1005840"/>
              <a:ext cx="360000" cy="0"/>
            </a:xfrm>
            <a:prstGeom prst="line">
              <a:avLst/>
            </a:prstGeom>
            <a:ln w="44450" cap="rnd">
              <a:solidFill>
                <a:srgbClr val="D0CEC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BDD7F32B-7F1B-EA1E-1F58-B5A56AA62A75}"/>
                </a:ext>
              </a:extLst>
            </p:cNvPr>
            <p:cNvCxnSpPr/>
            <p:nvPr/>
          </p:nvCxnSpPr>
          <p:spPr>
            <a:xfrm>
              <a:off x="819997" y="100584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6166E138-4128-EFF2-AEF8-2AADA3230708}"/>
                </a:ext>
              </a:extLst>
            </p:cNvPr>
            <p:cNvCxnSpPr/>
            <p:nvPr/>
          </p:nvCxnSpPr>
          <p:spPr>
            <a:xfrm>
              <a:off x="1247564" y="100584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2D41B871-D038-74C4-D362-6B848D52CE05}"/>
                </a:ext>
              </a:extLst>
            </p:cNvPr>
            <p:cNvCxnSpPr/>
            <p:nvPr/>
          </p:nvCxnSpPr>
          <p:spPr>
            <a:xfrm>
              <a:off x="1675130" y="100584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8115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4415D28A-4386-BF0E-555E-8F2A554AC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9170" y="2865796"/>
            <a:ext cx="3222610" cy="256515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58B2B1D-AF2A-5FD9-E8CF-E773D78375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7419" y="2710098"/>
            <a:ext cx="4429125" cy="28765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8EFCE86-8BB7-B04C-912B-5B69C76696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7419" y="859063"/>
            <a:ext cx="5314737" cy="113597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6491EED-C889-A529-02FA-AFBE85E217E6}"/>
              </a:ext>
            </a:extLst>
          </p:cNvPr>
          <p:cNvSpPr txBox="1"/>
          <p:nvPr/>
        </p:nvSpPr>
        <p:spPr>
          <a:xfrm>
            <a:off x="392430" y="1372689"/>
            <a:ext cx="3274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300">
                <a:solidFill>
                  <a:srgbClr val="0B55B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 확인</a:t>
            </a:r>
            <a:endParaRPr lang="en-US" altLang="ko-KR" sz="3200" b="1" spc="300" dirty="0">
              <a:solidFill>
                <a:srgbClr val="0B55B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7ADF84D-5A21-7989-CB9F-295DC787DC08}"/>
              </a:ext>
            </a:extLst>
          </p:cNvPr>
          <p:cNvSpPr/>
          <p:nvPr/>
        </p:nvSpPr>
        <p:spPr>
          <a:xfrm>
            <a:off x="4745621" y="1666754"/>
            <a:ext cx="1551008" cy="290710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6E191B1-7062-9500-D70F-3D57964F40DA}"/>
              </a:ext>
            </a:extLst>
          </p:cNvPr>
          <p:cNvGrpSpPr/>
          <p:nvPr/>
        </p:nvGrpSpPr>
        <p:grpSpPr>
          <a:xfrm>
            <a:off x="392430" y="1005840"/>
            <a:ext cx="1642700" cy="0"/>
            <a:chOff x="392430" y="1005840"/>
            <a:chExt cx="1642700" cy="0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86C1AA01-9B87-3735-0811-2844DA9A610C}"/>
                </a:ext>
              </a:extLst>
            </p:cNvPr>
            <p:cNvCxnSpPr/>
            <p:nvPr/>
          </p:nvCxnSpPr>
          <p:spPr>
            <a:xfrm>
              <a:off x="392430" y="1005840"/>
              <a:ext cx="360000" cy="0"/>
            </a:xfrm>
            <a:prstGeom prst="line">
              <a:avLst/>
            </a:prstGeom>
            <a:ln w="44450" cap="rnd">
              <a:solidFill>
                <a:srgbClr val="D0CEC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7DDE38D5-9CDA-753D-7E4F-7B78BDAA35FF}"/>
                </a:ext>
              </a:extLst>
            </p:cNvPr>
            <p:cNvCxnSpPr/>
            <p:nvPr/>
          </p:nvCxnSpPr>
          <p:spPr>
            <a:xfrm>
              <a:off x="819997" y="100584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3DAC9C2F-0AD6-0206-1FC6-DD9C1C08BEDE}"/>
                </a:ext>
              </a:extLst>
            </p:cNvPr>
            <p:cNvCxnSpPr/>
            <p:nvPr/>
          </p:nvCxnSpPr>
          <p:spPr>
            <a:xfrm>
              <a:off x="1247564" y="100584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22BE3127-82BD-0ED1-FFEF-81CC8D5AA051}"/>
                </a:ext>
              </a:extLst>
            </p:cNvPr>
            <p:cNvCxnSpPr/>
            <p:nvPr/>
          </p:nvCxnSpPr>
          <p:spPr>
            <a:xfrm>
              <a:off x="1675130" y="100584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662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7AB483BB-FD4A-C0F5-9B63-5A5B68F8B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115" y="3429000"/>
            <a:ext cx="7432950" cy="223523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6A9F418-D946-221D-34FD-9776DC713E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9213" y="661834"/>
            <a:ext cx="7864754" cy="24584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6E5BB61-5555-02AE-46FC-72FA9E4C9421}"/>
              </a:ext>
            </a:extLst>
          </p:cNvPr>
          <p:cNvSpPr txBox="1"/>
          <p:nvPr/>
        </p:nvSpPr>
        <p:spPr>
          <a:xfrm>
            <a:off x="217850" y="1306291"/>
            <a:ext cx="3274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300" dirty="0">
                <a:solidFill>
                  <a:srgbClr val="0B55B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샘플링 재조정</a:t>
            </a:r>
            <a:endParaRPr lang="en-US" altLang="ko-KR" sz="3200" b="1" spc="300" dirty="0">
              <a:solidFill>
                <a:srgbClr val="0B55B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CB5DBCC-187B-B76E-D2DB-99E1516A24AA}"/>
              </a:ext>
            </a:extLst>
          </p:cNvPr>
          <p:cNvGrpSpPr/>
          <p:nvPr/>
        </p:nvGrpSpPr>
        <p:grpSpPr>
          <a:xfrm>
            <a:off x="392430" y="1005840"/>
            <a:ext cx="1642700" cy="0"/>
            <a:chOff x="392430" y="1005840"/>
            <a:chExt cx="1642700" cy="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76D817F9-9706-FEFF-BC23-C8AE1652577A}"/>
                </a:ext>
              </a:extLst>
            </p:cNvPr>
            <p:cNvCxnSpPr/>
            <p:nvPr/>
          </p:nvCxnSpPr>
          <p:spPr>
            <a:xfrm>
              <a:off x="392430" y="1005840"/>
              <a:ext cx="360000" cy="0"/>
            </a:xfrm>
            <a:prstGeom prst="line">
              <a:avLst/>
            </a:prstGeom>
            <a:ln w="44450" cap="rnd">
              <a:solidFill>
                <a:srgbClr val="D0CEC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86C7A66-DB95-E785-9C59-8849865DAF7C}"/>
                </a:ext>
              </a:extLst>
            </p:cNvPr>
            <p:cNvCxnSpPr/>
            <p:nvPr/>
          </p:nvCxnSpPr>
          <p:spPr>
            <a:xfrm>
              <a:off x="819997" y="100584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7090A73B-3FE1-A1C5-57E8-71ACEA4BE52E}"/>
                </a:ext>
              </a:extLst>
            </p:cNvPr>
            <p:cNvCxnSpPr/>
            <p:nvPr/>
          </p:nvCxnSpPr>
          <p:spPr>
            <a:xfrm>
              <a:off x="1247564" y="100584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DF5A74FE-CE68-52D9-910D-C6BB57220F9E}"/>
                </a:ext>
              </a:extLst>
            </p:cNvPr>
            <p:cNvCxnSpPr/>
            <p:nvPr/>
          </p:nvCxnSpPr>
          <p:spPr>
            <a:xfrm>
              <a:off x="1675130" y="100584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BC6E5BE-2D43-7200-559A-3D87500F9213}"/>
              </a:ext>
            </a:extLst>
          </p:cNvPr>
          <p:cNvSpPr/>
          <p:nvPr/>
        </p:nvSpPr>
        <p:spPr>
          <a:xfrm>
            <a:off x="4955828" y="4561488"/>
            <a:ext cx="5659622" cy="294291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39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644420" y="2110570"/>
            <a:ext cx="0" cy="4175760"/>
          </a:xfrm>
          <a:prstGeom prst="line">
            <a:avLst/>
          </a:prstGeom>
          <a:ln w="381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1522499" y="2369650"/>
            <a:ext cx="243841" cy="243841"/>
          </a:xfrm>
          <a:prstGeom prst="ellipse">
            <a:avLst/>
          </a:prstGeom>
          <a:solidFill>
            <a:schemeClr val="bg1"/>
          </a:solidFill>
          <a:ln w="82550">
            <a:solidFill>
              <a:srgbClr val="0B55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1522499" y="3390730"/>
            <a:ext cx="243841" cy="243841"/>
          </a:xfrm>
          <a:prstGeom prst="ellipse">
            <a:avLst/>
          </a:prstGeom>
          <a:solidFill>
            <a:schemeClr val="bg1"/>
          </a:solidFill>
          <a:ln w="82550">
            <a:solidFill>
              <a:srgbClr val="0B55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522499" y="4503250"/>
            <a:ext cx="243841" cy="243841"/>
          </a:xfrm>
          <a:prstGeom prst="ellipse">
            <a:avLst/>
          </a:prstGeom>
          <a:solidFill>
            <a:schemeClr val="bg1"/>
          </a:solidFill>
          <a:ln w="82550">
            <a:solidFill>
              <a:srgbClr val="0B55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522499" y="5707210"/>
            <a:ext cx="243841" cy="243841"/>
          </a:xfrm>
          <a:prstGeom prst="ellipse">
            <a:avLst/>
          </a:prstGeom>
          <a:solidFill>
            <a:schemeClr val="bg1"/>
          </a:solidFill>
          <a:ln w="82550">
            <a:solidFill>
              <a:srgbClr val="0B55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2049032" y="2175490"/>
            <a:ext cx="1143002" cy="646331"/>
            <a:chOff x="1654292" y="2320440"/>
            <a:chExt cx="1143002" cy="646331"/>
          </a:xfrm>
        </p:grpSpPr>
        <p:sp>
          <p:nvSpPr>
            <p:cNvPr id="15" name="직사각형 14"/>
            <p:cNvSpPr/>
            <p:nvPr/>
          </p:nvSpPr>
          <p:spPr>
            <a:xfrm>
              <a:off x="1654292" y="2384550"/>
              <a:ext cx="1143002" cy="503940"/>
            </a:xfrm>
            <a:prstGeom prst="rect">
              <a:avLst/>
            </a:prstGeom>
            <a:solidFill>
              <a:srgbClr val="0B55B5"/>
            </a:solidFill>
            <a:ln>
              <a:solidFill>
                <a:srgbClr val="0B5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28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747147" y="2320440"/>
              <a:ext cx="9877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001</a:t>
              </a:r>
              <a:endParaRPr lang="ko-KR" altLang="en-US" sz="3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2049032" y="3208178"/>
            <a:ext cx="1143002" cy="646331"/>
            <a:chOff x="1654292" y="3353128"/>
            <a:chExt cx="1143002" cy="646331"/>
          </a:xfrm>
        </p:grpSpPr>
        <p:sp>
          <p:nvSpPr>
            <p:cNvPr id="18" name="직사각형 17"/>
            <p:cNvSpPr/>
            <p:nvPr/>
          </p:nvSpPr>
          <p:spPr>
            <a:xfrm>
              <a:off x="1654292" y="3405630"/>
              <a:ext cx="1143002" cy="503940"/>
            </a:xfrm>
            <a:prstGeom prst="rect">
              <a:avLst/>
            </a:prstGeom>
            <a:solidFill>
              <a:srgbClr val="0B55B5"/>
            </a:solidFill>
            <a:ln>
              <a:solidFill>
                <a:srgbClr val="0B5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28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47147" y="3353128"/>
              <a:ext cx="9877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002</a:t>
              </a:r>
              <a:endParaRPr lang="ko-KR" altLang="en-US" sz="3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2049032" y="4317066"/>
            <a:ext cx="1143002" cy="646331"/>
            <a:chOff x="1654292" y="4462016"/>
            <a:chExt cx="1143002" cy="646331"/>
          </a:xfrm>
        </p:grpSpPr>
        <p:sp>
          <p:nvSpPr>
            <p:cNvPr id="19" name="직사각형 18"/>
            <p:cNvSpPr/>
            <p:nvPr/>
          </p:nvSpPr>
          <p:spPr>
            <a:xfrm>
              <a:off x="1654292" y="4518150"/>
              <a:ext cx="1143002" cy="503940"/>
            </a:xfrm>
            <a:prstGeom prst="rect">
              <a:avLst/>
            </a:prstGeom>
            <a:solidFill>
              <a:srgbClr val="0B55B5"/>
            </a:solidFill>
            <a:ln>
              <a:solidFill>
                <a:srgbClr val="0B5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28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747147" y="4462016"/>
              <a:ext cx="9877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003</a:t>
              </a:r>
              <a:endParaRPr lang="ko-KR" altLang="en-US" sz="3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2049032" y="5515489"/>
            <a:ext cx="1143002" cy="646331"/>
            <a:chOff x="1654292" y="5599479"/>
            <a:chExt cx="1143002" cy="646331"/>
          </a:xfrm>
        </p:grpSpPr>
        <p:sp>
          <p:nvSpPr>
            <p:cNvPr id="20" name="직사각형 19"/>
            <p:cNvSpPr/>
            <p:nvPr/>
          </p:nvSpPr>
          <p:spPr>
            <a:xfrm>
              <a:off x="1654292" y="5661150"/>
              <a:ext cx="1143002" cy="503940"/>
            </a:xfrm>
            <a:prstGeom prst="rect">
              <a:avLst/>
            </a:prstGeom>
            <a:solidFill>
              <a:srgbClr val="0B55B5"/>
            </a:solidFill>
            <a:ln>
              <a:solidFill>
                <a:srgbClr val="0B5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28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747147" y="5599479"/>
              <a:ext cx="9877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004</a:t>
              </a:r>
              <a:endParaRPr lang="ko-KR" altLang="en-US" sz="3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252993" y="2260737"/>
            <a:ext cx="5275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데이터셋 소개 및 데이터 </a:t>
            </a:r>
            <a:r>
              <a:rPr lang="ko-KR" altLang="en-US" sz="2400" b="1" spc="3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endParaRPr lang="ko-KR" altLang="en-US" sz="24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52993" y="3281817"/>
            <a:ext cx="5503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감성분석 </a:t>
            </a:r>
            <a:r>
              <a:rPr lang="en-US" altLang="ko-KR" sz="2400" b="1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(Sentiment</a:t>
            </a:r>
            <a:r>
              <a:rPr lang="ko-KR" altLang="en-US" sz="2400" b="1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Analysis)</a:t>
            </a:r>
            <a:endParaRPr lang="ko-KR" altLang="en-US" sz="24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6803" y="1007258"/>
            <a:ext cx="27283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  <a:endParaRPr lang="ko-KR" altLang="en-US" sz="4000" b="1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CE5E12-E5CC-6AB5-394C-A7AA14787AD8}"/>
              </a:ext>
            </a:extLst>
          </p:cNvPr>
          <p:cNvSpPr txBox="1"/>
          <p:nvPr/>
        </p:nvSpPr>
        <p:spPr>
          <a:xfrm>
            <a:off x="3222513" y="4415475"/>
            <a:ext cx="2938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Grid Search CV</a:t>
            </a:r>
            <a:endParaRPr lang="ko-KR" altLang="en-US" sz="24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DEE838-688E-A0B3-B673-62AA35EB8C0F}"/>
              </a:ext>
            </a:extLst>
          </p:cNvPr>
          <p:cNvSpPr txBox="1"/>
          <p:nvPr/>
        </p:nvSpPr>
        <p:spPr>
          <a:xfrm>
            <a:off x="3222512" y="5619435"/>
            <a:ext cx="2755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리뷰 예측해보기</a:t>
            </a:r>
          </a:p>
        </p:txBody>
      </p:sp>
    </p:spTree>
    <p:extLst>
      <p:ext uri="{BB962C8B-B14F-4D97-AF65-F5344CB8AC3E}">
        <p14:creationId xmlns:p14="http://schemas.microsoft.com/office/powerpoint/2010/main" val="1556671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2027EBF1-E074-1045-3F5F-34D7E5583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2742" y="2843766"/>
            <a:ext cx="4586516" cy="297003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7BD61B9-0DB2-ED86-9E55-7A45D641EF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4765" y="610218"/>
            <a:ext cx="4182469" cy="181592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297B143-1251-E7A8-697B-070D65A63A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9304" y="2843765"/>
            <a:ext cx="3193202" cy="25609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793FC2A-3C36-0B37-DAE6-7AA688EE2BFA}"/>
              </a:ext>
            </a:extLst>
          </p:cNvPr>
          <p:cNvSpPr txBox="1"/>
          <p:nvPr/>
        </p:nvSpPr>
        <p:spPr>
          <a:xfrm>
            <a:off x="392430" y="1372689"/>
            <a:ext cx="3274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300">
                <a:solidFill>
                  <a:srgbClr val="0B55B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 확인</a:t>
            </a:r>
            <a:endParaRPr lang="en-US" altLang="ko-KR" sz="3200" b="1" spc="300" dirty="0">
              <a:solidFill>
                <a:srgbClr val="0B55B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16AF890-EA65-BC56-11E1-80CB21895B45}"/>
              </a:ext>
            </a:extLst>
          </p:cNvPr>
          <p:cNvSpPr/>
          <p:nvPr/>
        </p:nvSpPr>
        <p:spPr>
          <a:xfrm>
            <a:off x="4097438" y="2141316"/>
            <a:ext cx="1759352" cy="284828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4830CA3-B4CB-21E8-BA44-5DFAB5D15E3A}"/>
              </a:ext>
            </a:extLst>
          </p:cNvPr>
          <p:cNvGrpSpPr/>
          <p:nvPr/>
        </p:nvGrpSpPr>
        <p:grpSpPr>
          <a:xfrm>
            <a:off x="392430" y="1005840"/>
            <a:ext cx="1642700" cy="0"/>
            <a:chOff x="392430" y="1005840"/>
            <a:chExt cx="1642700" cy="0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B896C850-AA28-8990-3319-520A4F58AA44}"/>
                </a:ext>
              </a:extLst>
            </p:cNvPr>
            <p:cNvCxnSpPr/>
            <p:nvPr/>
          </p:nvCxnSpPr>
          <p:spPr>
            <a:xfrm>
              <a:off x="392430" y="1005840"/>
              <a:ext cx="360000" cy="0"/>
            </a:xfrm>
            <a:prstGeom prst="line">
              <a:avLst/>
            </a:prstGeom>
            <a:ln w="44450" cap="rnd">
              <a:solidFill>
                <a:srgbClr val="D0CEC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5535B42-3EB6-5919-A02C-237ACE3BD833}"/>
                </a:ext>
              </a:extLst>
            </p:cNvPr>
            <p:cNvCxnSpPr/>
            <p:nvPr/>
          </p:nvCxnSpPr>
          <p:spPr>
            <a:xfrm>
              <a:off x="819997" y="100584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8A0B8256-66D5-02D3-D283-804F68144DB4}"/>
                </a:ext>
              </a:extLst>
            </p:cNvPr>
            <p:cNvCxnSpPr/>
            <p:nvPr/>
          </p:nvCxnSpPr>
          <p:spPr>
            <a:xfrm>
              <a:off x="1247564" y="100584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80550693-C2EF-F25C-96A7-3731BC1A17D2}"/>
                </a:ext>
              </a:extLst>
            </p:cNvPr>
            <p:cNvCxnSpPr/>
            <p:nvPr/>
          </p:nvCxnSpPr>
          <p:spPr>
            <a:xfrm>
              <a:off x="1675130" y="100584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7215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FA13B65-8DB1-229C-6732-85843B8F7B8C}"/>
              </a:ext>
            </a:extLst>
          </p:cNvPr>
          <p:cNvSpPr txBox="1"/>
          <p:nvPr/>
        </p:nvSpPr>
        <p:spPr>
          <a:xfrm>
            <a:off x="392430" y="1372689"/>
            <a:ext cx="3274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300" dirty="0">
                <a:solidFill>
                  <a:srgbClr val="0B55B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SVM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3D96351-0119-4C7D-AA5B-F098655CC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152" y="1276764"/>
            <a:ext cx="8447059" cy="15278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1DFAB8A-E429-A7F1-6C43-DD59D47EEE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2273" y="3418840"/>
            <a:ext cx="7568778" cy="1898060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A6C80A0-5279-FB4D-2EA2-9C91F367318E}"/>
              </a:ext>
            </a:extLst>
          </p:cNvPr>
          <p:cNvSpPr/>
          <p:nvPr/>
        </p:nvSpPr>
        <p:spPr>
          <a:xfrm>
            <a:off x="4389120" y="5029200"/>
            <a:ext cx="1696720" cy="267380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7562358-0209-6B61-15AA-9B8ADFFD598A}"/>
              </a:ext>
            </a:extLst>
          </p:cNvPr>
          <p:cNvSpPr/>
          <p:nvPr/>
        </p:nvSpPr>
        <p:spPr>
          <a:xfrm>
            <a:off x="4846320" y="2010216"/>
            <a:ext cx="1950720" cy="336744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FD9C78F-D25A-5523-B88A-4B3CF2BBB1CD}"/>
              </a:ext>
            </a:extLst>
          </p:cNvPr>
          <p:cNvGrpSpPr/>
          <p:nvPr/>
        </p:nvGrpSpPr>
        <p:grpSpPr>
          <a:xfrm>
            <a:off x="392430" y="1005840"/>
            <a:ext cx="1642700" cy="0"/>
            <a:chOff x="392430" y="1005840"/>
            <a:chExt cx="1642700" cy="0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CA1E8203-7031-A14A-E3A6-552254A780BA}"/>
                </a:ext>
              </a:extLst>
            </p:cNvPr>
            <p:cNvCxnSpPr/>
            <p:nvPr/>
          </p:nvCxnSpPr>
          <p:spPr>
            <a:xfrm>
              <a:off x="392430" y="1005840"/>
              <a:ext cx="360000" cy="0"/>
            </a:xfrm>
            <a:prstGeom prst="line">
              <a:avLst/>
            </a:prstGeom>
            <a:ln w="44450" cap="rnd">
              <a:solidFill>
                <a:srgbClr val="D0CEC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F38DE563-0014-3A04-5372-C5C4C02D9416}"/>
                </a:ext>
              </a:extLst>
            </p:cNvPr>
            <p:cNvCxnSpPr/>
            <p:nvPr/>
          </p:nvCxnSpPr>
          <p:spPr>
            <a:xfrm>
              <a:off x="819997" y="100584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4B97D9CC-DC18-6F89-9267-6FDDDAB587D4}"/>
                </a:ext>
              </a:extLst>
            </p:cNvPr>
            <p:cNvCxnSpPr/>
            <p:nvPr/>
          </p:nvCxnSpPr>
          <p:spPr>
            <a:xfrm>
              <a:off x="1247564" y="100584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C643BA4A-096D-89EB-363D-E07807B616EF}"/>
                </a:ext>
              </a:extLst>
            </p:cNvPr>
            <p:cNvCxnSpPr/>
            <p:nvPr/>
          </p:nvCxnSpPr>
          <p:spPr>
            <a:xfrm>
              <a:off x="1675130" y="100584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4833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FA13B65-8DB1-229C-6732-85843B8F7B8C}"/>
              </a:ext>
            </a:extLst>
          </p:cNvPr>
          <p:cNvSpPr txBox="1"/>
          <p:nvPr/>
        </p:nvSpPr>
        <p:spPr>
          <a:xfrm>
            <a:off x="392430" y="1372689"/>
            <a:ext cx="32745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300" dirty="0">
                <a:solidFill>
                  <a:srgbClr val="0B55B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Decision</a:t>
            </a:r>
          </a:p>
          <a:p>
            <a:r>
              <a:rPr lang="en-US" altLang="ko-KR" sz="3200" b="1" spc="300" dirty="0">
                <a:solidFill>
                  <a:srgbClr val="0B55B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Tree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DC4E46E-4EA1-7541-0831-2A7F6DCEF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630" y="3291840"/>
            <a:ext cx="7669033" cy="1825709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C034758-5BC4-2246-1784-31DDEB07299E}"/>
              </a:ext>
            </a:extLst>
          </p:cNvPr>
          <p:cNvSpPr/>
          <p:nvPr/>
        </p:nvSpPr>
        <p:spPr>
          <a:xfrm>
            <a:off x="4307840" y="4851779"/>
            <a:ext cx="1696720" cy="267380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D8839E-986C-3ECF-3702-CD9744A1B8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3210" y="1291130"/>
            <a:ext cx="8564790" cy="1473736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4366E1F-39B5-6F7D-A06D-458A8AA281F2}"/>
              </a:ext>
            </a:extLst>
          </p:cNvPr>
          <p:cNvSpPr/>
          <p:nvPr/>
        </p:nvSpPr>
        <p:spPr>
          <a:xfrm>
            <a:off x="4826000" y="2019967"/>
            <a:ext cx="2214880" cy="267380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3624BA9-3E54-BE12-9E48-DEB6D864C3C3}"/>
              </a:ext>
            </a:extLst>
          </p:cNvPr>
          <p:cNvGrpSpPr/>
          <p:nvPr/>
        </p:nvGrpSpPr>
        <p:grpSpPr>
          <a:xfrm>
            <a:off x="392430" y="1005840"/>
            <a:ext cx="1642700" cy="0"/>
            <a:chOff x="392430" y="1005840"/>
            <a:chExt cx="1642700" cy="0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5CDE27BD-1A50-3C2D-1B56-EE67FB4ED082}"/>
                </a:ext>
              </a:extLst>
            </p:cNvPr>
            <p:cNvCxnSpPr/>
            <p:nvPr/>
          </p:nvCxnSpPr>
          <p:spPr>
            <a:xfrm>
              <a:off x="392430" y="1005840"/>
              <a:ext cx="360000" cy="0"/>
            </a:xfrm>
            <a:prstGeom prst="line">
              <a:avLst/>
            </a:prstGeom>
            <a:ln w="44450" cap="rnd">
              <a:solidFill>
                <a:srgbClr val="D0CEC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112E8E1-6766-5E3F-8087-380C93E821C1}"/>
                </a:ext>
              </a:extLst>
            </p:cNvPr>
            <p:cNvCxnSpPr/>
            <p:nvPr/>
          </p:nvCxnSpPr>
          <p:spPr>
            <a:xfrm>
              <a:off x="819997" y="100584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86EE7B8D-8003-977D-5CF1-B6FF0FC06CAD}"/>
                </a:ext>
              </a:extLst>
            </p:cNvPr>
            <p:cNvCxnSpPr/>
            <p:nvPr/>
          </p:nvCxnSpPr>
          <p:spPr>
            <a:xfrm>
              <a:off x="1247564" y="100584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330FB945-F238-2DA6-0BAD-7A1D685BC44D}"/>
                </a:ext>
              </a:extLst>
            </p:cNvPr>
            <p:cNvCxnSpPr/>
            <p:nvPr/>
          </p:nvCxnSpPr>
          <p:spPr>
            <a:xfrm>
              <a:off x="1675130" y="100584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6304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FA13B65-8DB1-229C-6732-85843B8F7B8C}"/>
              </a:ext>
            </a:extLst>
          </p:cNvPr>
          <p:cNvSpPr txBox="1"/>
          <p:nvPr/>
        </p:nvSpPr>
        <p:spPr>
          <a:xfrm>
            <a:off x="392430" y="1372689"/>
            <a:ext cx="32745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300" dirty="0">
                <a:solidFill>
                  <a:srgbClr val="0B55B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Random</a:t>
            </a:r>
          </a:p>
          <a:p>
            <a:r>
              <a:rPr lang="en-US" altLang="ko-KR" sz="3200" b="1" spc="300" dirty="0">
                <a:solidFill>
                  <a:srgbClr val="0B55B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Forest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87332ED-3996-E3B9-C9FD-74F322F0B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7073" y="1215340"/>
            <a:ext cx="8500447" cy="14059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D6F347B-05CC-F552-FA47-5B5906D76C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3109" y="3190240"/>
            <a:ext cx="7604411" cy="1732399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BC131D1-7711-7B89-A289-A612422695FC}"/>
              </a:ext>
            </a:extLst>
          </p:cNvPr>
          <p:cNvSpPr/>
          <p:nvPr/>
        </p:nvSpPr>
        <p:spPr>
          <a:xfrm>
            <a:off x="4370128" y="4637979"/>
            <a:ext cx="1661412" cy="270074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72FF7B6-A2EE-097F-8715-2CD80C5B1998}"/>
              </a:ext>
            </a:extLst>
          </p:cNvPr>
          <p:cNvSpPr/>
          <p:nvPr/>
        </p:nvSpPr>
        <p:spPr>
          <a:xfrm>
            <a:off x="4850656" y="1910079"/>
            <a:ext cx="2129263" cy="299466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5957F42-7BEE-5DA9-7E1F-C41CD2433D4F}"/>
              </a:ext>
            </a:extLst>
          </p:cNvPr>
          <p:cNvGrpSpPr/>
          <p:nvPr/>
        </p:nvGrpSpPr>
        <p:grpSpPr>
          <a:xfrm>
            <a:off x="392430" y="1005840"/>
            <a:ext cx="1642700" cy="0"/>
            <a:chOff x="392430" y="1005840"/>
            <a:chExt cx="1642700" cy="0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8CC8A75-FEEC-2BE5-9200-A39809E0DA65}"/>
                </a:ext>
              </a:extLst>
            </p:cNvPr>
            <p:cNvCxnSpPr/>
            <p:nvPr/>
          </p:nvCxnSpPr>
          <p:spPr>
            <a:xfrm>
              <a:off x="392430" y="1005840"/>
              <a:ext cx="360000" cy="0"/>
            </a:xfrm>
            <a:prstGeom prst="line">
              <a:avLst/>
            </a:prstGeom>
            <a:ln w="44450" cap="rnd">
              <a:solidFill>
                <a:srgbClr val="D0CEC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0E66FA58-A70D-733B-28C9-9676971AC0CB}"/>
                </a:ext>
              </a:extLst>
            </p:cNvPr>
            <p:cNvCxnSpPr/>
            <p:nvPr/>
          </p:nvCxnSpPr>
          <p:spPr>
            <a:xfrm>
              <a:off x="819997" y="100584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6D73313-D388-01BC-D520-44FC5DC22411}"/>
                </a:ext>
              </a:extLst>
            </p:cNvPr>
            <p:cNvCxnSpPr/>
            <p:nvPr/>
          </p:nvCxnSpPr>
          <p:spPr>
            <a:xfrm>
              <a:off x="1247564" y="100584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52FE775E-A334-1126-D74B-013413DEF585}"/>
                </a:ext>
              </a:extLst>
            </p:cNvPr>
            <p:cNvCxnSpPr/>
            <p:nvPr/>
          </p:nvCxnSpPr>
          <p:spPr>
            <a:xfrm>
              <a:off x="1675130" y="100584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181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FA13B65-8DB1-229C-6732-85843B8F7B8C}"/>
              </a:ext>
            </a:extLst>
          </p:cNvPr>
          <p:cNvSpPr txBox="1"/>
          <p:nvPr/>
        </p:nvSpPr>
        <p:spPr>
          <a:xfrm>
            <a:off x="392430" y="1372689"/>
            <a:ext cx="3274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300" dirty="0">
                <a:solidFill>
                  <a:srgbClr val="0B55B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KNN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3056C07-9DE9-6F47-988A-E6DC0A175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430" y="1222163"/>
            <a:ext cx="8301900" cy="156167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8BB3945-2B0C-0BF2-0F8C-DAFCE88D64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0400" y="3275648"/>
            <a:ext cx="7420610" cy="1977072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D35CCC2-3A1B-DE6C-74B1-D9E9E5E07AF8}"/>
              </a:ext>
            </a:extLst>
          </p:cNvPr>
          <p:cNvSpPr/>
          <p:nvPr/>
        </p:nvSpPr>
        <p:spPr>
          <a:xfrm>
            <a:off x="4511040" y="4909675"/>
            <a:ext cx="1696720" cy="302797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FCAF889-D6FD-90D5-8653-D732A73AF930}"/>
              </a:ext>
            </a:extLst>
          </p:cNvPr>
          <p:cNvSpPr/>
          <p:nvPr/>
        </p:nvSpPr>
        <p:spPr>
          <a:xfrm>
            <a:off x="4988560" y="1911012"/>
            <a:ext cx="1950720" cy="317330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3B457A4-3598-3A55-B9E2-14D8C33D51D8}"/>
              </a:ext>
            </a:extLst>
          </p:cNvPr>
          <p:cNvGrpSpPr/>
          <p:nvPr/>
        </p:nvGrpSpPr>
        <p:grpSpPr>
          <a:xfrm>
            <a:off x="392430" y="1005840"/>
            <a:ext cx="1642700" cy="0"/>
            <a:chOff x="392430" y="1005840"/>
            <a:chExt cx="1642700" cy="0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AF05DEDC-DB9F-9803-2908-E6A47C706AE0}"/>
                </a:ext>
              </a:extLst>
            </p:cNvPr>
            <p:cNvCxnSpPr/>
            <p:nvPr/>
          </p:nvCxnSpPr>
          <p:spPr>
            <a:xfrm>
              <a:off x="392430" y="1005840"/>
              <a:ext cx="360000" cy="0"/>
            </a:xfrm>
            <a:prstGeom prst="line">
              <a:avLst/>
            </a:prstGeom>
            <a:ln w="44450" cap="rnd">
              <a:solidFill>
                <a:srgbClr val="D0CEC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7D6B235D-3445-1F6B-8F7A-E7CC99F02582}"/>
                </a:ext>
              </a:extLst>
            </p:cNvPr>
            <p:cNvCxnSpPr/>
            <p:nvPr/>
          </p:nvCxnSpPr>
          <p:spPr>
            <a:xfrm>
              <a:off x="819997" y="100584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2B7FB301-2872-C811-7B2B-790BF1A00736}"/>
                </a:ext>
              </a:extLst>
            </p:cNvPr>
            <p:cNvCxnSpPr/>
            <p:nvPr/>
          </p:nvCxnSpPr>
          <p:spPr>
            <a:xfrm>
              <a:off x="1247564" y="100584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39911526-74FD-BB3D-D538-55BCBBB1FA38}"/>
                </a:ext>
              </a:extLst>
            </p:cNvPr>
            <p:cNvCxnSpPr/>
            <p:nvPr/>
          </p:nvCxnSpPr>
          <p:spPr>
            <a:xfrm>
              <a:off x="1675130" y="100584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586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FA13B65-8DB1-229C-6732-85843B8F7B8C}"/>
              </a:ext>
            </a:extLst>
          </p:cNvPr>
          <p:cNvSpPr txBox="1"/>
          <p:nvPr/>
        </p:nvSpPr>
        <p:spPr>
          <a:xfrm>
            <a:off x="392430" y="1372689"/>
            <a:ext cx="3274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300" dirty="0">
                <a:solidFill>
                  <a:srgbClr val="0B55B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en-US" altLang="ko-KR" sz="3200" b="1" spc="300" dirty="0" err="1">
                <a:solidFill>
                  <a:srgbClr val="0B55B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LightGBM</a:t>
            </a:r>
            <a:endParaRPr lang="en-US" altLang="ko-KR" sz="3200" b="1" spc="300" dirty="0">
              <a:solidFill>
                <a:srgbClr val="0B55B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3462FC-5521-33D9-E77E-2FBCD332A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189" y="1259840"/>
            <a:ext cx="8272605" cy="16560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83D56CF-4222-58B9-4283-768A6F658A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4846" y="3420970"/>
            <a:ext cx="7363468" cy="2103120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DA83A6A-77A8-1F9C-5D9C-FACB891AE588}"/>
              </a:ext>
            </a:extLst>
          </p:cNvPr>
          <p:cNvSpPr/>
          <p:nvPr/>
        </p:nvSpPr>
        <p:spPr>
          <a:xfrm>
            <a:off x="5506720" y="5163434"/>
            <a:ext cx="1635760" cy="315825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7238B40-A060-2610-2F0A-AB04728A5D1B}"/>
              </a:ext>
            </a:extLst>
          </p:cNvPr>
          <p:cNvSpPr/>
          <p:nvPr/>
        </p:nvSpPr>
        <p:spPr>
          <a:xfrm>
            <a:off x="5212080" y="2029050"/>
            <a:ext cx="1483360" cy="325356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2299F93-79D9-E066-5315-2C62B8C4C21C}"/>
              </a:ext>
            </a:extLst>
          </p:cNvPr>
          <p:cNvGrpSpPr/>
          <p:nvPr/>
        </p:nvGrpSpPr>
        <p:grpSpPr>
          <a:xfrm>
            <a:off x="392430" y="1005840"/>
            <a:ext cx="1642700" cy="0"/>
            <a:chOff x="392430" y="1005840"/>
            <a:chExt cx="1642700" cy="0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CC2638CB-3821-66F0-D32C-328DA03490BD}"/>
                </a:ext>
              </a:extLst>
            </p:cNvPr>
            <p:cNvCxnSpPr/>
            <p:nvPr/>
          </p:nvCxnSpPr>
          <p:spPr>
            <a:xfrm>
              <a:off x="392430" y="1005840"/>
              <a:ext cx="360000" cy="0"/>
            </a:xfrm>
            <a:prstGeom prst="line">
              <a:avLst/>
            </a:prstGeom>
            <a:ln w="44450" cap="rnd">
              <a:solidFill>
                <a:srgbClr val="D0CEC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D9D8DBB7-559F-B749-62BB-933BA30B63E0}"/>
                </a:ext>
              </a:extLst>
            </p:cNvPr>
            <p:cNvCxnSpPr/>
            <p:nvPr/>
          </p:nvCxnSpPr>
          <p:spPr>
            <a:xfrm>
              <a:off x="819997" y="100584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A82D391-D4B2-4400-3DD4-F58EE88626C0}"/>
                </a:ext>
              </a:extLst>
            </p:cNvPr>
            <p:cNvCxnSpPr/>
            <p:nvPr/>
          </p:nvCxnSpPr>
          <p:spPr>
            <a:xfrm>
              <a:off x="1247564" y="100584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1889F51-76AD-8038-D8A5-CF35F331A15A}"/>
                </a:ext>
              </a:extLst>
            </p:cNvPr>
            <p:cNvCxnSpPr/>
            <p:nvPr/>
          </p:nvCxnSpPr>
          <p:spPr>
            <a:xfrm>
              <a:off x="1675130" y="100584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124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FA13B65-8DB1-229C-6732-85843B8F7B8C}"/>
              </a:ext>
            </a:extLst>
          </p:cNvPr>
          <p:cNvSpPr txBox="1"/>
          <p:nvPr/>
        </p:nvSpPr>
        <p:spPr>
          <a:xfrm>
            <a:off x="392430" y="1372689"/>
            <a:ext cx="3274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300" dirty="0">
                <a:solidFill>
                  <a:srgbClr val="0B55B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7. </a:t>
            </a:r>
            <a:r>
              <a:rPr lang="en-US" altLang="ko-KR" sz="3200" b="1" spc="300" dirty="0" err="1">
                <a:solidFill>
                  <a:srgbClr val="0B55B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XGBoost</a:t>
            </a:r>
            <a:endParaRPr lang="en-US" altLang="ko-KR" sz="3200" b="1" spc="300" dirty="0">
              <a:solidFill>
                <a:srgbClr val="0B55B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301547E-8715-21B3-867C-CB5AFB094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241" y="1179905"/>
            <a:ext cx="8483599" cy="1898575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EB60F59-F8FF-F117-1BAD-56EBB1388507}"/>
              </a:ext>
            </a:extLst>
          </p:cNvPr>
          <p:cNvSpPr/>
          <p:nvPr/>
        </p:nvSpPr>
        <p:spPr>
          <a:xfrm>
            <a:off x="5090160" y="2232250"/>
            <a:ext cx="1778000" cy="316886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B7E7F5C-A0A9-9AFF-1455-C022095954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8289" y="3429000"/>
            <a:ext cx="7679551" cy="89408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CFE14FC-F8FD-9F4F-1AA3-1D7665E4C6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9729" y="4307510"/>
            <a:ext cx="7546086" cy="1190452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216A4BD-5C43-E32C-D570-4705700C069A}"/>
              </a:ext>
            </a:extLst>
          </p:cNvPr>
          <p:cNvSpPr/>
          <p:nvPr/>
        </p:nvSpPr>
        <p:spPr>
          <a:xfrm>
            <a:off x="5328920" y="5194778"/>
            <a:ext cx="1696720" cy="267380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20A857C-1208-9474-1CBD-A26C81B94901}"/>
              </a:ext>
            </a:extLst>
          </p:cNvPr>
          <p:cNvGrpSpPr/>
          <p:nvPr/>
        </p:nvGrpSpPr>
        <p:grpSpPr>
          <a:xfrm>
            <a:off x="392430" y="1005840"/>
            <a:ext cx="1642700" cy="0"/>
            <a:chOff x="392430" y="1005840"/>
            <a:chExt cx="1642700" cy="0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DC73827D-F1D3-EAAE-3A65-6AFBBEAE9AC6}"/>
                </a:ext>
              </a:extLst>
            </p:cNvPr>
            <p:cNvCxnSpPr/>
            <p:nvPr/>
          </p:nvCxnSpPr>
          <p:spPr>
            <a:xfrm>
              <a:off x="392430" y="1005840"/>
              <a:ext cx="360000" cy="0"/>
            </a:xfrm>
            <a:prstGeom prst="line">
              <a:avLst/>
            </a:prstGeom>
            <a:ln w="44450" cap="rnd">
              <a:solidFill>
                <a:srgbClr val="D0CEC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4210FEAC-E84E-0617-A555-9FFA228E2958}"/>
                </a:ext>
              </a:extLst>
            </p:cNvPr>
            <p:cNvCxnSpPr/>
            <p:nvPr/>
          </p:nvCxnSpPr>
          <p:spPr>
            <a:xfrm>
              <a:off x="819997" y="100584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0BC39FA3-B28A-FDC8-C1CE-A5594B70CB7C}"/>
                </a:ext>
              </a:extLst>
            </p:cNvPr>
            <p:cNvCxnSpPr/>
            <p:nvPr/>
          </p:nvCxnSpPr>
          <p:spPr>
            <a:xfrm>
              <a:off x="1247564" y="100584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E6EF604D-F77D-EFE7-F230-D87BF17C1FE8}"/>
                </a:ext>
              </a:extLst>
            </p:cNvPr>
            <p:cNvCxnSpPr/>
            <p:nvPr/>
          </p:nvCxnSpPr>
          <p:spPr>
            <a:xfrm>
              <a:off x="1675130" y="100584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947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FA13B65-8DB1-229C-6732-85843B8F7B8C}"/>
              </a:ext>
            </a:extLst>
          </p:cNvPr>
          <p:cNvSpPr txBox="1"/>
          <p:nvPr/>
        </p:nvSpPr>
        <p:spPr>
          <a:xfrm>
            <a:off x="392430" y="1372689"/>
            <a:ext cx="3274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300" dirty="0">
                <a:solidFill>
                  <a:srgbClr val="0B55B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8. </a:t>
            </a:r>
            <a:r>
              <a:rPr lang="en-US" altLang="ko-KR" sz="3200" b="1" spc="300" dirty="0" err="1">
                <a:solidFill>
                  <a:srgbClr val="0B55B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CatBoost</a:t>
            </a:r>
            <a:endParaRPr lang="en-US" altLang="ko-KR" sz="3200" b="1" spc="300" dirty="0">
              <a:solidFill>
                <a:srgbClr val="0B55B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83EDA12-3C1A-085A-3501-566C3D1A5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32" y="1276109"/>
            <a:ext cx="8390896" cy="1629161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A6ADBA4-3FB7-8552-0196-FAD7DF1D4FEA}"/>
              </a:ext>
            </a:extLst>
          </p:cNvPr>
          <p:cNvSpPr/>
          <p:nvPr/>
        </p:nvSpPr>
        <p:spPr>
          <a:xfrm>
            <a:off x="5137442" y="2070540"/>
            <a:ext cx="1809896" cy="325820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5FED42-FA0E-AFF7-8371-8A2F79353E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7270" y="3299353"/>
            <a:ext cx="7558858" cy="80528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832D4C7-961B-846A-3FD8-260BE58FD8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8959" y="4147380"/>
            <a:ext cx="7548655" cy="1289456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1566500-3B56-712C-AABC-A9C8D8E467AB}"/>
              </a:ext>
            </a:extLst>
          </p:cNvPr>
          <p:cNvSpPr/>
          <p:nvPr/>
        </p:nvSpPr>
        <p:spPr>
          <a:xfrm>
            <a:off x="5365530" y="5124706"/>
            <a:ext cx="1696720" cy="291810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1964E9A-193E-907F-2D49-34D24E8DA891}"/>
              </a:ext>
            </a:extLst>
          </p:cNvPr>
          <p:cNvGrpSpPr/>
          <p:nvPr/>
        </p:nvGrpSpPr>
        <p:grpSpPr>
          <a:xfrm>
            <a:off x="392430" y="1005840"/>
            <a:ext cx="1642700" cy="0"/>
            <a:chOff x="392430" y="1005840"/>
            <a:chExt cx="1642700" cy="0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1EB2AE0C-E75F-5BC1-6A15-46D811568435}"/>
                </a:ext>
              </a:extLst>
            </p:cNvPr>
            <p:cNvCxnSpPr/>
            <p:nvPr/>
          </p:nvCxnSpPr>
          <p:spPr>
            <a:xfrm>
              <a:off x="392430" y="1005840"/>
              <a:ext cx="360000" cy="0"/>
            </a:xfrm>
            <a:prstGeom prst="line">
              <a:avLst/>
            </a:prstGeom>
            <a:ln w="44450" cap="rnd">
              <a:solidFill>
                <a:srgbClr val="D0CEC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48C88337-B690-C435-D279-5C2D3C38A644}"/>
                </a:ext>
              </a:extLst>
            </p:cNvPr>
            <p:cNvCxnSpPr/>
            <p:nvPr/>
          </p:nvCxnSpPr>
          <p:spPr>
            <a:xfrm>
              <a:off x="819997" y="100584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D63E24E6-3E67-E7BD-3F49-7773C8E707CA}"/>
                </a:ext>
              </a:extLst>
            </p:cNvPr>
            <p:cNvCxnSpPr/>
            <p:nvPr/>
          </p:nvCxnSpPr>
          <p:spPr>
            <a:xfrm>
              <a:off x="1247564" y="100584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D3C14FFE-7DFC-5E4D-7C5F-D3AD0EAD963D}"/>
                </a:ext>
              </a:extLst>
            </p:cNvPr>
            <p:cNvCxnSpPr/>
            <p:nvPr/>
          </p:nvCxnSpPr>
          <p:spPr>
            <a:xfrm>
              <a:off x="1675130" y="100584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244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FA13B65-8DB1-229C-6732-85843B8F7B8C}"/>
              </a:ext>
            </a:extLst>
          </p:cNvPr>
          <p:cNvSpPr txBox="1"/>
          <p:nvPr/>
        </p:nvSpPr>
        <p:spPr>
          <a:xfrm>
            <a:off x="392430" y="1372689"/>
            <a:ext cx="3274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300" dirty="0">
                <a:solidFill>
                  <a:srgbClr val="0B55B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9. LSTM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ECF43AA-EC9B-4BE1-309F-73B0B974E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790" y="512406"/>
            <a:ext cx="8423410" cy="544135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D2411FB-C2F6-A9FA-66FC-8863F1CD79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134" y="2722524"/>
            <a:ext cx="7357272" cy="1212210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4DABEA5-0CE9-EAD1-7BD4-89DA3F03606B}"/>
              </a:ext>
            </a:extLst>
          </p:cNvPr>
          <p:cNvSpPr/>
          <p:nvPr/>
        </p:nvSpPr>
        <p:spPr>
          <a:xfrm>
            <a:off x="504407" y="3576296"/>
            <a:ext cx="1429496" cy="259979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FE0C8CF-9AFF-7296-732F-C72BA8329AEA}"/>
              </a:ext>
            </a:extLst>
          </p:cNvPr>
          <p:cNvGrpSpPr/>
          <p:nvPr/>
        </p:nvGrpSpPr>
        <p:grpSpPr>
          <a:xfrm>
            <a:off x="392430" y="1005840"/>
            <a:ext cx="1642700" cy="0"/>
            <a:chOff x="392430" y="1005840"/>
            <a:chExt cx="1642700" cy="0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3DCA75F0-AF4E-A129-2EA3-F987357DB6B0}"/>
                </a:ext>
              </a:extLst>
            </p:cNvPr>
            <p:cNvCxnSpPr/>
            <p:nvPr/>
          </p:nvCxnSpPr>
          <p:spPr>
            <a:xfrm>
              <a:off x="392430" y="1005840"/>
              <a:ext cx="360000" cy="0"/>
            </a:xfrm>
            <a:prstGeom prst="line">
              <a:avLst/>
            </a:prstGeom>
            <a:ln w="44450" cap="rnd">
              <a:solidFill>
                <a:srgbClr val="D0CEC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70F10FCB-4895-B983-69A9-BA664E6C948C}"/>
                </a:ext>
              </a:extLst>
            </p:cNvPr>
            <p:cNvCxnSpPr/>
            <p:nvPr/>
          </p:nvCxnSpPr>
          <p:spPr>
            <a:xfrm>
              <a:off x="819997" y="100584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E82D0D4F-E8D3-E713-DF0D-DAB37E8073E8}"/>
                </a:ext>
              </a:extLst>
            </p:cNvPr>
            <p:cNvCxnSpPr/>
            <p:nvPr/>
          </p:nvCxnSpPr>
          <p:spPr>
            <a:xfrm>
              <a:off x="1247564" y="100584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8F00DF1E-5038-997C-BC17-B838E34E1304}"/>
                </a:ext>
              </a:extLst>
            </p:cNvPr>
            <p:cNvCxnSpPr/>
            <p:nvPr/>
          </p:nvCxnSpPr>
          <p:spPr>
            <a:xfrm>
              <a:off x="1675130" y="100584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B150423-7F4A-B6CD-E9D8-2DC271A1D7AD}"/>
              </a:ext>
            </a:extLst>
          </p:cNvPr>
          <p:cNvSpPr/>
          <p:nvPr/>
        </p:nvSpPr>
        <p:spPr>
          <a:xfrm>
            <a:off x="3969164" y="4644213"/>
            <a:ext cx="6462861" cy="439064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FBC195-43A5-2BD6-9A75-13C5757CD4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430" y="4040156"/>
            <a:ext cx="7715250" cy="1752600"/>
          </a:xfrm>
          <a:prstGeom prst="rect">
            <a:avLst/>
          </a:prstGeom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41215D7-3583-0C18-D6BD-0609E08D5DDC}"/>
              </a:ext>
            </a:extLst>
          </p:cNvPr>
          <p:cNvSpPr/>
          <p:nvPr/>
        </p:nvSpPr>
        <p:spPr>
          <a:xfrm>
            <a:off x="561920" y="5507369"/>
            <a:ext cx="1924964" cy="285387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648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FA13B65-8DB1-229C-6732-85843B8F7B8C}"/>
              </a:ext>
            </a:extLst>
          </p:cNvPr>
          <p:cNvSpPr txBox="1"/>
          <p:nvPr/>
        </p:nvSpPr>
        <p:spPr>
          <a:xfrm>
            <a:off x="392430" y="1372689"/>
            <a:ext cx="32745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300" dirty="0">
                <a:solidFill>
                  <a:srgbClr val="0B55B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AUC score</a:t>
            </a:r>
          </a:p>
          <a:p>
            <a:r>
              <a:rPr lang="ko-KR" altLang="en-US" sz="3200" b="1" spc="300" dirty="0">
                <a:solidFill>
                  <a:srgbClr val="0B55B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비교</a:t>
            </a:r>
            <a:endParaRPr lang="en-US" altLang="ko-KR" sz="3200" b="1" spc="300" dirty="0">
              <a:solidFill>
                <a:srgbClr val="0B55B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EE8668-C0D3-8737-58A9-F3DE1C1DF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476" y="1280160"/>
            <a:ext cx="6593702" cy="4297680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EB191B6-1FB6-F551-DE57-CEDEE8F5E3AC}"/>
              </a:ext>
            </a:extLst>
          </p:cNvPr>
          <p:cNvSpPr/>
          <p:nvPr/>
        </p:nvSpPr>
        <p:spPr>
          <a:xfrm>
            <a:off x="5588000" y="5248019"/>
            <a:ext cx="325120" cy="279021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8905D9C-9115-82BC-225E-5D275B7C3C5B}"/>
              </a:ext>
            </a:extLst>
          </p:cNvPr>
          <p:cNvSpPr/>
          <p:nvPr/>
        </p:nvSpPr>
        <p:spPr>
          <a:xfrm>
            <a:off x="9601200" y="5237858"/>
            <a:ext cx="325120" cy="279021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ADA402B-51A3-8FB8-6401-BBCE14EC4AA4}"/>
              </a:ext>
            </a:extLst>
          </p:cNvPr>
          <p:cNvSpPr/>
          <p:nvPr/>
        </p:nvSpPr>
        <p:spPr>
          <a:xfrm>
            <a:off x="6120868" y="5227698"/>
            <a:ext cx="412011" cy="309502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60ECC62-6925-A3B2-5FC1-5E008FA91593}"/>
              </a:ext>
            </a:extLst>
          </p:cNvPr>
          <p:cNvGrpSpPr/>
          <p:nvPr/>
        </p:nvGrpSpPr>
        <p:grpSpPr>
          <a:xfrm>
            <a:off x="392430" y="1005840"/>
            <a:ext cx="1642700" cy="0"/>
            <a:chOff x="392430" y="1005840"/>
            <a:chExt cx="1642700" cy="0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7EF19BD6-9D6D-0175-0153-7C193EDD5BC3}"/>
                </a:ext>
              </a:extLst>
            </p:cNvPr>
            <p:cNvCxnSpPr/>
            <p:nvPr/>
          </p:nvCxnSpPr>
          <p:spPr>
            <a:xfrm>
              <a:off x="392430" y="1005840"/>
              <a:ext cx="360000" cy="0"/>
            </a:xfrm>
            <a:prstGeom prst="line">
              <a:avLst/>
            </a:prstGeom>
            <a:ln w="44450" cap="rnd">
              <a:solidFill>
                <a:srgbClr val="D0CEC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8486960B-6530-5429-3126-A0C1A8CA7366}"/>
                </a:ext>
              </a:extLst>
            </p:cNvPr>
            <p:cNvCxnSpPr/>
            <p:nvPr/>
          </p:nvCxnSpPr>
          <p:spPr>
            <a:xfrm>
              <a:off x="819997" y="100584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0BFAEC84-0AD3-D9D8-4C03-DD0E2922D6DA}"/>
                </a:ext>
              </a:extLst>
            </p:cNvPr>
            <p:cNvCxnSpPr/>
            <p:nvPr/>
          </p:nvCxnSpPr>
          <p:spPr>
            <a:xfrm>
              <a:off x="1247564" y="100584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9FF92D63-4E27-7AD5-6216-2EFC95584883}"/>
                </a:ext>
              </a:extLst>
            </p:cNvPr>
            <p:cNvCxnSpPr/>
            <p:nvPr/>
          </p:nvCxnSpPr>
          <p:spPr>
            <a:xfrm>
              <a:off x="1675130" y="100584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284E92E-CD86-7CF3-FCF2-EFBCF3DC07E1}"/>
              </a:ext>
            </a:extLst>
          </p:cNvPr>
          <p:cNvSpPr txBox="1"/>
          <p:nvPr/>
        </p:nvSpPr>
        <p:spPr>
          <a:xfrm>
            <a:off x="5468180" y="558835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</a:rPr>
              <a:t>0.88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8566BE-E77B-1F84-7F4A-2C3DEECA8BC9}"/>
              </a:ext>
            </a:extLst>
          </p:cNvPr>
          <p:cNvSpPr txBox="1"/>
          <p:nvPr/>
        </p:nvSpPr>
        <p:spPr>
          <a:xfrm>
            <a:off x="6064470" y="559885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</a:rPr>
              <a:t>0.84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705998-D2DA-A5F9-93FF-B6B253DC1574}"/>
              </a:ext>
            </a:extLst>
          </p:cNvPr>
          <p:cNvSpPr txBox="1"/>
          <p:nvPr/>
        </p:nvSpPr>
        <p:spPr>
          <a:xfrm>
            <a:off x="9499490" y="558151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</a:rPr>
              <a:t>0.85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02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44457" y="2460843"/>
            <a:ext cx="1959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spc="-300" dirty="0">
                <a:solidFill>
                  <a:srgbClr val="0B55B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 </a:t>
            </a:r>
            <a:r>
              <a:rPr lang="ko-KR" altLang="en-US" sz="4800" b="1" spc="-300" dirty="0">
                <a:solidFill>
                  <a:srgbClr val="0B55B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배경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D9788E80-0BB5-237E-EF8B-670CD1AB78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461" y="341051"/>
            <a:ext cx="5551059" cy="590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53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55904" y="2368875"/>
            <a:ext cx="46801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spc="-300" dirty="0">
                <a:solidFill>
                  <a:srgbClr val="0B55B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Grid Search CV</a:t>
            </a:r>
            <a:endParaRPr lang="ko-KR" altLang="en-US" sz="4800" b="1" spc="-300" dirty="0">
              <a:solidFill>
                <a:srgbClr val="0B55B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9260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392430" y="1005840"/>
            <a:ext cx="1642700" cy="0"/>
            <a:chOff x="455014" y="1097280"/>
            <a:chExt cx="1642700" cy="0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rgbClr val="D0CEC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882581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1310148" y="109728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17377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FA13B65-8DB1-229C-6732-85843B8F7B8C}"/>
              </a:ext>
            </a:extLst>
          </p:cNvPr>
          <p:cNvSpPr txBox="1"/>
          <p:nvPr/>
        </p:nvSpPr>
        <p:spPr>
          <a:xfrm>
            <a:off x="392430" y="1372689"/>
            <a:ext cx="32745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300" dirty="0">
                <a:solidFill>
                  <a:srgbClr val="0B55B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Logistic Regression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663542-9F8E-F1A6-B6C6-97F6F873D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123" y="853792"/>
            <a:ext cx="8723597" cy="4946829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C15497F-ED0F-16EF-F5AB-FFC0879D5A65}"/>
              </a:ext>
            </a:extLst>
          </p:cNvPr>
          <p:cNvSpPr/>
          <p:nvPr/>
        </p:nvSpPr>
        <p:spPr>
          <a:xfrm>
            <a:off x="4906270" y="2417284"/>
            <a:ext cx="3091051" cy="528320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83B481D-2C39-B7A9-F643-A941242CE0D7}"/>
              </a:ext>
            </a:extLst>
          </p:cNvPr>
          <p:cNvSpPr/>
          <p:nvPr/>
        </p:nvSpPr>
        <p:spPr>
          <a:xfrm>
            <a:off x="5214364" y="5488096"/>
            <a:ext cx="3452116" cy="278927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AE3E9E3-CFAE-CDF6-81BE-0DBB798977B9}"/>
              </a:ext>
            </a:extLst>
          </p:cNvPr>
          <p:cNvSpPr/>
          <p:nvPr/>
        </p:nvSpPr>
        <p:spPr>
          <a:xfrm>
            <a:off x="3964575" y="976519"/>
            <a:ext cx="7204869" cy="729880"/>
          </a:xfrm>
          <a:prstGeom prst="roundRect">
            <a:avLst/>
          </a:prstGeom>
          <a:noFill/>
          <a:ln w="5715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1222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392430" y="1005840"/>
            <a:ext cx="1642700" cy="0"/>
            <a:chOff x="455014" y="1097280"/>
            <a:chExt cx="1642700" cy="0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rgbClr val="D0CEC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882581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1310148" y="109728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17377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FA13B65-8DB1-229C-6732-85843B8F7B8C}"/>
              </a:ext>
            </a:extLst>
          </p:cNvPr>
          <p:cNvSpPr txBox="1"/>
          <p:nvPr/>
        </p:nvSpPr>
        <p:spPr>
          <a:xfrm>
            <a:off x="397850" y="1323866"/>
            <a:ext cx="32745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300" dirty="0">
                <a:solidFill>
                  <a:srgbClr val="0B55B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AUC score </a:t>
            </a:r>
          </a:p>
          <a:p>
            <a:r>
              <a:rPr lang="ko-KR" altLang="en-US" sz="3200" b="1" spc="300" dirty="0">
                <a:solidFill>
                  <a:srgbClr val="0B55B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비교</a:t>
            </a:r>
            <a:endParaRPr lang="en-US" altLang="ko-KR" sz="3200" b="1" spc="300" dirty="0">
              <a:solidFill>
                <a:srgbClr val="0B55B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2523C2A-6B04-8DF1-9E4B-94376099AF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02" t="-2149" r="14982" b="359"/>
          <a:stretch/>
        </p:blipFill>
        <p:spPr>
          <a:xfrm>
            <a:off x="6189189" y="4355934"/>
            <a:ext cx="4348573" cy="141267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9E9E64B-584F-B6A1-E588-928E30944D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3900" r="4753" b="-1700"/>
          <a:stretch/>
        </p:blipFill>
        <p:spPr>
          <a:xfrm>
            <a:off x="6189189" y="1891810"/>
            <a:ext cx="3585109" cy="415815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D567E60-BF12-ABA8-FB4E-D6E17C74C6E7}"/>
              </a:ext>
            </a:extLst>
          </p:cNvPr>
          <p:cNvSpPr/>
          <p:nvPr/>
        </p:nvSpPr>
        <p:spPr>
          <a:xfrm>
            <a:off x="7174234" y="5416218"/>
            <a:ext cx="1696498" cy="374981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7D2AB20-DDFF-133D-76D4-815561424F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r="10549" b="68522"/>
          <a:stretch/>
        </p:blipFill>
        <p:spPr>
          <a:xfrm>
            <a:off x="6189189" y="1089394"/>
            <a:ext cx="3745520" cy="719227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468362A-62B0-87E8-B25F-C0D43E781A84}"/>
              </a:ext>
            </a:extLst>
          </p:cNvPr>
          <p:cNvSpPr/>
          <p:nvPr/>
        </p:nvSpPr>
        <p:spPr>
          <a:xfrm>
            <a:off x="6294448" y="1868728"/>
            <a:ext cx="1577800" cy="373773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CCFBA2C0-B972-69FA-5418-BF252D7A7EDE}"/>
              </a:ext>
            </a:extLst>
          </p:cNvPr>
          <p:cNvSpPr/>
          <p:nvPr/>
        </p:nvSpPr>
        <p:spPr>
          <a:xfrm>
            <a:off x="7711694" y="2757935"/>
            <a:ext cx="746234" cy="10930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1FA372-59DD-A2EF-2964-9D85901F087B}"/>
              </a:ext>
            </a:extLst>
          </p:cNvPr>
          <p:cNvSpPr txBox="1"/>
          <p:nvPr/>
        </p:nvSpPr>
        <p:spPr>
          <a:xfrm>
            <a:off x="4183879" y="1387099"/>
            <a:ext cx="1493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0B55B5"/>
                </a:solidFill>
              </a:rPr>
              <a:t>Before</a:t>
            </a:r>
            <a:endParaRPr lang="ko-KR" altLang="en-US" sz="2400" dirty="0">
              <a:solidFill>
                <a:srgbClr val="0B55B5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D15BC8-6044-96E3-010F-E07771EA90C3}"/>
              </a:ext>
            </a:extLst>
          </p:cNvPr>
          <p:cNvSpPr txBox="1"/>
          <p:nvPr/>
        </p:nvSpPr>
        <p:spPr>
          <a:xfrm>
            <a:off x="4183879" y="4694142"/>
            <a:ext cx="1622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0B55B5"/>
                </a:solidFill>
              </a:rPr>
              <a:t>After</a:t>
            </a:r>
            <a:endParaRPr lang="ko-KR" altLang="en-US" sz="2400" dirty="0">
              <a:solidFill>
                <a:srgbClr val="0B55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38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392430" y="1005840"/>
            <a:ext cx="1642700" cy="0"/>
            <a:chOff x="455014" y="1097280"/>
            <a:chExt cx="1642700" cy="0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rgbClr val="D0CEC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882581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1310148" y="109728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17377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FA13B65-8DB1-229C-6732-85843B8F7B8C}"/>
              </a:ext>
            </a:extLst>
          </p:cNvPr>
          <p:cNvSpPr txBox="1"/>
          <p:nvPr/>
        </p:nvSpPr>
        <p:spPr>
          <a:xfrm>
            <a:off x="392430" y="1372689"/>
            <a:ext cx="3274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300" dirty="0">
                <a:solidFill>
                  <a:srgbClr val="0B55B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SVM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4B5E134-D93F-4F8F-F20D-6B4FABA30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858" y="638511"/>
            <a:ext cx="8808142" cy="5362895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1B4D344-CE04-4606-5860-8E2C0AE95E11}"/>
              </a:ext>
            </a:extLst>
          </p:cNvPr>
          <p:cNvSpPr/>
          <p:nvPr/>
        </p:nvSpPr>
        <p:spPr>
          <a:xfrm>
            <a:off x="4960768" y="2238703"/>
            <a:ext cx="7068672" cy="578065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AAE9E6D-A5E3-B918-342B-B6045D74E8B6}"/>
              </a:ext>
            </a:extLst>
          </p:cNvPr>
          <p:cNvSpPr/>
          <p:nvPr/>
        </p:nvSpPr>
        <p:spPr>
          <a:xfrm>
            <a:off x="5244844" y="5603735"/>
            <a:ext cx="5382516" cy="319466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EA1ED87-681E-6FD3-5F39-4FD7D4FFE7CB}"/>
              </a:ext>
            </a:extLst>
          </p:cNvPr>
          <p:cNvSpPr/>
          <p:nvPr/>
        </p:nvSpPr>
        <p:spPr>
          <a:xfrm>
            <a:off x="4003248" y="776830"/>
            <a:ext cx="6318611" cy="894316"/>
          </a:xfrm>
          <a:prstGeom prst="roundRect">
            <a:avLst/>
          </a:prstGeom>
          <a:noFill/>
          <a:ln w="5715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5510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392430" y="1005840"/>
            <a:ext cx="1642700" cy="0"/>
            <a:chOff x="455014" y="1097280"/>
            <a:chExt cx="1642700" cy="0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rgbClr val="D0CEC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882581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1310148" y="109728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17377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FA13B65-8DB1-229C-6732-85843B8F7B8C}"/>
              </a:ext>
            </a:extLst>
          </p:cNvPr>
          <p:cNvSpPr txBox="1"/>
          <p:nvPr/>
        </p:nvSpPr>
        <p:spPr>
          <a:xfrm>
            <a:off x="397850" y="1323866"/>
            <a:ext cx="32745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300" dirty="0">
                <a:solidFill>
                  <a:srgbClr val="0B55B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AUC score </a:t>
            </a:r>
          </a:p>
          <a:p>
            <a:r>
              <a:rPr lang="ko-KR" altLang="en-US" sz="3200" b="1" spc="300" dirty="0">
                <a:solidFill>
                  <a:srgbClr val="0B55B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비교</a:t>
            </a:r>
            <a:endParaRPr lang="en-US" altLang="ko-KR" sz="3200" b="1" spc="300" dirty="0">
              <a:solidFill>
                <a:srgbClr val="0B55B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CCFBA2C0-B972-69FA-5418-BF252D7A7EDE}"/>
              </a:ext>
            </a:extLst>
          </p:cNvPr>
          <p:cNvSpPr/>
          <p:nvPr/>
        </p:nvSpPr>
        <p:spPr>
          <a:xfrm>
            <a:off x="7711694" y="2757935"/>
            <a:ext cx="746234" cy="10930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1FA372-59DD-A2EF-2964-9D85901F087B}"/>
              </a:ext>
            </a:extLst>
          </p:cNvPr>
          <p:cNvSpPr txBox="1"/>
          <p:nvPr/>
        </p:nvSpPr>
        <p:spPr>
          <a:xfrm>
            <a:off x="4183879" y="1387099"/>
            <a:ext cx="1493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0B55B5"/>
                </a:solidFill>
              </a:rPr>
              <a:t>Before</a:t>
            </a:r>
            <a:endParaRPr lang="ko-KR" altLang="en-US" sz="2400" dirty="0">
              <a:solidFill>
                <a:srgbClr val="0B55B5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D15BC8-6044-96E3-010F-E07771EA90C3}"/>
              </a:ext>
            </a:extLst>
          </p:cNvPr>
          <p:cNvSpPr txBox="1"/>
          <p:nvPr/>
        </p:nvSpPr>
        <p:spPr>
          <a:xfrm>
            <a:off x="4183879" y="4564611"/>
            <a:ext cx="1622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0B55B5"/>
                </a:solidFill>
              </a:rPr>
              <a:t>After</a:t>
            </a:r>
            <a:endParaRPr lang="ko-KR" altLang="en-US" sz="2400" dirty="0">
              <a:solidFill>
                <a:srgbClr val="0B55B5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F865B45-AE73-5061-6ED0-ABDC1EC208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302" t="1" r="9423" b="-4025"/>
          <a:stretch/>
        </p:blipFill>
        <p:spPr>
          <a:xfrm>
            <a:off x="6096000" y="4224109"/>
            <a:ext cx="5160580" cy="1466709"/>
          </a:xfrm>
          <a:prstGeom prst="rect">
            <a:avLst/>
          </a:prstGeom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B9EC675E-C02D-82FB-25AB-0C46C7167241}"/>
              </a:ext>
            </a:extLst>
          </p:cNvPr>
          <p:cNvSpPr/>
          <p:nvPr/>
        </p:nvSpPr>
        <p:spPr>
          <a:xfrm>
            <a:off x="7241458" y="5249841"/>
            <a:ext cx="2019079" cy="315538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274DFB55-13DC-07A0-3969-F39EB41B66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5134" b="69244"/>
          <a:stretch/>
        </p:blipFill>
        <p:spPr>
          <a:xfrm>
            <a:off x="6075091" y="1261091"/>
            <a:ext cx="3760283" cy="63534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09C7DA88-345C-EC38-B526-76D1640107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1" t="82737" r="56545" b="-7060"/>
          <a:stretch/>
        </p:blipFill>
        <p:spPr>
          <a:xfrm>
            <a:off x="6075091" y="1840923"/>
            <a:ext cx="3625958" cy="560451"/>
          </a:xfrm>
          <a:prstGeom prst="rect">
            <a:avLst/>
          </a:prstGeom>
        </p:spPr>
      </p:pic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51F8C25-B1C2-A10C-F920-B612BFB87F01}"/>
              </a:ext>
            </a:extLst>
          </p:cNvPr>
          <p:cNvSpPr/>
          <p:nvPr/>
        </p:nvSpPr>
        <p:spPr>
          <a:xfrm>
            <a:off x="6160271" y="1909884"/>
            <a:ext cx="1825347" cy="315779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179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392430" y="1005840"/>
            <a:ext cx="1642700" cy="0"/>
            <a:chOff x="455014" y="1097280"/>
            <a:chExt cx="1642700" cy="0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rgbClr val="D0CEC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882581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1310148" y="109728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17377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FA13B65-8DB1-229C-6732-85843B8F7B8C}"/>
              </a:ext>
            </a:extLst>
          </p:cNvPr>
          <p:cNvSpPr txBox="1"/>
          <p:nvPr/>
        </p:nvSpPr>
        <p:spPr>
          <a:xfrm>
            <a:off x="392430" y="1372689"/>
            <a:ext cx="3274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300" dirty="0">
                <a:solidFill>
                  <a:srgbClr val="0B55B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Cat Boost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D785CC-422A-9E2F-852F-EB8B9297D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652" y="1005840"/>
            <a:ext cx="8514164" cy="38762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334ECFC-2006-4C0E-01A8-B8DCDFA42A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1218" y="5178818"/>
            <a:ext cx="7838533" cy="564100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0655E6F-7E07-9989-2695-849E43559E8B}"/>
              </a:ext>
            </a:extLst>
          </p:cNvPr>
          <p:cNvSpPr/>
          <p:nvPr/>
        </p:nvSpPr>
        <p:spPr>
          <a:xfrm>
            <a:off x="5154223" y="2325815"/>
            <a:ext cx="4557335" cy="736666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2972A7F-ACC4-9CA2-887E-F8824F9C68D2}"/>
              </a:ext>
            </a:extLst>
          </p:cNvPr>
          <p:cNvSpPr/>
          <p:nvPr/>
        </p:nvSpPr>
        <p:spPr>
          <a:xfrm>
            <a:off x="5480250" y="5369640"/>
            <a:ext cx="6377020" cy="331238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5C532CD-FCD6-72E3-CCBA-885DA31BB3F0}"/>
              </a:ext>
            </a:extLst>
          </p:cNvPr>
          <p:cNvSpPr/>
          <p:nvPr/>
        </p:nvSpPr>
        <p:spPr>
          <a:xfrm>
            <a:off x="4048322" y="1080361"/>
            <a:ext cx="7492039" cy="736666"/>
          </a:xfrm>
          <a:prstGeom prst="roundRect">
            <a:avLst/>
          </a:prstGeom>
          <a:noFill/>
          <a:ln w="5715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3595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392430" y="1005840"/>
            <a:ext cx="1642700" cy="0"/>
            <a:chOff x="455014" y="1097280"/>
            <a:chExt cx="1642700" cy="0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rgbClr val="D0CEC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882581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1310148" y="109728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17377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FA13B65-8DB1-229C-6732-85843B8F7B8C}"/>
              </a:ext>
            </a:extLst>
          </p:cNvPr>
          <p:cNvSpPr txBox="1"/>
          <p:nvPr/>
        </p:nvSpPr>
        <p:spPr>
          <a:xfrm>
            <a:off x="397850" y="1323866"/>
            <a:ext cx="32745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300" dirty="0">
                <a:solidFill>
                  <a:srgbClr val="0B55B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AUC score </a:t>
            </a:r>
          </a:p>
          <a:p>
            <a:r>
              <a:rPr lang="ko-KR" altLang="en-US" sz="3200" b="1" spc="300" dirty="0">
                <a:solidFill>
                  <a:srgbClr val="0B55B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비교</a:t>
            </a:r>
            <a:endParaRPr lang="en-US" altLang="ko-KR" sz="3200" b="1" spc="300" dirty="0">
              <a:solidFill>
                <a:srgbClr val="0B55B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CCFBA2C0-B972-69FA-5418-BF252D7A7EDE}"/>
              </a:ext>
            </a:extLst>
          </p:cNvPr>
          <p:cNvSpPr/>
          <p:nvPr/>
        </p:nvSpPr>
        <p:spPr>
          <a:xfrm>
            <a:off x="7741333" y="2728148"/>
            <a:ext cx="746234" cy="10930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1FA372-59DD-A2EF-2964-9D85901F087B}"/>
              </a:ext>
            </a:extLst>
          </p:cNvPr>
          <p:cNvSpPr txBox="1"/>
          <p:nvPr/>
        </p:nvSpPr>
        <p:spPr>
          <a:xfrm>
            <a:off x="4183879" y="1387099"/>
            <a:ext cx="1493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0B55B5"/>
                </a:solidFill>
              </a:rPr>
              <a:t>Before</a:t>
            </a:r>
            <a:endParaRPr lang="ko-KR" altLang="en-US" sz="2400" dirty="0">
              <a:solidFill>
                <a:srgbClr val="0B55B5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D15BC8-6044-96E3-010F-E07771EA90C3}"/>
              </a:ext>
            </a:extLst>
          </p:cNvPr>
          <p:cNvSpPr txBox="1"/>
          <p:nvPr/>
        </p:nvSpPr>
        <p:spPr>
          <a:xfrm>
            <a:off x="4183879" y="4694142"/>
            <a:ext cx="1622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0B55B5"/>
                </a:solidFill>
              </a:rPr>
              <a:t>After</a:t>
            </a:r>
            <a:endParaRPr lang="ko-KR" altLang="en-US" sz="2400" dirty="0">
              <a:solidFill>
                <a:srgbClr val="0B55B5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BEAF4DD2-C582-79D0-0624-20050B8F6F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816" r="1386"/>
          <a:stretch/>
        </p:blipFill>
        <p:spPr>
          <a:xfrm>
            <a:off x="6189189" y="4353872"/>
            <a:ext cx="5140963" cy="1247456"/>
          </a:xfrm>
          <a:prstGeom prst="rect">
            <a:avLst/>
          </a:prstGeom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F3CB6A0-6C96-FC1B-B9A4-B85EDE00A9FD}"/>
              </a:ext>
            </a:extLst>
          </p:cNvPr>
          <p:cNvSpPr/>
          <p:nvPr/>
        </p:nvSpPr>
        <p:spPr>
          <a:xfrm>
            <a:off x="7348841" y="5300104"/>
            <a:ext cx="1841844" cy="301224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71987A64-4E31-88C0-F822-4EBA880110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0423"/>
          <a:stretch/>
        </p:blipFill>
        <p:spPr>
          <a:xfrm>
            <a:off x="6189189" y="1005840"/>
            <a:ext cx="4972965" cy="88927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193D7E8-45D4-45D1-EF40-79C2D7DAD84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3663" r="60192" b="1576"/>
          <a:stretch/>
        </p:blipFill>
        <p:spPr>
          <a:xfrm>
            <a:off x="6238842" y="1967888"/>
            <a:ext cx="3004983" cy="319276"/>
          </a:xfrm>
          <a:prstGeom prst="rect">
            <a:avLst/>
          </a:prstGeom>
        </p:spPr>
      </p:pic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3CE3FE7-F775-6B10-72D8-CCCFB28FA14C}"/>
              </a:ext>
            </a:extLst>
          </p:cNvPr>
          <p:cNvSpPr/>
          <p:nvPr/>
        </p:nvSpPr>
        <p:spPr>
          <a:xfrm>
            <a:off x="7225413" y="1995354"/>
            <a:ext cx="1696720" cy="291810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06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4735" y="2374483"/>
            <a:ext cx="50225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spc="-300" dirty="0">
                <a:solidFill>
                  <a:srgbClr val="0B55B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4800" b="1" spc="-300" dirty="0">
                <a:solidFill>
                  <a:srgbClr val="0B55B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리뷰 예측해보기</a:t>
            </a:r>
          </a:p>
        </p:txBody>
      </p:sp>
    </p:spTree>
    <p:extLst>
      <p:ext uri="{BB962C8B-B14F-4D97-AF65-F5344CB8AC3E}">
        <p14:creationId xmlns:p14="http://schemas.microsoft.com/office/powerpoint/2010/main" val="31262964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FA13B65-8DB1-229C-6732-85843B8F7B8C}"/>
              </a:ext>
            </a:extLst>
          </p:cNvPr>
          <p:cNvSpPr txBox="1"/>
          <p:nvPr/>
        </p:nvSpPr>
        <p:spPr>
          <a:xfrm>
            <a:off x="392430" y="1372689"/>
            <a:ext cx="32745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300" dirty="0">
                <a:solidFill>
                  <a:srgbClr val="0B55B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리뷰 예측 </a:t>
            </a:r>
            <a:endParaRPr lang="en-US" altLang="ko-KR" sz="3200" b="1" spc="300" dirty="0">
              <a:solidFill>
                <a:srgbClr val="0B55B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3200" b="1" spc="300" dirty="0">
                <a:solidFill>
                  <a:srgbClr val="0B55B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endParaRPr lang="en-US" altLang="ko-KR" sz="3200" b="1" spc="300" dirty="0">
              <a:solidFill>
                <a:srgbClr val="0B55B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BF1AC21-04EE-B9AA-36BB-F8D3F68BA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1759" y="1158240"/>
            <a:ext cx="7780784" cy="4175760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91549B5-161A-CF52-E368-78D7F548BB1B}"/>
              </a:ext>
            </a:extLst>
          </p:cNvPr>
          <p:cNvSpPr/>
          <p:nvPr/>
        </p:nvSpPr>
        <p:spPr>
          <a:xfrm>
            <a:off x="5043371" y="4338320"/>
            <a:ext cx="3145589" cy="965200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4981704-51EC-6102-1550-287949B0D17F}"/>
              </a:ext>
            </a:extLst>
          </p:cNvPr>
          <p:cNvGrpSpPr/>
          <p:nvPr/>
        </p:nvGrpSpPr>
        <p:grpSpPr>
          <a:xfrm>
            <a:off x="392430" y="1011095"/>
            <a:ext cx="1642700" cy="0"/>
            <a:chOff x="455014" y="1097280"/>
            <a:chExt cx="1642700" cy="0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4C037AF6-7AE1-6848-979E-B315B26DCF48}"/>
                </a:ext>
              </a:extLst>
            </p:cNvPr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rgbClr val="D0CEC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62591C43-3BA4-0D01-ED3A-02C29BB6A74E}"/>
                </a:ext>
              </a:extLst>
            </p:cNvPr>
            <p:cNvCxnSpPr/>
            <p:nvPr/>
          </p:nvCxnSpPr>
          <p:spPr>
            <a:xfrm>
              <a:off x="882581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4151F24E-E57F-013E-A289-077E091452C5}"/>
                </a:ext>
              </a:extLst>
            </p:cNvPr>
            <p:cNvCxnSpPr/>
            <p:nvPr/>
          </p:nvCxnSpPr>
          <p:spPr>
            <a:xfrm>
              <a:off x="1310148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47814F70-84D5-5C80-53BC-A2DE58925B83}"/>
                </a:ext>
              </a:extLst>
            </p:cNvPr>
            <p:cNvCxnSpPr/>
            <p:nvPr/>
          </p:nvCxnSpPr>
          <p:spPr>
            <a:xfrm>
              <a:off x="1737714" y="109728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57298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FA13B65-8DB1-229C-6732-85843B8F7B8C}"/>
              </a:ext>
            </a:extLst>
          </p:cNvPr>
          <p:cNvSpPr txBox="1"/>
          <p:nvPr/>
        </p:nvSpPr>
        <p:spPr>
          <a:xfrm>
            <a:off x="392430" y="1372689"/>
            <a:ext cx="3274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300" dirty="0">
                <a:solidFill>
                  <a:srgbClr val="0B55B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예측 결과</a:t>
            </a:r>
            <a:endParaRPr lang="en-US" altLang="ko-KR" sz="3200" b="1" spc="300" dirty="0">
              <a:solidFill>
                <a:srgbClr val="0B55B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B187826-7CB6-7466-7CEA-341C2BC51B77}"/>
              </a:ext>
            </a:extLst>
          </p:cNvPr>
          <p:cNvGrpSpPr/>
          <p:nvPr/>
        </p:nvGrpSpPr>
        <p:grpSpPr>
          <a:xfrm>
            <a:off x="392430" y="1011095"/>
            <a:ext cx="1642700" cy="0"/>
            <a:chOff x="455014" y="1097280"/>
            <a:chExt cx="1642700" cy="0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C48FBA6-BC69-22DE-0EA7-EAB0872C0B7E}"/>
                </a:ext>
              </a:extLst>
            </p:cNvPr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rgbClr val="D0CEC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101A3119-B935-75D3-BD93-F2456E4023F8}"/>
                </a:ext>
              </a:extLst>
            </p:cNvPr>
            <p:cNvCxnSpPr/>
            <p:nvPr/>
          </p:nvCxnSpPr>
          <p:spPr>
            <a:xfrm>
              <a:off x="882581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A71C28B2-D122-1C61-ED3C-57D9D1E46421}"/>
                </a:ext>
              </a:extLst>
            </p:cNvPr>
            <p:cNvCxnSpPr/>
            <p:nvPr/>
          </p:nvCxnSpPr>
          <p:spPr>
            <a:xfrm>
              <a:off x="1310148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052BAA05-004B-D2D4-E386-F61C41B976BA}"/>
                </a:ext>
              </a:extLst>
            </p:cNvPr>
            <p:cNvCxnSpPr/>
            <p:nvPr/>
          </p:nvCxnSpPr>
          <p:spPr>
            <a:xfrm>
              <a:off x="1737714" y="109728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5CCF45C8-D6E4-9278-09D1-84EEC2DF1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4556" y="614632"/>
            <a:ext cx="8155244" cy="26856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D429FBD-9548-EFC9-2FA9-0505EF7F1F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3659" y="4019822"/>
            <a:ext cx="7439025" cy="1190625"/>
          </a:xfrm>
          <a:prstGeom prst="rect">
            <a:avLst/>
          </a:prstGeom>
        </p:spPr>
      </p:pic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EE725F6A-5285-064F-11CA-FFCC20600B01}"/>
              </a:ext>
            </a:extLst>
          </p:cNvPr>
          <p:cNvSpPr/>
          <p:nvPr/>
        </p:nvSpPr>
        <p:spPr>
          <a:xfrm>
            <a:off x="7138219" y="3456925"/>
            <a:ext cx="688258" cy="3557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E06945A-C41A-8F41-5341-2A83E94D8688}"/>
              </a:ext>
            </a:extLst>
          </p:cNvPr>
          <p:cNvSpPr/>
          <p:nvPr/>
        </p:nvSpPr>
        <p:spPr>
          <a:xfrm>
            <a:off x="3952568" y="4839765"/>
            <a:ext cx="1425678" cy="370682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29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6592" y="2322040"/>
            <a:ext cx="90188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spc="-300" dirty="0">
                <a:solidFill>
                  <a:srgbClr val="0B55B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4800" b="1" spc="-300" dirty="0">
                <a:solidFill>
                  <a:srgbClr val="0B55B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데이터셋 소개 및 데이터 </a:t>
            </a:r>
            <a:r>
              <a:rPr lang="ko-KR" altLang="en-US" sz="4800" b="1" spc="-300" dirty="0" err="1">
                <a:solidFill>
                  <a:srgbClr val="0B55B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endParaRPr lang="ko-KR" altLang="en-US" sz="4800" b="1" spc="-300" dirty="0">
              <a:solidFill>
                <a:srgbClr val="0B55B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93679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FA13B65-8DB1-229C-6732-85843B8F7B8C}"/>
              </a:ext>
            </a:extLst>
          </p:cNvPr>
          <p:cNvSpPr txBox="1"/>
          <p:nvPr/>
        </p:nvSpPr>
        <p:spPr>
          <a:xfrm>
            <a:off x="392430" y="1372689"/>
            <a:ext cx="3274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300" dirty="0">
                <a:solidFill>
                  <a:srgbClr val="0B55B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예측 결과</a:t>
            </a:r>
            <a:endParaRPr lang="en-US" altLang="ko-KR" sz="3200" b="1" spc="300" dirty="0">
              <a:solidFill>
                <a:srgbClr val="0B55B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B187826-7CB6-7466-7CEA-341C2BC51B77}"/>
              </a:ext>
            </a:extLst>
          </p:cNvPr>
          <p:cNvGrpSpPr/>
          <p:nvPr/>
        </p:nvGrpSpPr>
        <p:grpSpPr>
          <a:xfrm>
            <a:off x="392430" y="1011095"/>
            <a:ext cx="1642700" cy="0"/>
            <a:chOff x="455014" y="1097280"/>
            <a:chExt cx="1642700" cy="0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C48FBA6-BC69-22DE-0EA7-EAB0872C0B7E}"/>
                </a:ext>
              </a:extLst>
            </p:cNvPr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rgbClr val="D0CEC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101A3119-B935-75D3-BD93-F2456E4023F8}"/>
                </a:ext>
              </a:extLst>
            </p:cNvPr>
            <p:cNvCxnSpPr/>
            <p:nvPr/>
          </p:nvCxnSpPr>
          <p:spPr>
            <a:xfrm>
              <a:off x="882581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A71C28B2-D122-1C61-ED3C-57D9D1E46421}"/>
                </a:ext>
              </a:extLst>
            </p:cNvPr>
            <p:cNvCxnSpPr/>
            <p:nvPr/>
          </p:nvCxnSpPr>
          <p:spPr>
            <a:xfrm>
              <a:off x="1310148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052BAA05-004B-D2D4-E386-F61C41B976BA}"/>
                </a:ext>
              </a:extLst>
            </p:cNvPr>
            <p:cNvCxnSpPr/>
            <p:nvPr/>
          </p:nvCxnSpPr>
          <p:spPr>
            <a:xfrm>
              <a:off x="1737714" y="109728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EE725F6A-5285-064F-11CA-FFCC20600B01}"/>
              </a:ext>
            </a:extLst>
          </p:cNvPr>
          <p:cNvSpPr/>
          <p:nvPr/>
        </p:nvSpPr>
        <p:spPr>
          <a:xfrm>
            <a:off x="7138218" y="3604288"/>
            <a:ext cx="688258" cy="3557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ED1C33-F35B-24B5-3CEC-320EC0249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3334" y="4135309"/>
            <a:ext cx="7058025" cy="13144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453ED76-F432-5ABB-9FF4-4C09B3CC9F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6990" y="562582"/>
            <a:ext cx="8088569" cy="2866418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965C8AF-8117-6A2F-8A62-9FE6F856C662}"/>
              </a:ext>
            </a:extLst>
          </p:cNvPr>
          <p:cNvSpPr/>
          <p:nvPr/>
        </p:nvSpPr>
        <p:spPr>
          <a:xfrm>
            <a:off x="4011560" y="4938085"/>
            <a:ext cx="1425678" cy="370682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56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FA13B65-8DB1-229C-6732-85843B8F7B8C}"/>
              </a:ext>
            </a:extLst>
          </p:cNvPr>
          <p:cNvSpPr txBox="1"/>
          <p:nvPr/>
        </p:nvSpPr>
        <p:spPr>
          <a:xfrm>
            <a:off x="392430" y="1372689"/>
            <a:ext cx="3274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300" dirty="0">
                <a:solidFill>
                  <a:srgbClr val="0B55B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예측 결과</a:t>
            </a:r>
            <a:endParaRPr lang="en-US" altLang="ko-KR" sz="3200" b="1" spc="300" dirty="0">
              <a:solidFill>
                <a:srgbClr val="0B55B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B187826-7CB6-7466-7CEA-341C2BC51B77}"/>
              </a:ext>
            </a:extLst>
          </p:cNvPr>
          <p:cNvGrpSpPr/>
          <p:nvPr/>
        </p:nvGrpSpPr>
        <p:grpSpPr>
          <a:xfrm>
            <a:off x="392430" y="1011095"/>
            <a:ext cx="1642700" cy="0"/>
            <a:chOff x="455014" y="1097280"/>
            <a:chExt cx="1642700" cy="0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C48FBA6-BC69-22DE-0EA7-EAB0872C0B7E}"/>
                </a:ext>
              </a:extLst>
            </p:cNvPr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rgbClr val="D0CEC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101A3119-B935-75D3-BD93-F2456E4023F8}"/>
                </a:ext>
              </a:extLst>
            </p:cNvPr>
            <p:cNvCxnSpPr/>
            <p:nvPr/>
          </p:nvCxnSpPr>
          <p:spPr>
            <a:xfrm>
              <a:off x="882581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A71C28B2-D122-1C61-ED3C-57D9D1E46421}"/>
                </a:ext>
              </a:extLst>
            </p:cNvPr>
            <p:cNvCxnSpPr/>
            <p:nvPr/>
          </p:nvCxnSpPr>
          <p:spPr>
            <a:xfrm>
              <a:off x="1310148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052BAA05-004B-D2D4-E386-F61C41B976BA}"/>
                </a:ext>
              </a:extLst>
            </p:cNvPr>
            <p:cNvCxnSpPr/>
            <p:nvPr/>
          </p:nvCxnSpPr>
          <p:spPr>
            <a:xfrm>
              <a:off x="1737714" y="109728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474FEE34-6D10-427A-6E69-D85CCC28F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990" y="1618103"/>
            <a:ext cx="8320205" cy="121354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8AEFEBF-55D1-7A89-0260-B16D1DEF84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7293" y="3325122"/>
            <a:ext cx="8320205" cy="1162460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108C61F-147E-AEF1-6D4A-3F1A66F92FC1}"/>
              </a:ext>
            </a:extLst>
          </p:cNvPr>
          <p:cNvSpPr/>
          <p:nvPr/>
        </p:nvSpPr>
        <p:spPr>
          <a:xfrm>
            <a:off x="4581831" y="2522361"/>
            <a:ext cx="2172930" cy="370682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AB0FC938-18E6-C31B-E003-DC4B7655A869}"/>
              </a:ext>
            </a:extLst>
          </p:cNvPr>
          <p:cNvSpPr/>
          <p:nvPr/>
        </p:nvSpPr>
        <p:spPr>
          <a:xfrm>
            <a:off x="4630992" y="4145961"/>
            <a:ext cx="2172930" cy="370682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58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95768" y="2295303"/>
            <a:ext cx="52004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spc="-300" dirty="0">
                <a:solidFill>
                  <a:srgbClr val="0B55B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4800" b="1" spc="-300" dirty="0" err="1">
                <a:solidFill>
                  <a:srgbClr val="0B55B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느낀점</a:t>
            </a:r>
            <a:r>
              <a:rPr lang="ko-KR" altLang="en-US" sz="4800" b="1" spc="-300" dirty="0">
                <a:solidFill>
                  <a:srgbClr val="0B55B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및 마무리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3480569-372D-0A3B-AB23-E1715DF4C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24" y="1742394"/>
            <a:ext cx="5442798" cy="276781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D6884A6-3741-FF20-8958-E2E7CD2110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272" y="1742394"/>
            <a:ext cx="5442797" cy="28302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C97D7B-224E-3CEC-7CDB-0209DF90CC02}"/>
              </a:ext>
            </a:extLst>
          </p:cNvPr>
          <p:cNvSpPr txBox="1"/>
          <p:nvPr/>
        </p:nvSpPr>
        <p:spPr>
          <a:xfrm>
            <a:off x="1317193" y="4510205"/>
            <a:ext cx="3478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  <a:latin typeface="Arial Black" panose="020B0A04020102020204" pitchFamily="34" charset="0"/>
              </a:rPr>
              <a:t>Positive</a:t>
            </a:r>
            <a:r>
              <a:rPr lang="ko-KR" altLang="en-US" sz="2400" b="1" dirty="0">
                <a:solidFill>
                  <a:schemeClr val="accent6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2400" b="1" dirty="0">
                <a:solidFill>
                  <a:schemeClr val="accent6"/>
                </a:solidFill>
                <a:latin typeface="Arial Black" panose="020B0A04020102020204" pitchFamily="34" charset="0"/>
              </a:rPr>
              <a:t>word cloud</a:t>
            </a:r>
            <a:endParaRPr lang="ko-KR" altLang="en-US" sz="2400" b="1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391296-6858-3742-5761-045746F3531A}"/>
              </a:ext>
            </a:extLst>
          </p:cNvPr>
          <p:cNvSpPr txBox="1"/>
          <p:nvPr/>
        </p:nvSpPr>
        <p:spPr>
          <a:xfrm>
            <a:off x="7193402" y="4510204"/>
            <a:ext cx="3642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Negative</a:t>
            </a:r>
            <a:r>
              <a:rPr lang="ko-KR" altLang="en-US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word cloud</a:t>
            </a:r>
            <a:endParaRPr lang="ko-KR" altLang="en-US" sz="24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586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54957" y="3059901"/>
            <a:ext cx="5082086" cy="693025"/>
          </a:xfrm>
          <a:prstGeom prst="rect">
            <a:avLst/>
          </a:prstGeom>
          <a:solidFill>
            <a:srgbClr val="0B5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Thank you</a:t>
            </a:r>
            <a:endParaRPr lang="ko-KR" altLang="en-US" sz="4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7118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392430" y="1005840"/>
            <a:ext cx="1642700" cy="0"/>
            <a:chOff x="455014" y="1097280"/>
            <a:chExt cx="1642700" cy="0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882581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1310148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17377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7DFDCE9-2F95-A856-014E-402CFA2A20E5}"/>
              </a:ext>
            </a:extLst>
          </p:cNvPr>
          <p:cNvSpPr txBox="1"/>
          <p:nvPr/>
        </p:nvSpPr>
        <p:spPr>
          <a:xfrm>
            <a:off x="315609" y="1303746"/>
            <a:ext cx="2236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300" dirty="0" err="1">
                <a:solidFill>
                  <a:srgbClr val="0B55B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웹크롤링</a:t>
            </a:r>
            <a:endParaRPr lang="ko-KR" altLang="en-US" sz="3200" b="1" spc="300" dirty="0">
              <a:solidFill>
                <a:srgbClr val="0B55B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7C028B-A4ED-106D-2D12-CB172665B3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091" y="1151755"/>
            <a:ext cx="8447588" cy="4415924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8A53AD07-0FAA-E328-6944-AE71614BF8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461" y="630646"/>
            <a:ext cx="5264297" cy="559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15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392430" y="1005840"/>
            <a:ext cx="1642700" cy="0"/>
            <a:chOff x="455014" y="1097280"/>
            <a:chExt cx="1642700" cy="0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882581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1310148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17377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C43F91C6-95D1-6427-6653-4FAC6E555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147" y="187133"/>
            <a:ext cx="7734100" cy="40863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5DF7A6F-0742-6AA5-B450-6D118DEBE4A6}"/>
              </a:ext>
            </a:extLst>
          </p:cNvPr>
          <p:cNvSpPr txBox="1"/>
          <p:nvPr/>
        </p:nvSpPr>
        <p:spPr>
          <a:xfrm>
            <a:off x="315609" y="1303746"/>
            <a:ext cx="22479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300" dirty="0" err="1">
                <a:solidFill>
                  <a:srgbClr val="0B55B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웹크롤링</a:t>
            </a:r>
            <a:r>
              <a:rPr lang="ko-KR" altLang="en-US" sz="3200" b="1" spc="300" dirty="0">
                <a:solidFill>
                  <a:srgbClr val="0B55B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결과</a:t>
            </a: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F4430EE-2EFB-5350-A328-5229F778C26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37" b="1"/>
          <a:stretch/>
        </p:blipFill>
        <p:spPr>
          <a:xfrm>
            <a:off x="974247" y="3105582"/>
            <a:ext cx="6708602" cy="3464484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B342BAF-6F5D-D425-A967-1771222BD856}"/>
              </a:ext>
            </a:extLst>
          </p:cNvPr>
          <p:cNvSpPr/>
          <p:nvPr/>
        </p:nvSpPr>
        <p:spPr>
          <a:xfrm>
            <a:off x="1154248" y="3763472"/>
            <a:ext cx="696602" cy="250867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E643902-1D35-2A03-B1A9-CB24C1AA4789}"/>
              </a:ext>
            </a:extLst>
          </p:cNvPr>
          <p:cNvSpPr/>
          <p:nvPr/>
        </p:nvSpPr>
        <p:spPr>
          <a:xfrm>
            <a:off x="1168419" y="4000937"/>
            <a:ext cx="2284942" cy="226830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0AD5916-7C51-51FC-92BA-2CDDF6998414}"/>
              </a:ext>
            </a:extLst>
          </p:cNvPr>
          <p:cNvSpPr/>
          <p:nvPr/>
        </p:nvSpPr>
        <p:spPr>
          <a:xfrm>
            <a:off x="1170288" y="4227767"/>
            <a:ext cx="6194185" cy="1071645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E4D87C-1480-E251-5D0F-67B8AC0F64FA}"/>
              </a:ext>
            </a:extLst>
          </p:cNvPr>
          <p:cNvSpPr txBox="1"/>
          <p:nvPr/>
        </p:nvSpPr>
        <p:spPr>
          <a:xfrm>
            <a:off x="500241" y="3717137"/>
            <a:ext cx="696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score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F7EE3F-6538-A984-1312-B6DDD101114B}"/>
              </a:ext>
            </a:extLst>
          </p:cNvPr>
          <p:cNvSpPr txBox="1"/>
          <p:nvPr/>
        </p:nvSpPr>
        <p:spPr>
          <a:xfrm>
            <a:off x="527137" y="3945224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Title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6E798A-1197-965E-A685-EA95FF53AEE0}"/>
              </a:ext>
            </a:extLst>
          </p:cNvPr>
          <p:cNvSpPr txBox="1"/>
          <p:nvPr/>
        </p:nvSpPr>
        <p:spPr>
          <a:xfrm>
            <a:off x="315609" y="4487599"/>
            <a:ext cx="929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content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86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2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2430" y="1356360"/>
            <a:ext cx="32745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300" dirty="0">
                <a:solidFill>
                  <a:srgbClr val="0B55B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긍정</a:t>
            </a:r>
            <a:r>
              <a:rPr lang="en-US" altLang="ko-KR" sz="3200" b="1" spc="300" dirty="0">
                <a:solidFill>
                  <a:srgbClr val="0B55B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3200" b="1" spc="300" dirty="0">
                <a:solidFill>
                  <a:srgbClr val="0B55B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부정</a:t>
            </a:r>
            <a:endParaRPr lang="en-US" altLang="ko-KR" sz="3200" b="1" spc="300" dirty="0">
              <a:solidFill>
                <a:srgbClr val="0B55B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3200" b="1" spc="300" dirty="0" err="1">
                <a:solidFill>
                  <a:srgbClr val="0B55B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라벨링</a:t>
            </a:r>
            <a:endParaRPr lang="ko-KR" altLang="en-US" sz="3200" b="1" spc="300" dirty="0">
              <a:solidFill>
                <a:srgbClr val="0B55B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6DAA8B0-9770-71DB-21BF-383F58E61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279" y="1188447"/>
            <a:ext cx="7104478" cy="4630597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B1C448F7-C64F-AF1C-C402-5ACACAE2DD6A}"/>
              </a:ext>
            </a:extLst>
          </p:cNvPr>
          <p:cNvGrpSpPr/>
          <p:nvPr/>
        </p:nvGrpSpPr>
        <p:grpSpPr>
          <a:xfrm>
            <a:off x="392430" y="1005840"/>
            <a:ext cx="1642700" cy="0"/>
            <a:chOff x="455014" y="1097280"/>
            <a:chExt cx="1642700" cy="0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ED20F756-D14C-9E0A-A8F8-564A411B88E6}"/>
                </a:ext>
              </a:extLst>
            </p:cNvPr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593882D6-84D0-B4C6-AAC3-3E1CFEFF1380}"/>
                </a:ext>
              </a:extLst>
            </p:cNvPr>
            <p:cNvCxnSpPr/>
            <p:nvPr/>
          </p:nvCxnSpPr>
          <p:spPr>
            <a:xfrm>
              <a:off x="882581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6E4764C5-E55D-6E08-637A-D6A9F0765265}"/>
                </a:ext>
              </a:extLst>
            </p:cNvPr>
            <p:cNvCxnSpPr/>
            <p:nvPr/>
          </p:nvCxnSpPr>
          <p:spPr>
            <a:xfrm>
              <a:off x="1310148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8824CBEA-4767-E0A8-9EE8-B96E9A515FFC}"/>
                </a:ext>
              </a:extLst>
            </p:cNvPr>
            <p:cNvCxnSpPr/>
            <p:nvPr/>
          </p:nvCxnSpPr>
          <p:spPr>
            <a:xfrm>
              <a:off x="17377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1813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2430" y="1356360"/>
            <a:ext cx="32745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300" dirty="0">
                <a:solidFill>
                  <a:srgbClr val="0B55B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긍정</a:t>
            </a:r>
            <a:r>
              <a:rPr lang="en-US" altLang="ko-KR" sz="3200" b="1" spc="300" dirty="0">
                <a:solidFill>
                  <a:srgbClr val="0B55B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3200" b="1" spc="300" dirty="0">
                <a:solidFill>
                  <a:srgbClr val="0B55B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부정</a:t>
            </a:r>
            <a:endParaRPr lang="en-US" altLang="ko-KR" sz="3200" b="1" spc="300" dirty="0">
              <a:solidFill>
                <a:srgbClr val="0B55B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3200" b="1" spc="300" dirty="0" err="1">
                <a:solidFill>
                  <a:srgbClr val="0B55B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라벨링</a:t>
            </a:r>
            <a:endParaRPr lang="ko-KR" altLang="en-US" sz="3200" b="1" spc="300" dirty="0">
              <a:solidFill>
                <a:srgbClr val="0B55B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6DAA8B0-9770-71DB-21BF-383F58E61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279" y="1188447"/>
            <a:ext cx="7104478" cy="463059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DE65056-F69C-E40F-9817-051FE0B5C4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6990" y="1188447"/>
            <a:ext cx="8158782" cy="4481106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42EAA1C-8016-0B90-DA49-2678C28ECF2D}"/>
              </a:ext>
            </a:extLst>
          </p:cNvPr>
          <p:cNvSpPr/>
          <p:nvPr/>
        </p:nvSpPr>
        <p:spPr>
          <a:xfrm>
            <a:off x="11177476" y="3641270"/>
            <a:ext cx="478230" cy="224674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8CB1CCC-BDBD-6C99-21BE-1EFE81C444B8}"/>
              </a:ext>
            </a:extLst>
          </p:cNvPr>
          <p:cNvSpPr/>
          <p:nvPr/>
        </p:nvSpPr>
        <p:spPr>
          <a:xfrm>
            <a:off x="4872941" y="1556796"/>
            <a:ext cx="1319515" cy="925975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F5FB639-7518-E07A-4979-5300EE84550A}"/>
              </a:ext>
            </a:extLst>
          </p:cNvPr>
          <p:cNvSpPr/>
          <p:nvPr/>
        </p:nvSpPr>
        <p:spPr>
          <a:xfrm>
            <a:off x="4872941" y="3641270"/>
            <a:ext cx="478230" cy="224674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D2EE9AB-3F32-1F1E-47DE-049DF9B4959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26124" b="26124"/>
          <a:stretch/>
        </p:blipFill>
        <p:spPr>
          <a:xfrm>
            <a:off x="536294" y="4329520"/>
            <a:ext cx="4143375" cy="1781175"/>
          </a:xfrm>
          <a:prstGeom prst="rect">
            <a:avLst/>
          </a:prstGeom>
        </p:spPr>
      </p:pic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B3767C0-0AB9-2EFC-72B9-1BC63C9A3F66}"/>
              </a:ext>
            </a:extLst>
          </p:cNvPr>
          <p:cNvSpPr/>
          <p:nvPr/>
        </p:nvSpPr>
        <p:spPr>
          <a:xfrm>
            <a:off x="1313701" y="5274857"/>
            <a:ext cx="929497" cy="449351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굽음 26">
            <a:extLst>
              <a:ext uri="{FF2B5EF4-FFF2-40B4-BE49-F238E27FC236}">
                <a16:creationId xmlns:a16="http://schemas.microsoft.com/office/drawing/2014/main" id="{E61EC422-B29F-EB66-B2F1-F22844C0B10A}"/>
              </a:ext>
            </a:extLst>
          </p:cNvPr>
          <p:cNvSpPr/>
          <p:nvPr/>
        </p:nvSpPr>
        <p:spPr>
          <a:xfrm rot="5400000" flipV="1">
            <a:off x="2454185" y="3731437"/>
            <a:ext cx="1046645" cy="109777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6AD3E74-5F53-CB42-AD85-41A7983E9719}"/>
              </a:ext>
            </a:extLst>
          </p:cNvPr>
          <p:cNvGrpSpPr/>
          <p:nvPr/>
        </p:nvGrpSpPr>
        <p:grpSpPr>
          <a:xfrm>
            <a:off x="392430" y="1005840"/>
            <a:ext cx="1642700" cy="0"/>
            <a:chOff x="455014" y="1097280"/>
            <a:chExt cx="1642700" cy="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DD7D3333-50A2-566E-139F-4515E0756999}"/>
                </a:ext>
              </a:extLst>
            </p:cNvPr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CEF3BE89-15D7-32B1-4F34-BFCA9691C200}"/>
                </a:ext>
              </a:extLst>
            </p:cNvPr>
            <p:cNvCxnSpPr/>
            <p:nvPr/>
          </p:nvCxnSpPr>
          <p:spPr>
            <a:xfrm>
              <a:off x="882581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38430C1A-20D1-810F-A042-D8B16EAB6B6E}"/>
                </a:ext>
              </a:extLst>
            </p:cNvPr>
            <p:cNvCxnSpPr/>
            <p:nvPr/>
          </p:nvCxnSpPr>
          <p:spPr>
            <a:xfrm>
              <a:off x="1310148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87FED456-36F7-690C-52C3-FEEDAC6A8908}"/>
                </a:ext>
              </a:extLst>
            </p:cNvPr>
            <p:cNvCxnSpPr/>
            <p:nvPr/>
          </p:nvCxnSpPr>
          <p:spPr>
            <a:xfrm>
              <a:off x="17377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362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2430" y="1356360"/>
            <a:ext cx="32745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300" dirty="0">
                <a:solidFill>
                  <a:srgbClr val="0B55B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제목과 본문</a:t>
            </a:r>
            <a:endParaRPr lang="en-US" altLang="ko-KR" sz="3200" b="1" spc="300" dirty="0">
              <a:solidFill>
                <a:srgbClr val="0B55B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3200" b="1" spc="300" dirty="0">
                <a:solidFill>
                  <a:srgbClr val="0B55B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합치기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460AFD8-8957-9BE7-3C7E-1FC731F97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6405" y="1356360"/>
            <a:ext cx="8573366" cy="3444240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F69B02B-58C1-7F14-FFF4-D8A84560837F}"/>
              </a:ext>
            </a:extLst>
          </p:cNvPr>
          <p:cNvSpPr/>
          <p:nvPr/>
        </p:nvSpPr>
        <p:spPr>
          <a:xfrm>
            <a:off x="5465283" y="2790338"/>
            <a:ext cx="3312957" cy="1979781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10C6BEC-5A20-6144-0E4E-5AC44F4BBA90}"/>
              </a:ext>
            </a:extLst>
          </p:cNvPr>
          <p:cNvGrpSpPr/>
          <p:nvPr/>
        </p:nvGrpSpPr>
        <p:grpSpPr>
          <a:xfrm>
            <a:off x="392430" y="1005840"/>
            <a:ext cx="1642700" cy="0"/>
            <a:chOff x="455014" y="1097280"/>
            <a:chExt cx="1642700" cy="0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FE0E7124-805A-C06F-487D-1B3052F95AF3}"/>
                </a:ext>
              </a:extLst>
            </p:cNvPr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1703F349-59F1-EF1C-5641-CA45FC67602D}"/>
                </a:ext>
              </a:extLst>
            </p:cNvPr>
            <p:cNvCxnSpPr/>
            <p:nvPr/>
          </p:nvCxnSpPr>
          <p:spPr>
            <a:xfrm>
              <a:off x="882581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B5673C9A-E047-218F-767D-20126A08252D}"/>
                </a:ext>
              </a:extLst>
            </p:cNvPr>
            <p:cNvCxnSpPr/>
            <p:nvPr/>
          </p:nvCxnSpPr>
          <p:spPr>
            <a:xfrm>
              <a:off x="1310148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C0AA7AC-663C-037F-C5B0-6CBB912523E7}"/>
                </a:ext>
              </a:extLst>
            </p:cNvPr>
            <p:cNvCxnSpPr/>
            <p:nvPr/>
          </p:nvCxnSpPr>
          <p:spPr>
            <a:xfrm>
              <a:off x="17377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9925248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3577</TotalTime>
  <Words>1763</Words>
  <Application>Microsoft Office PowerPoint</Application>
  <PresentationFormat>와이드스크린</PresentationFormat>
  <Paragraphs>237</Paragraphs>
  <Slides>43</Slides>
  <Notes>43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43</vt:i4>
      </vt:variant>
    </vt:vector>
  </HeadingPairs>
  <TitlesOfParts>
    <vt:vector size="51" baseType="lpstr">
      <vt:lpstr>맑은 고딕</vt:lpstr>
      <vt:lpstr>나눔스퀘어</vt:lpstr>
      <vt:lpstr>Ubuntu Condensed</vt:lpstr>
      <vt:lpstr>Arial Black</vt:lpstr>
      <vt:lpstr>나눔스퀘어 Bold</vt:lpstr>
      <vt:lpstr>Arial</vt:lpstr>
      <vt:lpstr>2_Office 테마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kim mirae</cp:lastModifiedBy>
  <cp:revision>75</cp:revision>
  <cp:lastPrinted>2022-06-05T08:23:09Z</cp:lastPrinted>
  <dcterms:created xsi:type="dcterms:W3CDTF">2017-05-22T03:50:00Z</dcterms:created>
  <dcterms:modified xsi:type="dcterms:W3CDTF">2022-06-08T16:35:55Z</dcterms:modified>
</cp:coreProperties>
</file>