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1"/>
  </p:notesMasterIdLst>
  <p:handoutMasterIdLst>
    <p:handoutMasterId r:id="rId12"/>
  </p:handoutMasterIdLst>
  <p:sldIdLst>
    <p:sldId id="256" r:id="rId5"/>
    <p:sldId id="277" r:id="rId6"/>
    <p:sldId id="296" r:id="rId7"/>
    <p:sldId id="297" r:id="rId8"/>
    <p:sldId id="298" r:id="rId9"/>
    <p:sldId id="2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09" autoAdjust="0"/>
  </p:normalViewPr>
  <p:slideViewPr>
    <p:cSldViewPr snapToGrid="0">
      <p:cViewPr varScale="1">
        <p:scale>
          <a:sx n="65" d="100"/>
          <a:sy n="65" d="100"/>
        </p:scale>
        <p:origin x="936" y="7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6/6/2024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6/6/2024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014451" y="3982064"/>
            <a:ext cx="6881183" cy="1253612"/>
          </a:xfrm>
        </p:spPr>
        <p:txBody>
          <a:bodyPr/>
          <a:lstStyle/>
          <a:p>
            <a:pPr algn="ctr"/>
            <a:r>
              <a:rPr lang="en-US" dirty="0"/>
              <a:t>Part 2- data cleaning &amp; </a:t>
            </a:r>
            <a:br>
              <a:rPr lang="en-US" dirty="0"/>
            </a:br>
            <a:r>
              <a:rPr lang="en-US" dirty="0"/>
              <a:t>manipulation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96000" y="5601639"/>
            <a:ext cx="4941770" cy="396660"/>
          </a:xfrm>
        </p:spPr>
        <p:txBody>
          <a:bodyPr/>
          <a:lstStyle/>
          <a:p>
            <a:r>
              <a:rPr lang="en-US" dirty="0"/>
              <a:t>Elio Bou </a:t>
            </a:r>
            <a:r>
              <a:rPr lang="en-US" dirty="0" err="1"/>
              <a:t>serhal</a:t>
            </a:r>
            <a:endParaRPr lang="en-US" dirty="0"/>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560440" y="1356852"/>
            <a:ext cx="8023123" cy="3642851"/>
          </a:xfrm>
        </p:spPr>
        <p:txBody>
          <a:bodyPr>
            <a:normAutofit/>
          </a:bodyPr>
          <a:lstStyle/>
          <a:p>
            <a:pPr marL="0" marR="0">
              <a:spcBef>
                <a:spcPts val="0"/>
              </a:spcBef>
              <a:spcAft>
                <a:spcPts val="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Data INTRODUCTION  :</a:t>
            </a:r>
            <a:br>
              <a:rPr lang="en-US" sz="1800" b="1" kern="100" dirty="0">
                <a:effectLst/>
                <a:latin typeface="Calibri" panose="020F0502020204030204" pitchFamily="34" charset="0"/>
                <a:ea typeface="Calibri" panose="020F0502020204030204" pitchFamily="34" charset="0"/>
                <a:cs typeface="Arial" panose="020B0604020202020204" pitchFamily="34" charset="0"/>
              </a:rPr>
            </a:br>
            <a:r>
              <a:rPr lang="en-US" sz="1800" b="1" kern="100" dirty="0">
                <a:effectLst/>
                <a:latin typeface="Calibri" panose="020F0502020204030204" pitchFamily="34" charset="0"/>
                <a:ea typeface="Calibri" panose="020F0502020204030204" pitchFamily="34" charset="0"/>
                <a:cs typeface="Arial" panose="020B0604020202020204" pitchFamily="34" charset="0"/>
              </a:rPr>
              <a: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1) the </a:t>
            </a:r>
            <a:r>
              <a:rPr lang="en-US" sz="1800" b="1" kern="100" dirty="0">
                <a:effectLst/>
                <a:latin typeface="Calibri" panose="020F0502020204030204" pitchFamily="34" charset="0"/>
                <a:ea typeface="Calibri" panose="020F0502020204030204" pitchFamily="34" charset="0"/>
                <a:cs typeface="Arial" panose="020B0604020202020204" pitchFamily="34" charset="0"/>
              </a:rPr>
              <a:t>Merged Data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 </a:t>
            </a:r>
            <a:r>
              <a:rPr lang="en-US" sz="1800" kern="100" dirty="0">
                <a:effectLst/>
                <a:latin typeface="Calibri" panose="020F0502020204030204" pitchFamily="34" charset="0"/>
                <a:ea typeface="Calibri" panose="020F0502020204030204" pitchFamily="34" charset="0"/>
                <a:cs typeface="Arial" panose="020B0604020202020204" pitchFamily="34" charset="0"/>
              </a:rPr>
              <a:t>(combining sheet 1 and sheet 2)</a:t>
            </a:r>
            <a:br>
              <a:rPr lang="en-US" sz="1800" kern="100" dirty="0">
                <a:effectLst/>
                <a:latin typeface="Calibri" panose="020F0502020204030204" pitchFamily="34" charset="0"/>
                <a:ea typeface="Calibri" panose="020F0502020204030204" pitchFamily="34" charset="0"/>
                <a:cs typeface="Arial" panose="020B0604020202020204" pitchFamily="34" charset="0"/>
              </a:rPr>
            </a:b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2) the </a:t>
            </a:r>
            <a:r>
              <a:rPr lang="en-US" sz="1800" b="1" kern="100" dirty="0">
                <a:effectLst/>
                <a:latin typeface="Calibri" panose="020F0502020204030204" pitchFamily="34" charset="0"/>
                <a:ea typeface="Calibri" panose="020F0502020204030204" pitchFamily="34" charset="0"/>
                <a:cs typeface="Arial" panose="020B0604020202020204" pitchFamily="34" charset="0"/>
              </a:rPr>
              <a:t>Merged Cleaned </a:t>
            </a:r>
            <a:r>
              <a:rPr lang="en-US" sz="1800" b="1" kern="100" dirty="0" err="1">
                <a:effectLst/>
                <a:latin typeface="Calibri" panose="020F0502020204030204" pitchFamily="34" charset="0"/>
                <a:ea typeface="Calibri" panose="020F0502020204030204" pitchFamily="34" charset="0"/>
                <a:cs typeface="Arial" panose="020B0604020202020204" pitchFamily="34" charset="0"/>
              </a:rPr>
              <a:t>SPlited</a:t>
            </a:r>
            <a:r>
              <a:rPr lang="en-US" sz="1800" b="1" kern="100" dirty="0">
                <a:effectLst/>
                <a:latin typeface="Calibri" panose="020F0502020204030204" pitchFamily="34" charset="0"/>
                <a:ea typeface="Calibri" panose="020F0502020204030204" pitchFamily="34" charset="0"/>
                <a:cs typeface="Arial" panose="020B0604020202020204" pitchFamily="34" charset="0"/>
              </a:rPr>
              <a:t> Data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 </a:t>
            </a:r>
            <a:r>
              <a:rPr lang="en-US" sz="1800" kern="100" dirty="0">
                <a:effectLst/>
                <a:latin typeface="Calibri" panose="020F0502020204030204" pitchFamily="34" charset="0"/>
                <a:ea typeface="Calibri" panose="020F0502020204030204" pitchFamily="34" charset="0"/>
                <a:cs typeface="Arial" panose="020B0604020202020204" pitchFamily="34" charset="0"/>
              </a:rPr>
              <a:t>(Splitting ‘Campaign’)</a:t>
            </a:r>
            <a:br>
              <a:rPr lang="en-US" sz="1800" kern="100" dirty="0">
                <a:effectLst/>
                <a:latin typeface="Calibri" panose="020F0502020204030204" pitchFamily="34" charset="0"/>
                <a:ea typeface="Calibri" panose="020F0502020204030204" pitchFamily="34" charset="0"/>
                <a:cs typeface="Arial" panose="020B0604020202020204" pitchFamily="34" charset="0"/>
              </a:rPr>
            </a:b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3) The </a:t>
            </a:r>
            <a:r>
              <a:rPr lang="en-US" sz="1800" b="1" kern="100" dirty="0">
                <a:effectLst/>
                <a:latin typeface="Calibri" panose="020F0502020204030204" pitchFamily="34" charset="0"/>
                <a:ea typeface="Calibri" panose="020F0502020204030204" pitchFamily="34" charset="0"/>
                <a:cs typeface="Arial" panose="020B0604020202020204" pitchFamily="34" charset="0"/>
              </a:rPr>
              <a:t>Merged Cleaned </a:t>
            </a:r>
            <a:r>
              <a:rPr lang="en-US" sz="1800" b="1" kern="100" dirty="0" err="1">
                <a:effectLst/>
                <a:latin typeface="Calibri" panose="020F0502020204030204" pitchFamily="34" charset="0"/>
                <a:ea typeface="Calibri" panose="020F0502020204030204" pitchFamily="34" charset="0"/>
                <a:cs typeface="Arial" panose="020B0604020202020204" pitchFamily="34" charset="0"/>
              </a:rPr>
              <a:t>SPlited</a:t>
            </a:r>
            <a:r>
              <a:rPr lang="en-US" sz="1800" b="1" kern="100" dirty="0">
                <a:effectLst/>
                <a:latin typeface="Calibri" panose="020F0502020204030204" pitchFamily="34" charset="0"/>
                <a:ea typeface="Calibri" panose="020F0502020204030204" pitchFamily="34" charset="0"/>
                <a:cs typeface="Arial" panose="020B0604020202020204" pitchFamily="34" charset="0"/>
              </a:rPr>
              <a:t> AGGREGATED Data </a:t>
            </a:r>
            <a:br>
              <a:rPr lang="en-US" sz="1800" b="1" kern="100" dirty="0">
                <a:effectLst/>
                <a:latin typeface="Calibri" panose="020F0502020204030204" pitchFamily="34" charset="0"/>
                <a:ea typeface="Calibri" panose="020F0502020204030204" pitchFamily="34" charset="0"/>
                <a:cs typeface="Arial" panose="020B0604020202020204" pitchFamily="34" charset="0"/>
              </a:rPr>
            </a:br>
            <a:r>
              <a:rPr lang="en-US" sz="1800" b="1" kern="1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 </a:t>
            </a:r>
            <a:r>
              <a:rPr lang="en-US" sz="1800" kern="1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a:t>
            </a:r>
            <a:r>
              <a:rPr lang="en-US" sz="1800" kern="100" dirty="0">
                <a:effectLst/>
                <a:latin typeface="Calibri" panose="020F0502020204030204" pitchFamily="34" charset="0"/>
                <a:ea typeface="Calibri" panose="020F0502020204030204" pitchFamily="34" charset="0"/>
                <a:cs typeface="Arial" panose="020B0604020202020204" pitchFamily="34" charset="0"/>
              </a:rPr>
              <a:t>Splitting ‘Campaign’ + Finding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Mesure</a:t>
            </a:r>
            <a:r>
              <a:rPr lang="en-US" sz="1800" kern="100" dirty="0">
                <a:effectLst/>
                <a:latin typeface="Calibri" panose="020F0502020204030204" pitchFamily="34" charset="0"/>
                <a:ea typeface="Calibri" panose="020F0502020204030204" pitchFamily="34" charset="0"/>
                <a:cs typeface="Arial" panose="020B0604020202020204" pitchFamily="34" charset="0"/>
              </a:rPr>
              <a:t> Metrics)</a:t>
            </a:r>
            <a:br>
              <a:rPr lang="en-US" sz="1800" kern="100" dirty="0">
                <a:effectLst/>
                <a:latin typeface="Calibri" panose="020F0502020204030204" pitchFamily="34" charset="0"/>
                <a:ea typeface="Calibri" panose="020F0502020204030204" pitchFamily="34" charset="0"/>
                <a:cs typeface="Arial" panose="020B0604020202020204" pitchFamily="34" charset="0"/>
              </a:rPr>
            </a:b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4) </a:t>
            </a:r>
            <a:r>
              <a:rPr lang="en-US" sz="1800" b="1" kern="100" dirty="0">
                <a:effectLst/>
                <a:latin typeface="Calibri" panose="020F0502020204030204" pitchFamily="34" charset="0"/>
                <a:ea typeface="Calibri" panose="020F0502020204030204" pitchFamily="34" charset="0"/>
                <a:cs typeface="Arial" panose="020B0604020202020204" pitchFamily="34" charset="0"/>
              </a:rPr>
              <a:t>the Final Data</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 </a:t>
            </a:r>
            <a:r>
              <a:rPr lang="en-US" sz="1800" kern="100" dirty="0">
                <a:effectLst/>
                <a:latin typeface="Calibri" panose="020F0502020204030204" pitchFamily="34" charset="0"/>
                <a:ea typeface="Calibri" panose="020F0502020204030204" pitchFamily="34" charset="0"/>
                <a:cs typeface="Arial" panose="020B0604020202020204" pitchFamily="34" charset="0"/>
              </a:rPr>
              <a:t>(Digital Performance data - Elio Bou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serhal</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endParaRPr lang="en-US" sz="1800" dirty="0"/>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766915" y="1386347"/>
            <a:ext cx="9188246" cy="3801499"/>
          </a:xfrm>
        </p:spPr>
        <p:txBody>
          <a:bodyPr>
            <a:normAutofit/>
          </a:bodyPr>
          <a:lstStyle/>
          <a:p>
            <a:pPr marL="0" marR="0">
              <a:spcBef>
                <a:spcPts val="0"/>
              </a:spcBef>
              <a:spcAft>
                <a:spcPts val="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QUESTION 1:</a:t>
            </a:r>
            <a:br>
              <a:rPr lang="en-US" sz="1800" b="1" kern="100" dirty="0">
                <a:effectLst/>
                <a:latin typeface="Calibri" panose="020F0502020204030204" pitchFamily="34" charset="0"/>
                <a:ea typeface="Calibri" panose="020F0502020204030204" pitchFamily="34" charset="0"/>
                <a:cs typeface="Arial" panose="020B0604020202020204" pitchFamily="34" charset="0"/>
              </a:rPr>
            </a:b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 </a:t>
            </a:r>
            <a:r>
              <a:rPr lang="en-US" sz="1800" kern="100" dirty="0">
                <a:effectLst/>
                <a:latin typeface="Calibri" panose="020F0502020204030204" pitchFamily="34" charset="0"/>
                <a:ea typeface="Calibri" panose="020F0502020204030204" pitchFamily="34" charset="0"/>
                <a:cs typeface="Arial" panose="020B0604020202020204" pitchFamily="34" charset="0"/>
              </a:rPr>
              <a:t>Write a commented Python code to </a:t>
            </a:r>
            <a:r>
              <a:rPr lang="en-US" sz="1800" b="1" kern="100" dirty="0">
                <a:effectLst/>
                <a:latin typeface="Calibri" panose="020F0502020204030204" pitchFamily="34" charset="0"/>
                <a:ea typeface="Calibri" panose="020F0502020204030204" pitchFamily="34" charset="0"/>
                <a:cs typeface="Arial" panose="020B0604020202020204" pitchFamily="34" charset="0"/>
              </a:rPr>
              <a:t>read data </a:t>
            </a:r>
            <a:r>
              <a:rPr lang="en-US" sz="1800" kern="100" dirty="0">
                <a:effectLst/>
                <a:latin typeface="Calibri" panose="020F0502020204030204" pitchFamily="34" charset="0"/>
                <a:ea typeface="Calibri" panose="020F0502020204030204" pitchFamily="34" charset="0"/>
                <a:cs typeface="Arial" panose="020B0604020202020204" pitchFamily="34" charset="0"/>
              </a:rPr>
              <a:t>from the provided files and </a:t>
            </a:r>
            <a:r>
              <a:rPr lang="en-US" sz="1800" b="1" kern="100" dirty="0">
                <a:effectLst/>
                <a:latin typeface="Calibri" panose="020F0502020204030204" pitchFamily="34" charset="0"/>
                <a:ea typeface="Calibri" panose="020F0502020204030204" pitchFamily="34" charset="0"/>
                <a:cs typeface="Arial" panose="020B0604020202020204" pitchFamily="34" charset="0"/>
              </a:rPr>
              <a:t>Join the two raw data files </a:t>
            </a:r>
            <a:r>
              <a:rPr lang="en-US" sz="1800" kern="100" dirty="0">
                <a:effectLst/>
                <a:latin typeface="Calibri" panose="020F0502020204030204" pitchFamily="34" charset="0"/>
                <a:ea typeface="Calibri" panose="020F0502020204030204" pitchFamily="34" charset="0"/>
                <a:cs typeface="Arial" panose="020B0604020202020204" pitchFamily="34" charset="0"/>
              </a:rPr>
              <a:t>in “Digital Performance Data” by identifying the join type and column to unify them into one dataset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Import 1st Data sheet: Raw Data 1</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Import 2nd Data Sheet : Raw Data</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Merge the two tables based on "Date" and "Campaign" columns using "Outer join" to select them all.</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Check the Merged data set (Remove Duplicates and work with the cleaned merged new data)</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Save the merged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dataframe</a:t>
            </a:r>
            <a:r>
              <a:rPr lang="en-US" sz="1800" kern="100" dirty="0">
                <a:effectLst/>
                <a:latin typeface="Calibri" panose="020F0502020204030204" pitchFamily="34" charset="0"/>
                <a:ea typeface="Calibri" panose="020F0502020204030204" pitchFamily="34" charset="0"/>
                <a:cs typeface="Arial" panose="020B0604020202020204" pitchFamily="34" charset="0"/>
              </a:rPr>
              <a:t> to a new Excel file</a:t>
            </a:r>
            <a:br>
              <a:rPr lang="en-US" sz="1800" kern="100" dirty="0">
                <a:effectLst/>
                <a:latin typeface="Calibri" panose="020F0502020204030204" pitchFamily="34" charset="0"/>
                <a:ea typeface="Calibri" panose="020F0502020204030204" pitchFamily="34" charset="0"/>
                <a:cs typeface="Arial" panose="020B0604020202020204" pitchFamily="34" charset="0"/>
              </a:rPr>
            </a:br>
            <a:br>
              <a:rPr lang="en-US" sz="1800" kern="100" dirty="0">
                <a:effectLst/>
                <a:latin typeface="Calibri" panose="020F0502020204030204" pitchFamily="34" charset="0"/>
                <a:ea typeface="Calibri" panose="020F0502020204030204" pitchFamily="34" charset="0"/>
                <a:cs typeface="Arial" panose="020B0604020202020204" pitchFamily="34" charset="0"/>
              </a:rPr>
            </a:br>
            <a:endParaRPr lang="en-US" sz="1800"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3925996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706207" y="390934"/>
            <a:ext cx="9158749" cy="2123768"/>
          </a:xfrm>
        </p:spPr>
        <p:txBody>
          <a:bodyPr>
            <a:normAutofit/>
          </a:bodyPr>
          <a:lstStyle/>
          <a:p>
            <a:pPr marL="0" marR="0">
              <a:spcBef>
                <a:spcPts val="0"/>
              </a:spcBef>
              <a:spcAft>
                <a:spcPts val="0"/>
              </a:spcAft>
            </a:pPr>
            <a:r>
              <a:rPr lang="en-US" sz="1800" b="1" kern="100" dirty="0">
                <a:latin typeface="Calibri" panose="020F0502020204030204" pitchFamily="34" charset="0"/>
                <a:cs typeface="Arial" panose="020B0604020202020204" pitchFamily="34" charset="0"/>
              </a:rPr>
              <a:t>QUESTION 2: </a:t>
            </a:r>
            <a:br>
              <a:rPr lang="en-US" sz="1800" kern="100" dirty="0">
                <a:latin typeface="Calibri" panose="020F0502020204030204" pitchFamily="34" charset="0"/>
                <a:cs typeface="Arial" panose="020B0604020202020204" pitchFamily="34" charset="0"/>
              </a:rPr>
            </a:br>
            <a:br>
              <a:rPr lang="en-US" sz="1800" kern="100" dirty="0">
                <a:latin typeface="Calibri" panose="020F0502020204030204" pitchFamily="34" charset="0"/>
                <a:cs typeface="Arial" panose="020B0604020202020204" pitchFamily="34" charset="0"/>
              </a:rPr>
            </a:br>
            <a:r>
              <a:rPr lang="en-US" sz="1800" kern="100" dirty="0">
                <a:latin typeface="Calibri" panose="020F0502020204030204" pitchFamily="34" charset="0"/>
                <a:cs typeface="Arial" panose="020B0604020202020204" pitchFamily="34" charset="0"/>
                <a:sym typeface="Wingdings" panose="05000000000000000000" pitchFamily="2" charset="2"/>
              </a:rPr>
              <a:t> </a:t>
            </a:r>
            <a:r>
              <a:rPr lang="en-US" sz="1800" b="1" kern="100" dirty="0">
                <a:latin typeface="Calibri" panose="020F0502020204030204" pitchFamily="34" charset="0"/>
                <a:cs typeface="Arial" panose="020B0604020202020204" pitchFamily="34" charset="0"/>
              </a:rPr>
              <a:t>Demonstrate the validity of the joined dataset</a:t>
            </a:r>
            <a:r>
              <a:rPr lang="en-US" sz="1800" kern="100" dirty="0">
                <a:latin typeface="Calibri" panose="020F0502020204030204" pitchFamily="34" charset="0"/>
                <a:cs typeface="Arial" panose="020B0604020202020204" pitchFamily="34" charset="0"/>
              </a:rPr>
              <a:t>. </a:t>
            </a:r>
            <a:br>
              <a:rPr lang="en-US" sz="1800" kern="100" dirty="0">
                <a:latin typeface="Calibri" panose="020F0502020204030204" pitchFamily="34" charset="0"/>
                <a:cs typeface="Arial" panose="020B0604020202020204" pitchFamily="34" charset="0"/>
              </a:rPr>
            </a:br>
            <a:r>
              <a:rPr lang="en-US" sz="1800" kern="100" dirty="0">
                <a:latin typeface="Calibri" panose="020F0502020204030204" pitchFamily="34" charset="0"/>
                <a:cs typeface="Arial" panose="020B0604020202020204" pitchFamily="34" charset="0"/>
              </a:rPr>
              <a:t>• Check for missing values in the Merged Data (for rows).</a:t>
            </a:r>
            <a:br>
              <a:rPr lang="en-US" sz="1800" kern="100" dirty="0">
                <a:latin typeface="Calibri" panose="020F0502020204030204" pitchFamily="34" charset="0"/>
                <a:cs typeface="Arial" panose="020B0604020202020204" pitchFamily="34" charset="0"/>
              </a:rPr>
            </a:br>
            <a:r>
              <a:rPr lang="en-US" sz="1800" kern="100" dirty="0">
                <a:latin typeface="Calibri" panose="020F0502020204030204" pitchFamily="34" charset="0"/>
                <a:cs typeface="Arial" panose="020B0604020202020204" pitchFamily="34" charset="0"/>
              </a:rPr>
              <a:t>• Check for missing Columns in the Merged Data (for columns).</a:t>
            </a:r>
            <a:br>
              <a:rPr lang="en-US" sz="1800" kern="100" dirty="0">
                <a:latin typeface="Calibri" panose="020F0502020204030204" pitchFamily="34" charset="0"/>
                <a:cs typeface="Arial" panose="020B0604020202020204" pitchFamily="34" charset="0"/>
              </a:rPr>
            </a:br>
            <a:r>
              <a:rPr lang="en-US" sz="1800" kern="100" dirty="0">
                <a:latin typeface="Calibri" panose="020F0502020204030204" pitchFamily="34" charset="0"/>
                <a:cs typeface="Arial" panose="020B0604020202020204" pitchFamily="34" charset="0"/>
              </a:rPr>
              <a:t>• Check for type and </a:t>
            </a:r>
            <a:r>
              <a:rPr lang="en-US" sz="1800" kern="100" dirty="0" err="1">
                <a:latin typeface="Calibri" panose="020F0502020204030204" pitchFamily="34" charset="0"/>
                <a:cs typeface="Arial" panose="020B0604020202020204" pitchFamily="34" charset="0"/>
              </a:rPr>
              <a:t>Uniquness</a:t>
            </a:r>
            <a:r>
              <a:rPr lang="en-US" sz="1800" kern="100" dirty="0">
                <a:latin typeface="Calibri" panose="020F0502020204030204" pitchFamily="34" charset="0"/>
                <a:cs typeface="Arial" panose="020B0604020202020204" pitchFamily="34" charset="0"/>
              </a:rPr>
              <a:t> in the Merged Data (for rows).</a:t>
            </a:r>
            <a:br>
              <a:rPr lang="en-US" sz="1800" kern="100" dirty="0">
                <a:latin typeface="Calibri" panose="020F0502020204030204" pitchFamily="34" charset="0"/>
                <a:cs typeface="Arial" panose="020B0604020202020204" pitchFamily="34" charset="0"/>
              </a:rPr>
            </a:br>
            <a:r>
              <a:rPr lang="en-US" sz="1800" kern="100" dirty="0">
                <a:latin typeface="Calibri" panose="020F0502020204030204" pitchFamily="34" charset="0"/>
                <a:cs typeface="Arial" panose="020B0604020202020204" pitchFamily="34" charset="0"/>
              </a:rPr>
              <a:t>• Check for type and </a:t>
            </a:r>
            <a:r>
              <a:rPr lang="en-US" sz="1800" kern="100" dirty="0" err="1">
                <a:latin typeface="Calibri" panose="020F0502020204030204" pitchFamily="34" charset="0"/>
                <a:cs typeface="Arial" panose="020B0604020202020204" pitchFamily="34" charset="0"/>
              </a:rPr>
              <a:t>Uniquness</a:t>
            </a:r>
            <a:r>
              <a:rPr lang="en-US" sz="1800" kern="100" dirty="0">
                <a:latin typeface="Calibri" panose="020F0502020204030204" pitchFamily="34" charset="0"/>
                <a:cs typeface="Arial" panose="020B0604020202020204" pitchFamily="34" charset="0"/>
              </a:rPr>
              <a:t> in the Merged Data (for columns).</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4</a:t>
            </a:fld>
            <a:endParaRPr lang="en-US" dirty="0"/>
          </a:p>
        </p:txBody>
      </p:sp>
      <p:sp>
        <p:nvSpPr>
          <p:cNvPr id="3" name="Title 1">
            <a:extLst>
              <a:ext uri="{FF2B5EF4-FFF2-40B4-BE49-F238E27FC236}">
                <a16:creationId xmlns:a16="http://schemas.microsoft.com/office/drawing/2014/main" id="{070E560C-4DBC-9540-9C8D-8660EE105C37}"/>
              </a:ext>
              <a:ext uri="{C183D7F6-B498-43B3-948B-1728B52AA6E4}">
                <adec:decorative xmlns:adec="http://schemas.microsoft.com/office/drawing/2017/decorative" val="0"/>
              </a:ext>
            </a:extLst>
          </p:cNvPr>
          <p:cNvSpPr txBox="1">
            <a:spLocks/>
          </p:cNvSpPr>
          <p:nvPr/>
        </p:nvSpPr>
        <p:spPr>
          <a:xfrm>
            <a:off x="741364" y="2862365"/>
            <a:ext cx="9158749" cy="314632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a:spcBef>
                <a:spcPts val="0"/>
              </a:spcBef>
            </a:pPr>
            <a:r>
              <a:rPr lang="en-US" sz="1800" b="1" kern="100" dirty="0">
                <a:latin typeface="Calibri" panose="020F0502020204030204" pitchFamily="34" charset="0"/>
                <a:cs typeface="Arial" panose="020B0604020202020204" pitchFamily="34" charset="0"/>
              </a:rPr>
              <a:t>QUESTION 3: </a:t>
            </a:r>
          </a:p>
          <a:p>
            <a:pPr>
              <a:spcBef>
                <a:spcPts val="0"/>
              </a:spcBef>
            </a:pPr>
            <a:endParaRPr lang="en-US" sz="1800" kern="100" dirty="0">
              <a:latin typeface="Calibri" panose="020F0502020204030204" pitchFamily="34" charset="0"/>
              <a:cs typeface="Arial" panose="020B0604020202020204" pitchFamily="34" charset="0"/>
            </a:endParaRPr>
          </a:p>
          <a:p>
            <a:pPr>
              <a:spcBef>
                <a:spcPts val="0"/>
              </a:spcBef>
            </a:pPr>
            <a:r>
              <a:rPr lang="en-US" sz="1800" kern="100" dirty="0">
                <a:latin typeface="Calibri" panose="020F0502020204030204" pitchFamily="34" charset="0"/>
                <a:cs typeface="Arial" panose="020B0604020202020204" pitchFamily="34" charset="0"/>
                <a:sym typeface="Wingdings" panose="05000000000000000000" pitchFamily="2" charset="2"/>
              </a:rPr>
              <a:t> </a:t>
            </a:r>
            <a:r>
              <a:rPr lang="en-US" sz="1800" b="1" kern="100" dirty="0">
                <a:latin typeface="Calibri" panose="020F0502020204030204" pitchFamily="34" charset="0"/>
                <a:cs typeface="Arial" panose="020B0604020202020204" pitchFamily="34" charset="0"/>
              </a:rPr>
              <a:t>Create six new columns</a:t>
            </a:r>
            <a:r>
              <a:rPr lang="en-US" sz="1800" kern="100" dirty="0">
                <a:latin typeface="Calibri" panose="020F0502020204030204" pitchFamily="34" charset="0"/>
                <a:cs typeface="Arial" panose="020B0604020202020204" pitchFamily="34" charset="0"/>
              </a:rPr>
              <a:t>, each representing a dimension available in the taxonomy. Use the split method to extract the dimensions from the appropriate column.</a:t>
            </a:r>
          </a:p>
          <a:p>
            <a:pPr>
              <a:spcBef>
                <a:spcPts val="0"/>
              </a:spcBef>
            </a:pPr>
            <a:r>
              <a:rPr lang="en-US" sz="1800" kern="100" dirty="0">
                <a:latin typeface="Calibri" panose="020F0502020204030204" pitchFamily="34" charset="0"/>
                <a:cs typeface="Arial" panose="020B0604020202020204" pitchFamily="34" charset="0"/>
              </a:rPr>
              <a:t>• Create six new columns by splitting the "Campaign" column Define a function to split and pad/truncate the results.</a:t>
            </a:r>
          </a:p>
          <a:p>
            <a:pPr>
              <a:spcBef>
                <a:spcPts val="0"/>
              </a:spcBef>
            </a:pPr>
            <a:r>
              <a:rPr lang="en-US" sz="1800" kern="100" dirty="0">
                <a:latin typeface="Calibri" panose="020F0502020204030204" pitchFamily="34" charset="0"/>
                <a:cs typeface="Arial" panose="020B0604020202020204" pitchFamily="34" charset="0"/>
              </a:rPr>
              <a:t>• Apply the function to the 'Campaign' column.</a:t>
            </a:r>
          </a:p>
          <a:p>
            <a:pPr>
              <a:spcBef>
                <a:spcPts val="0"/>
              </a:spcBef>
            </a:pPr>
            <a:r>
              <a:rPr lang="en-US" sz="1800" kern="100" dirty="0">
                <a:latin typeface="Calibri" panose="020F0502020204030204" pitchFamily="34" charset="0"/>
                <a:cs typeface="Arial" panose="020B0604020202020204" pitchFamily="34" charset="0"/>
              </a:rPr>
              <a:t>• Assign the split columns back to the original </a:t>
            </a:r>
            <a:r>
              <a:rPr lang="en-US" sz="1800" kern="100" dirty="0" err="1">
                <a:latin typeface="Calibri" panose="020F0502020204030204" pitchFamily="34" charset="0"/>
                <a:cs typeface="Arial" panose="020B0604020202020204" pitchFamily="34" charset="0"/>
              </a:rPr>
              <a:t>dataframe</a:t>
            </a:r>
            <a:r>
              <a:rPr lang="en-US" sz="1800" kern="100" dirty="0">
                <a:latin typeface="Calibri" panose="020F0502020204030204" pitchFamily="34" charset="0"/>
                <a:cs typeface="Arial" panose="020B0604020202020204" pitchFamily="34" charset="0"/>
              </a:rPr>
              <a:t>.</a:t>
            </a:r>
          </a:p>
          <a:p>
            <a:pPr>
              <a:spcBef>
                <a:spcPts val="0"/>
              </a:spcBef>
            </a:pPr>
            <a:r>
              <a:rPr lang="en-US" sz="1800" kern="100" dirty="0">
                <a:latin typeface="Calibri" panose="020F0502020204030204" pitchFamily="34" charset="0"/>
                <a:cs typeface="Arial" panose="020B0604020202020204" pitchFamily="34" charset="0"/>
              </a:rPr>
              <a:t>• Drop the original 'Campaign' column.</a:t>
            </a:r>
          </a:p>
          <a:p>
            <a:pPr>
              <a:spcBef>
                <a:spcPts val="0"/>
              </a:spcBef>
            </a:pPr>
            <a:r>
              <a:rPr lang="en-US" sz="1800" kern="100" dirty="0">
                <a:latin typeface="Calibri" panose="020F0502020204030204" pitchFamily="34" charset="0"/>
                <a:cs typeface="Arial" panose="020B0604020202020204" pitchFamily="34" charset="0"/>
              </a:rPr>
              <a:t>• Save the updated </a:t>
            </a:r>
            <a:r>
              <a:rPr lang="en-US" sz="1800" kern="100" dirty="0" err="1">
                <a:latin typeface="Calibri" panose="020F0502020204030204" pitchFamily="34" charset="0"/>
                <a:cs typeface="Arial" panose="020B0604020202020204" pitchFamily="34" charset="0"/>
              </a:rPr>
              <a:t>DataFrame</a:t>
            </a:r>
            <a:r>
              <a:rPr lang="en-US" sz="1800" kern="100" dirty="0">
                <a:latin typeface="Calibri" panose="020F0502020204030204" pitchFamily="34" charset="0"/>
                <a:cs typeface="Arial" panose="020B0604020202020204" pitchFamily="34" charset="0"/>
              </a:rPr>
              <a:t> to a new Excel file.</a:t>
            </a:r>
          </a:p>
        </p:txBody>
      </p:sp>
    </p:spTree>
    <p:extLst>
      <p:ext uri="{BB962C8B-B14F-4D97-AF65-F5344CB8AC3E}">
        <p14:creationId xmlns:p14="http://schemas.microsoft.com/office/powerpoint/2010/main" val="119703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706207" y="577801"/>
            <a:ext cx="9158749" cy="2725839"/>
          </a:xfrm>
        </p:spPr>
        <p:txBody>
          <a:bodyPr>
            <a:noAutofit/>
          </a:bodyPr>
          <a:lstStyle/>
          <a:p>
            <a:pPr marL="0" marR="0">
              <a:spcBef>
                <a:spcPts val="0"/>
              </a:spcBef>
              <a:spcAft>
                <a:spcPts val="0"/>
              </a:spcAft>
            </a:pPr>
            <a:r>
              <a:rPr lang="en-US" sz="1800" b="1" kern="100" dirty="0">
                <a:latin typeface="Calibri" panose="020F0502020204030204" pitchFamily="34" charset="0"/>
                <a:cs typeface="Arial" panose="020B0604020202020204" pitchFamily="34" charset="0"/>
              </a:rPr>
              <a:t>QUESTION 4:  </a:t>
            </a:r>
            <a:br>
              <a:rPr lang="en-US" sz="1800" b="1" kern="100" dirty="0">
                <a:latin typeface="Calibri" panose="020F0502020204030204" pitchFamily="34" charset="0"/>
                <a:cs typeface="Arial" panose="020B0604020202020204" pitchFamily="34" charset="0"/>
              </a:rPr>
            </a:br>
            <a:br>
              <a:rPr lang="en-US" sz="1800" kern="100" dirty="0">
                <a:latin typeface="Calibri" panose="020F0502020204030204" pitchFamily="34" charset="0"/>
                <a:cs typeface="Arial" panose="020B0604020202020204" pitchFamily="34" charset="0"/>
              </a:rPr>
            </a:br>
            <a:r>
              <a:rPr lang="en-US" sz="1800" kern="100" dirty="0">
                <a:latin typeface="Calibri" panose="020F0502020204030204" pitchFamily="34" charset="0"/>
                <a:cs typeface="Arial" panose="020B0604020202020204" pitchFamily="34" charset="0"/>
                <a:sym typeface="Wingdings" panose="05000000000000000000" pitchFamily="2" charset="2"/>
              </a:rPr>
              <a:t> </a:t>
            </a:r>
            <a:r>
              <a:rPr lang="en-US" sz="1800" kern="100" dirty="0">
                <a:latin typeface="Calibri" panose="020F0502020204030204" pitchFamily="34" charset="0"/>
                <a:cs typeface="Arial" panose="020B0604020202020204" pitchFamily="34" charset="0"/>
              </a:rPr>
              <a:t>Extend the script to </a:t>
            </a:r>
            <a:r>
              <a:rPr lang="en-US" sz="1800" b="1" kern="100" dirty="0">
                <a:latin typeface="Calibri" panose="020F0502020204030204" pitchFamily="34" charset="0"/>
                <a:cs typeface="Arial" panose="020B0604020202020204" pitchFamily="34" charset="0"/>
              </a:rPr>
              <a:t>create two </a:t>
            </a:r>
            <a:r>
              <a:rPr lang="en-US" sz="1800" b="1" kern="100" dirty="0" err="1">
                <a:latin typeface="Calibri" panose="020F0502020204030204" pitchFamily="34" charset="0"/>
                <a:cs typeface="Arial" panose="020B0604020202020204" pitchFamily="34" charset="0"/>
              </a:rPr>
              <a:t>addiTional</a:t>
            </a:r>
            <a:r>
              <a:rPr lang="en-US" sz="1800" b="1" kern="100" dirty="0">
                <a:latin typeface="Calibri" panose="020F0502020204030204" pitchFamily="34" charset="0"/>
                <a:cs typeface="Arial" panose="020B0604020202020204" pitchFamily="34" charset="0"/>
              </a:rPr>
              <a:t> columns</a:t>
            </a:r>
            <a:r>
              <a:rPr lang="en-US" sz="1800" kern="100" dirty="0">
                <a:latin typeface="Calibri" panose="020F0502020204030204" pitchFamily="34" charset="0"/>
                <a:cs typeface="Arial" panose="020B0604020202020204" pitchFamily="34" charset="0"/>
              </a:rPr>
              <a:t>, "Start Date" and "End Date," that capture the start and end dates for each campaign based on the relevant columns in the dataset. </a:t>
            </a:r>
            <a:br>
              <a:rPr lang="en-US" sz="1800" kern="100" dirty="0">
                <a:latin typeface="Calibri" panose="020F0502020204030204" pitchFamily="34" charset="0"/>
                <a:cs typeface="Arial" panose="020B0604020202020204" pitchFamily="34" charset="0"/>
              </a:rPr>
            </a:br>
            <a:r>
              <a:rPr lang="en-US" sz="1800" kern="100" dirty="0">
                <a:latin typeface="Calibri" panose="020F0502020204030204" pitchFamily="34" charset="0"/>
                <a:cs typeface="Arial" panose="020B0604020202020204" pitchFamily="34" charset="0"/>
              </a:rPr>
              <a:t>• Converting the values in the 'Date' column to datetime format.</a:t>
            </a:r>
            <a:br>
              <a:rPr lang="en-US" sz="1800" kern="100" dirty="0">
                <a:latin typeface="Calibri" panose="020F0502020204030204" pitchFamily="34" charset="0"/>
                <a:cs typeface="Arial" panose="020B0604020202020204" pitchFamily="34" charset="0"/>
              </a:rPr>
            </a:br>
            <a:r>
              <a:rPr lang="en-US" sz="1800" kern="100" dirty="0">
                <a:latin typeface="Calibri" panose="020F0502020204030204" pitchFamily="34" charset="0"/>
                <a:cs typeface="Arial" panose="020B0604020202020204" pitchFamily="34" charset="0"/>
              </a:rPr>
              <a:t>• Group by 'Campaigns' and aggregate to find the sum of "clicks, Installs" and mean of "sign-ups". Calculate the Cost per Mile percentage (CPM).</a:t>
            </a:r>
            <a:br>
              <a:rPr lang="en-US" sz="1800" kern="100" dirty="0">
                <a:latin typeface="Calibri" panose="020F0502020204030204" pitchFamily="34" charset="0"/>
                <a:cs typeface="Arial" panose="020B0604020202020204" pitchFamily="34" charset="0"/>
              </a:rPr>
            </a:br>
            <a:endParaRPr lang="en-US" sz="1800" kern="100" dirty="0">
              <a:latin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5</a:t>
            </a:fld>
            <a:endParaRPr lang="en-US" dirty="0"/>
          </a:p>
        </p:txBody>
      </p:sp>
      <p:sp>
        <p:nvSpPr>
          <p:cNvPr id="3" name="Title 1">
            <a:extLst>
              <a:ext uri="{FF2B5EF4-FFF2-40B4-BE49-F238E27FC236}">
                <a16:creationId xmlns:a16="http://schemas.microsoft.com/office/drawing/2014/main" id="{070E560C-4DBC-9540-9C8D-8660EE105C37}"/>
              </a:ext>
              <a:ext uri="{C183D7F6-B498-43B3-948B-1728B52AA6E4}">
                <adec:decorative xmlns:adec="http://schemas.microsoft.com/office/drawing/2017/decorative" val="0"/>
              </a:ext>
            </a:extLst>
          </p:cNvPr>
          <p:cNvSpPr txBox="1">
            <a:spLocks/>
          </p:cNvSpPr>
          <p:nvPr/>
        </p:nvSpPr>
        <p:spPr>
          <a:xfrm>
            <a:off x="706207" y="3613354"/>
            <a:ext cx="9158749" cy="222700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a:spcBef>
                <a:spcPts val="0"/>
              </a:spcBef>
            </a:pPr>
            <a:r>
              <a:rPr lang="en-US" sz="1800" b="1" kern="100" dirty="0">
                <a:latin typeface="Calibri" panose="020F0502020204030204" pitchFamily="34" charset="0"/>
                <a:cs typeface="Arial" panose="020B0604020202020204" pitchFamily="34" charset="0"/>
              </a:rPr>
              <a:t>QUESTION 5:</a:t>
            </a:r>
          </a:p>
          <a:p>
            <a:pPr>
              <a:spcBef>
                <a:spcPts val="0"/>
              </a:spcBef>
            </a:pPr>
            <a:endParaRPr lang="en-US" sz="1800" b="1" kern="100" dirty="0">
              <a:latin typeface="Calibri" panose="020F0502020204030204" pitchFamily="34" charset="0"/>
              <a:cs typeface="Arial" panose="020B0604020202020204" pitchFamily="34" charset="0"/>
            </a:endParaRPr>
          </a:p>
          <a:p>
            <a:pPr>
              <a:spcBef>
                <a:spcPts val="0"/>
              </a:spcBef>
            </a:pPr>
            <a:r>
              <a:rPr lang="en-US" sz="1800" kern="100" dirty="0">
                <a:latin typeface="Calibri" panose="020F0502020204030204" pitchFamily="34" charset="0"/>
                <a:cs typeface="Arial" panose="020B0604020202020204" pitchFamily="34" charset="0"/>
                <a:sym typeface="Wingdings" panose="05000000000000000000" pitchFamily="2" charset="2"/>
              </a:rPr>
              <a:t> </a:t>
            </a:r>
            <a:r>
              <a:rPr lang="en-US" sz="1800" kern="100" dirty="0">
                <a:latin typeface="Calibri" panose="020F0502020204030204" pitchFamily="34" charset="0"/>
                <a:cs typeface="Arial" panose="020B0604020202020204" pitchFamily="34" charset="0"/>
              </a:rPr>
              <a:t>Using a </a:t>
            </a:r>
            <a:r>
              <a:rPr lang="en-US" sz="1800" b="1" kern="100" dirty="0">
                <a:latin typeface="Calibri" panose="020F0502020204030204" pitchFamily="34" charset="0"/>
                <a:cs typeface="Arial" panose="020B0604020202020204" pitchFamily="34" charset="0"/>
              </a:rPr>
              <a:t>SQL library </a:t>
            </a:r>
            <a:r>
              <a:rPr lang="en-US" sz="1800" kern="100" dirty="0">
                <a:latin typeface="Calibri" panose="020F0502020204030204" pitchFamily="34" charset="0"/>
                <a:cs typeface="Arial" panose="020B0604020202020204" pitchFamily="34" charset="0"/>
              </a:rPr>
              <a:t>(such as </a:t>
            </a:r>
            <a:r>
              <a:rPr lang="en-US" sz="1800" kern="100" dirty="0" err="1">
                <a:latin typeface="Calibri" panose="020F0502020204030204" pitchFamily="34" charset="0"/>
                <a:cs typeface="Arial" panose="020B0604020202020204" pitchFamily="34" charset="0"/>
              </a:rPr>
              <a:t>pandasql</a:t>
            </a:r>
            <a:r>
              <a:rPr lang="en-US" sz="1800" kern="100" dirty="0">
                <a:latin typeface="Calibri" panose="020F0502020204030204" pitchFamily="34" charset="0"/>
                <a:cs typeface="Arial" panose="020B0604020202020204" pitchFamily="34" charset="0"/>
              </a:rPr>
              <a:t>) in Python, execute an SQL query on the data to:</a:t>
            </a:r>
          </a:p>
          <a:p>
            <a:pPr>
              <a:spcBef>
                <a:spcPts val="0"/>
              </a:spcBef>
            </a:pPr>
            <a:r>
              <a:rPr lang="en-US" sz="1800" kern="100" dirty="0">
                <a:latin typeface="Calibri" panose="020F0502020204030204" pitchFamily="34" charset="0"/>
                <a:cs typeface="Arial" panose="020B0604020202020204" pitchFamily="34" charset="0"/>
              </a:rPr>
              <a:t>• Identify and display the campaigns with the highest and lowest Cost per Mille (CPM).</a:t>
            </a:r>
          </a:p>
          <a:p>
            <a:pPr>
              <a:spcBef>
                <a:spcPts val="0"/>
              </a:spcBef>
            </a:pPr>
            <a:r>
              <a:rPr lang="en-US" sz="1800" kern="100" dirty="0">
                <a:latin typeface="Calibri" panose="020F0502020204030204" pitchFamily="34" charset="0"/>
                <a:cs typeface="Arial" panose="020B0604020202020204" pitchFamily="34" charset="0"/>
              </a:rPr>
              <a:t>• Calculate the total Spends for each product type.</a:t>
            </a:r>
          </a:p>
          <a:p>
            <a:pPr>
              <a:spcBef>
                <a:spcPts val="0"/>
              </a:spcBef>
            </a:pPr>
            <a:r>
              <a:rPr lang="en-US" sz="1800" kern="100" dirty="0">
                <a:latin typeface="Calibri" panose="020F0502020204030204" pitchFamily="34" charset="0"/>
                <a:cs typeface="Arial" panose="020B0604020202020204" pitchFamily="34" charset="0"/>
              </a:rPr>
              <a:t>• Determine the average daily sign-ups in each market.</a:t>
            </a:r>
          </a:p>
        </p:txBody>
      </p:sp>
    </p:spTree>
    <p:extLst>
      <p:ext uri="{BB962C8B-B14F-4D97-AF65-F5344CB8AC3E}">
        <p14:creationId xmlns:p14="http://schemas.microsoft.com/office/powerpoint/2010/main" val="3399408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1524735"/>
          </a:xfrm>
        </p:spPr>
        <p:txBody>
          <a:bodyPr>
            <a:normAutofit/>
          </a:bodyPr>
          <a:lstStyle/>
          <a:p>
            <a:r>
              <a:rPr lang="en-US" dirty="0"/>
              <a:t>Elio Bou Serhal</a:t>
            </a:r>
          </a:p>
          <a:p>
            <a:r>
              <a:rPr lang="en-US" dirty="0"/>
              <a:t>Eliobouserhal.2000@gmail</a:t>
            </a:r>
          </a:p>
          <a:p>
            <a:r>
              <a:rPr lang="en-US" dirty="0"/>
              <a:t>06/06/2024</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31</TotalTime>
  <Words>551</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Tenorite</vt:lpstr>
      <vt:lpstr>Monoline</vt:lpstr>
      <vt:lpstr>Part 2- data cleaning &amp;  manipulation</vt:lpstr>
      <vt:lpstr>Data INTRODUCTION  :   1) the Merged Data   (combining sheet 1 and sheet 2)  2) the Merged Cleaned SPlited Data   (Splitting ‘Campaign’)  3) The Merged Cleaned SPlited AGGREGATED Data   (Splitting ‘Campaign’ + Finding Mesure Metrics)  4) the Final Data  (Digital Performance data - Elio Bou serhal) </vt:lpstr>
      <vt:lpstr>QUESTION 1:   Write a commented Python code to read data from the provided files and Join the two raw data files in “Digital Performance Data” by identifying the join type and column to unify them into one dataset • Import 1st Data sheet: Raw Data 1 • Import 2nd Data Sheet : Raw Data • Merge the two tables based on "Date" and "Campaign" columns using "Outer join" to select them all. • Check the Merged data set (Remove Duplicates and work with the cleaned merged new data) • Save the merged dataframe to a new Excel file  </vt:lpstr>
      <vt:lpstr>QUESTION 2:    Demonstrate the validity of the joined dataset.  • Check for missing values in the Merged Data (for rows). • Check for missing Columns in the Merged Data (for columns). • Check for type and Uniquness in the Merged Data (for rows). • Check for type and Uniquness in the Merged Data (for columns).</vt:lpstr>
      <vt:lpstr>QUESTION 4:     Extend the script to create two addiTional columns, "Start Date" and "End Date," that capture the start and end dates for each campaign based on the relevant columns in the dataset.  • Converting the values in the 'Date' column to datetime format. • Group by 'Campaigns' and aggregate to find the sum of "clicks, Installs" and mean of "sign-ups". Calculate the Cost per Mile percentage (CPM).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Elio Bou Serhal</dc:creator>
  <cp:lastModifiedBy>Elio Bou Serhal</cp:lastModifiedBy>
  <cp:revision>1</cp:revision>
  <dcterms:created xsi:type="dcterms:W3CDTF">2024-06-06T08:27:45Z</dcterms:created>
  <dcterms:modified xsi:type="dcterms:W3CDTF">2024-06-06T08:59:43Z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