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5" r:id="rId6"/>
    <p:sldId id="276" r:id="rId7"/>
    <p:sldId id="277" r:id="rId8"/>
    <p:sldId id="296" r:id="rId9"/>
    <p:sldId id="299" r:id="rId10"/>
    <p:sldId id="300" r:id="rId11"/>
    <p:sldId id="288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34"/>
  </p:normalViewPr>
  <p:slideViewPr>
    <p:cSldViewPr snapToGrid="0" showGuides="1">
      <p:cViewPr varScale="1">
        <p:scale>
          <a:sx n="65" d="100"/>
          <a:sy n="65" d="100"/>
        </p:scale>
        <p:origin x="936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581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131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8135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280" y="1748986"/>
            <a:ext cx="5257793" cy="18738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Digital Marketing Analyst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1849757" cy="76028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Elio Bou Serhal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BAA517F-E140-0EC6-59DC-E75182734D98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/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E5439DF-207F-79B3-5F01-2F77185E8272}"/>
              </a:ext>
            </a:extLst>
          </p:cNvPr>
          <p:cNvSpPr/>
          <p:nvPr/>
        </p:nvSpPr>
        <p:spPr>
          <a:xfrm>
            <a:off x="11774128" y="75911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74027" y="1023845"/>
            <a:ext cx="1913128" cy="1107124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75472" y="1023845"/>
            <a:ext cx="1904890" cy="1107124"/>
          </a:xfrm>
        </p:spPr>
        <p:txBody>
          <a:bodyPr/>
          <a:lstStyle/>
          <a:p>
            <a:r>
              <a:rPr lang="en-US" b="1" dirty="0"/>
              <a:t>Marketing Campaign &amp;</a:t>
            </a:r>
            <a:r>
              <a:rPr lang="en-US" dirty="0"/>
              <a:t> </a:t>
            </a:r>
            <a:r>
              <a:rPr lang="en-US" b="1" dirty="0"/>
              <a:t>Impressions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Click-Through rate (CTR) , Reach &amp; Frequency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Awareness, Conversion &amp; Consideration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/>
              <a:t>Cost per Acquisition (CPA)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AC13717-3A78-0FC4-19DE-61E117EC8109}"/>
              </a:ext>
            </a:extLst>
          </p:cNvPr>
          <p:cNvSpPr/>
          <p:nvPr/>
        </p:nvSpPr>
        <p:spPr>
          <a:xfrm>
            <a:off x="11774128" y="31667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491296"/>
          </a:xfrm>
        </p:spPr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data Analytics in Media?</a:t>
            </a:r>
          </a:p>
          <a:p>
            <a:pPr marL="342900" indent="-342900">
              <a:buAutoNum type="arabicPeriod"/>
            </a:pPr>
            <a:r>
              <a:rPr lang="en-US" dirty="0"/>
              <a:t>What is digital Marketing in Media ?</a:t>
            </a:r>
          </a:p>
          <a:p>
            <a:pPr marL="342900" indent="-342900">
              <a:buAutoNum type="arabicPeriod"/>
            </a:pPr>
            <a:r>
              <a:rPr lang="en-US" dirty="0"/>
              <a:t>Importance of Data-Driven strategies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56CB696-BCB5-C98E-F100-9981458CB39F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4748" r="14748"/>
          <a:stretch>
            <a:fillRect/>
          </a:stretch>
        </p:blipFill>
        <p:spPr/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2709028-944A-0F80-89B8-8AA6105B0CC4}"/>
              </a:ext>
            </a:extLst>
          </p:cNvPr>
          <p:cNvSpPr/>
          <p:nvPr/>
        </p:nvSpPr>
        <p:spPr>
          <a:xfrm>
            <a:off x="11774128" y="31667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096" y="883692"/>
            <a:ext cx="5554638" cy="5090615"/>
          </a:xfrm>
        </p:spPr>
        <p:txBody>
          <a:bodyPr/>
          <a:lstStyle/>
          <a:p>
            <a:r>
              <a:rPr lang="en-US" sz="3000" b="0" dirty="0"/>
              <a:t>1. What is </a:t>
            </a:r>
            <a:r>
              <a:rPr lang="en-US" sz="3000" dirty="0"/>
              <a:t>Marketing campaign</a:t>
            </a:r>
            <a:r>
              <a:rPr lang="en-US" sz="3000" b="0" dirty="0"/>
              <a:t>?</a:t>
            </a:r>
            <a:br>
              <a:rPr lang="en-US" sz="3000" b="0" dirty="0"/>
            </a:br>
            <a:r>
              <a:rPr lang="en-US" sz="3000" b="0" dirty="0"/>
              <a:t> </a:t>
            </a:r>
            <a:br>
              <a:rPr lang="en-US" sz="3000" b="0" dirty="0"/>
            </a:br>
            <a:r>
              <a:rPr lang="en-US" sz="3000" b="0" dirty="0"/>
              <a:t>2. What is the significance of  </a:t>
            </a:r>
            <a:r>
              <a:rPr lang="en-US" sz="3000" dirty="0"/>
              <a:t>Impressions</a:t>
            </a:r>
            <a:r>
              <a:rPr lang="en-US" sz="3000" b="0" dirty="0"/>
              <a:t> as a media metric?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 3. How does it contribute to measuring the </a:t>
            </a:r>
            <a:r>
              <a:rPr lang="en-US" sz="3000" dirty="0"/>
              <a:t>effectiveness</a:t>
            </a:r>
            <a:r>
              <a:rPr lang="en-US" sz="3000" b="0" dirty="0"/>
              <a:t> of a marketing campaign?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232F9E8-40A3-FEEB-37F5-9BF2ACF12B3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387" r="25387"/>
          <a:stretch>
            <a:fillRect/>
          </a:stretch>
        </p:blipFill>
        <p:spPr/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490F62-B80B-21E7-1479-A54BAC35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55" y="2552131"/>
            <a:ext cx="2880002" cy="178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1A9F1FB-EB29-2149-D076-FE542145B4F4}"/>
              </a:ext>
            </a:extLst>
          </p:cNvPr>
          <p:cNvSpPr/>
          <p:nvPr/>
        </p:nvSpPr>
        <p:spPr>
          <a:xfrm>
            <a:off x="11774128" y="31667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89144"/>
            <a:ext cx="5791200" cy="4316104"/>
          </a:xfrm>
        </p:spPr>
        <p:txBody>
          <a:bodyPr/>
          <a:lstStyle/>
          <a:p>
            <a:r>
              <a:rPr lang="en-US" sz="3000" b="0" dirty="0"/>
              <a:t>1. What the concept of </a:t>
            </a:r>
            <a:r>
              <a:rPr lang="en-US" sz="3000" dirty="0"/>
              <a:t>Click through rate </a:t>
            </a:r>
            <a:r>
              <a:rPr lang="en-US" sz="3000" b="0" dirty="0"/>
              <a:t>(CTR)?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2. What is the difference between </a:t>
            </a:r>
            <a:r>
              <a:rPr lang="en-US" sz="3000" dirty="0"/>
              <a:t>Reach </a:t>
            </a:r>
            <a:r>
              <a:rPr lang="en-US" sz="3000" b="0" dirty="0"/>
              <a:t>and </a:t>
            </a:r>
            <a:r>
              <a:rPr lang="en-US" sz="3000" dirty="0"/>
              <a:t>Frequency </a:t>
            </a:r>
            <a:r>
              <a:rPr lang="en-US" sz="3000" b="0" dirty="0"/>
              <a:t>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3. What </a:t>
            </a:r>
            <a:r>
              <a:rPr lang="en-US" sz="3000" dirty="0"/>
              <a:t>role do these metrics play </a:t>
            </a:r>
            <a:r>
              <a:rPr lang="en-US" sz="3000" b="0" dirty="0"/>
              <a:t>in assessing the impact of a marketing campaign?</a:t>
            </a:r>
            <a:br>
              <a:rPr lang="en-US" sz="3000" b="0" dirty="0"/>
            </a:br>
            <a:endParaRPr lang="en-US" sz="3000" b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862432-4559-F8E6-DAEB-0DC08F12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3277"/>
            <a:ext cx="5464249" cy="376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2F3DE0-AC01-52E2-D9B5-F35E341D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5" y="4144825"/>
            <a:ext cx="4740917" cy="2599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EEAD15C-DA48-776F-7980-4B1FDE0F7B8C}"/>
              </a:ext>
            </a:extLst>
          </p:cNvPr>
          <p:cNvSpPr/>
          <p:nvPr/>
        </p:nvSpPr>
        <p:spPr>
          <a:xfrm>
            <a:off x="11774128" y="31667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630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50877"/>
            <a:ext cx="5632570" cy="4421873"/>
          </a:xfrm>
        </p:spPr>
        <p:txBody>
          <a:bodyPr/>
          <a:lstStyle/>
          <a:p>
            <a:r>
              <a:rPr lang="en-US" sz="3000" b="0" dirty="0"/>
              <a:t>What are the three </a:t>
            </a:r>
            <a:r>
              <a:rPr lang="en-US" sz="3000" dirty="0"/>
              <a:t>Marketing phases</a:t>
            </a:r>
            <a:r>
              <a:rPr lang="en-US" sz="3000" b="0" dirty="0"/>
              <a:t>? 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1. </a:t>
            </a:r>
            <a:r>
              <a:rPr lang="en-US" sz="3000" dirty="0"/>
              <a:t>Awareness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2. </a:t>
            </a:r>
            <a:r>
              <a:rPr lang="en-US" sz="3000" dirty="0"/>
              <a:t>Consideration 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3. </a:t>
            </a:r>
            <a:r>
              <a:rPr lang="en-US" sz="3000" dirty="0"/>
              <a:t>Conversion</a:t>
            </a:r>
            <a:endParaRPr lang="en-US" sz="3000" b="0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201BA51-12C1-49FC-FF69-6655894C242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293" r="21293"/>
          <a:stretch>
            <a:fillRect/>
          </a:stretch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93B40-1380-F4D4-0C45-9B196DD67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95" y="2016579"/>
            <a:ext cx="3562492" cy="3167738"/>
          </a:xfrm>
          <a:prstGeom prst="rect">
            <a:avLst/>
          </a:prstGeom>
        </p:spPr>
      </p:pic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52EAC289-5CD2-4BDA-9B80-C642968EDE65}"/>
              </a:ext>
            </a:extLst>
          </p:cNvPr>
          <p:cNvSpPr/>
          <p:nvPr/>
        </p:nvSpPr>
        <p:spPr>
          <a:xfrm>
            <a:off x="9553433" y="3963538"/>
            <a:ext cx="436728" cy="791571"/>
          </a:xfrm>
          <a:prstGeom prst="curvedLef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DF018585-BAFF-2FE3-4F1B-DA37160C1346}"/>
              </a:ext>
            </a:extLst>
          </p:cNvPr>
          <p:cNvSpPr/>
          <p:nvPr/>
        </p:nvSpPr>
        <p:spPr>
          <a:xfrm>
            <a:off x="9116705" y="3033214"/>
            <a:ext cx="436728" cy="791571"/>
          </a:xfrm>
          <a:prstGeom prst="curvedLef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CD019FD-B548-651A-B4EE-D12BA3A361D1}"/>
              </a:ext>
            </a:extLst>
          </p:cNvPr>
          <p:cNvSpPr/>
          <p:nvPr/>
        </p:nvSpPr>
        <p:spPr>
          <a:xfrm>
            <a:off x="11774128" y="31667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0918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383" y="941694"/>
            <a:ext cx="5081157" cy="4517410"/>
          </a:xfrm>
        </p:spPr>
        <p:txBody>
          <a:bodyPr/>
          <a:lstStyle/>
          <a:p>
            <a:r>
              <a:rPr lang="en-US" sz="3000" b="0" dirty="0"/>
              <a:t>1. What is Customer Acquisition Cost (</a:t>
            </a:r>
            <a:r>
              <a:rPr lang="en-US" sz="3000" dirty="0"/>
              <a:t>CAC</a:t>
            </a:r>
            <a:r>
              <a:rPr lang="en-US" sz="3000" b="0" dirty="0"/>
              <a:t>) 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 2. What is Customer Per Acquisition (</a:t>
            </a:r>
            <a:r>
              <a:rPr lang="en-US" sz="3000" dirty="0"/>
              <a:t>CPA</a:t>
            </a:r>
            <a:r>
              <a:rPr lang="en-US" sz="3000" b="0" dirty="0"/>
              <a:t>) ?</a:t>
            </a:r>
            <a:br>
              <a:rPr lang="en-US" sz="3000" b="0" dirty="0"/>
            </a:br>
            <a:br>
              <a:rPr lang="en-US" sz="3000" b="0" dirty="0"/>
            </a:br>
            <a:r>
              <a:rPr lang="en-US" sz="3000" b="0" dirty="0"/>
              <a:t>3. How can we </a:t>
            </a:r>
            <a:r>
              <a:rPr lang="en-US" sz="3000" dirty="0"/>
              <a:t>evaluating Marketing Channels and Campaigns</a:t>
            </a:r>
            <a:r>
              <a:rPr lang="en-US" sz="3000" b="0" dirty="0"/>
              <a:t> with CPA and CAC 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40D12C-7500-7125-BD75-CFC3B4FB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11" y="1145802"/>
            <a:ext cx="5709313" cy="4517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D9510E6-8BDF-2F8A-7716-586840D1A824}"/>
              </a:ext>
            </a:extLst>
          </p:cNvPr>
          <p:cNvSpPr/>
          <p:nvPr/>
        </p:nvSpPr>
        <p:spPr>
          <a:xfrm>
            <a:off x="11774128" y="31667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07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1015945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2761" y="2025501"/>
            <a:ext cx="4959822" cy="200715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Impressions &amp; Clicks</a:t>
            </a:r>
          </a:p>
          <a:p>
            <a:pPr marL="342900" indent="-342900">
              <a:buAutoNum type="arabicPeriod"/>
            </a:pPr>
            <a:r>
              <a:rPr lang="en-US" dirty="0"/>
              <a:t>Click Through rate CTR</a:t>
            </a:r>
          </a:p>
          <a:p>
            <a:pPr marL="342900" indent="-342900">
              <a:buAutoNum type="arabicPeriod"/>
            </a:pPr>
            <a:r>
              <a:rPr lang="en-US" dirty="0"/>
              <a:t>Frequency &amp; Reach</a:t>
            </a:r>
          </a:p>
          <a:p>
            <a:pPr marL="342900" indent="-342900">
              <a:buAutoNum type="arabicPeriod"/>
            </a:pPr>
            <a:r>
              <a:rPr lang="en-US" dirty="0"/>
              <a:t>Conversion Rate</a:t>
            </a:r>
          </a:p>
          <a:p>
            <a:pPr marL="342900" indent="-342900">
              <a:buAutoNum type="arabicPeriod"/>
            </a:pPr>
            <a:r>
              <a:rPr lang="en-US" dirty="0"/>
              <a:t>CPA &amp; CAC</a:t>
            </a:r>
          </a:p>
          <a:p>
            <a:r>
              <a:rPr lang="en-US" dirty="0"/>
              <a:t>These metrics collectively provide a comprehensive framework for evaluating and optimizing marketing campaign performance</a:t>
            </a:r>
          </a:p>
        </p:txBody>
      </p:sp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927238" y="4829215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706ED-22A4-A9A7-4EB5-EF99E1DDAE8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7090" y="1015945"/>
            <a:ext cx="5496375" cy="3016714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3AEB83C-BC3C-C93B-D940-86D4311A61A9}"/>
              </a:ext>
            </a:extLst>
          </p:cNvPr>
          <p:cNvSpPr/>
          <p:nvPr/>
        </p:nvSpPr>
        <p:spPr>
          <a:xfrm>
            <a:off x="11774128" y="31667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1"/>
            <a:ext cx="3918155" cy="1390332"/>
          </a:xfrm>
        </p:spPr>
        <p:txBody>
          <a:bodyPr/>
          <a:lstStyle/>
          <a:p>
            <a:pPr lvl="0"/>
            <a:r>
              <a:rPr lang="en-US" dirty="0"/>
              <a:t>Elio Bou Serhal</a:t>
            </a:r>
          </a:p>
          <a:p>
            <a:pPr lvl="0"/>
            <a:r>
              <a:rPr lang="en-US" dirty="0"/>
              <a:t>Eliobouserhal.2000@gmail.com</a:t>
            </a:r>
          </a:p>
          <a:p>
            <a:r>
              <a:rPr lang="en-US" dirty="0"/>
              <a:t>31/07/2024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0A8739B-C102-CC1C-D080-37D13FD98106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6061" b="6061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BD4AE54B-24DF-8A9E-4821-E634479A1D3A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16600" r="16600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F6E30F4-11D5-8817-606A-CBE514ECF710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14425" r="14425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6D5E5418-15CE-CD6B-8D23-CB1DA87AFDF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l="14724" r="14724"/>
          <a:stretch>
            <a:fillRect/>
          </a:stretch>
        </p:blipFill>
        <p:spPr/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8C89A7-9117-A011-7BEB-D44D5CFB9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26">
            <a:off x="8404809" y="4324279"/>
            <a:ext cx="3007055" cy="1828800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DA6DB83-9943-DC1B-AE7D-C36E6FF4CC3B}"/>
              </a:ext>
            </a:extLst>
          </p:cNvPr>
          <p:cNvSpPr/>
          <p:nvPr/>
        </p:nvSpPr>
        <p:spPr>
          <a:xfrm>
            <a:off x="11774128" y="31667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169</TotalTime>
  <Words>269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Digital Marketing Analyst Project</vt:lpstr>
      <vt:lpstr>Table of content</vt:lpstr>
      <vt:lpstr>Introduction</vt:lpstr>
      <vt:lpstr>1. What is Marketing campaign?   2. What is the significance of  Impressions as a media metric?   3. How does it contribute to measuring the effectiveness of a marketing campaign?</vt:lpstr>
      <vt:lpstr>1. What the concept of Click through rate (CTR)?  2. What is the difference between Reach and Frequency ?  3. What role do these metrics play in assessing the impact of a marketing campaign? </vt:lpstr>
      <vt:lpstr>What are the three Marketing phases?   1. Awareness  2. Consideration   3. Conversion</vt:lpstr>
      <vt:lpstr>1. What is Customer Acquisition Cost (CAC) ?   2. What is Customer Per Acquisition (CPA) ?  3. How can we evaluating Marketing Channels and Campaigns with CPA and CAC 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Bou Serhal</dc:creator>
  <cp:lastModifiedBy>Elio Bou Serhal</cp:lastModifiedBy>
  <cp:revision>3</cp:revision>
  <dcterms:created xsi:type="dcterms:W3CDTF">2024-06-05T12:32:03Z</dcterms:created>
  <dcterms:modified xsi:type="dcterms:W3CDTF">2024-07-31T14:46:56Z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