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71" r:id="rId2"/>
    <p:sldId id="268" r:id="rId3"/>
    <p:sldId id="272" r:id="rId4"/>
    <p:sldId id="273" r:id="rId5"/>
    <p:sldId id="275" r:id="rId6"/>
    <p:sldId id="274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6" autoAdjust="0"/>
  </p:normalViewPr>
  <p:slideViewPr>
    <p:cSldViewPr snapToGrid="0">
      <p:cViewPr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903631933994111"/>
          <c:y val="1.5648403869706139E-2"/>
          <c:w val="0.86029324868422863"/>
          <c:h val="0.61788413400143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Forward_Label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tint val="100000"/>
                    <a:satMod val="103000"/>
                    <a:lumMod val="102000"/>
                  </a:schemeClr>
                </a:gs>
                <a:gs pos="50000">
                  <a:schemeClr val="accent1">
                    <a:tint val="50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50000"/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(Sheet1!$A$2,Sheet1!$A$4:$A$5)</c:f>
              <c:strCache>
                <c:ptCount val="3"/>
                <c:pt idx="0">
                  <c:v>R^2</c:v>
                </c:pt>
                <c:pt idx="1">
                  <c:v>AUC</c:v>
                </c:pt>
                <c:pt idx="2">
                  <c:v>Temps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(Sheet1!$B$2,Sheet1!$B$4:$B$5)</c:f>
              <c:numCache>
                <c:formatCode>General</c:formatCode>
                <c:ptCount val="3"/>
                <c:pt idx="0">
                  <c:v>30.68</c:v>
                </c:pt>
                <c:pt idx="1">
                  <c:v>72</c:v>
                </c:pt>
                <c:pt idx="2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B9-4260-B7F7-12D27EC8C1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Forward_One_Hot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70000"/>
                    <a:tint val="100000"/>
                    <a:satMod val="103000"/>
                    <a:lumMod val="102000"/>
                  </a:schemeClr>
                </a:gs>
                <a:gs pos="50000">
                  <a:schemeClr val="accent1">
                    <a:tint val="70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70000"/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(Sheet1!$A$2,Sheet1!$A$4:$A$5)</c:f>
              <c:strCache>
                <c:ptCount val="3"/>
                <c:pt idx="0">
                  <c:v>R^2</c:v>
                </c:pt>
                <c:pt idx="1">
                  <c:v>AUC</c:v>
                </c:pt>
                <c:pt idx="2">
                  <c:v>Temps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  <c:f>(Sheet1!$C$2,Sheet1!$C$4:$C$5)</c:f>
              <c:numCache>
                <c:formatCode>General</c:formatCode>
                <c:ptCount val="3"/>
                <c:pt idx="0">
                  <c:v>27.03</c:v>
                </c:pt>
                <c:pt idx="1">
                  <c:v>71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B9-4260-B7F7-12D27EC8C1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OLS_Label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0000"/>
                    <a:tint val="100000"/>
                    <a:satMod val="103000"/>
                    <a:lumMod val="102000"/>
                  </a:schemeClr>
                </a:gs>
                <a:gs pos="50000">
                  <a:schemeClr val="accent1">
                    <a:tint val="90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tint val="90000"/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(Sheet1!$A$2,Sheet1!$A$4:$A$5)</c:f>
              <c:strCache>
                <c:ptCount val="3"/>
                <c:pt idx="0">
                  <c:v>R^2</c:v>
                </c:pt>
                <c:pt idx="1">
                  <c:v>AUC</c:v>
                </c:pt>
                <c:pt idx="2">
                  <c:v>Temps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Sheet1!$D$2:$D$5</c15:sqref>
                  </c15:fullRef>
                </c:ext>
              </c:extLst>
              <c:f>(Sheet1!$D$2,Sheet1!$D$4:$D$5)</c:f>
              <c:numCache>
                <c:formatCode>General</c:formatCode>
                <c:ptCount val="3"/>
                <c:pt idx="0">
                  <c:v>20.77</c:v>
                </c:pt>
                <c:pt idx="1">
                  <c:v>72</c:v>
                </c:pt>
                <c:pt idx="2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B9-4260-B7F7-12D27EC8C1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OLS_One_Hot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90000"/>
                    <a:tint val="100000"/>
                    <a:satMod val="103000"/>
                    <a:lumMod val="102000"/>
                  </a:schemeClr>
                </a:gs>
                <a:gs pos="50000">
                  <a:schemeClr val="accent1">
                    <a:shade val="90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90000"/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(Sheet1!$A$2,Sheet1!$A$4:$A$5)</c:f>
              <c:strCache>
                <c:ptCount val="3"/>
                <c:pt idx="0">
                  <c:v>R^2</c:v>
                </c:pt>
                <c:pt idx="1">
                  <c:v>AUC</c:v>
                </c:pt>
                <c:pt idx="2">
                  <c:v>Temps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Sheet1!$E$2:$E$5</c15:sqref>
                  </c15:fullRef>
                </c:ext>
              </c:extLst>
              <c:f>(Sheet1!$E$2,Sheet1!$E$4:$E$5)</c:f>
              <c:numCache>
                <c:formatCode>General</c:formatCode>
                <c:ptCount val="3"/>
                <c:pt idx="0">
                  <c:v>20.77</c:v>
                </c:pt>
                <c:pt idx="1">
                  <c:v>71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B9-4260-B7F7-12D27EC8C12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PLS_Label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70000"/>
                    <a:tint val="100000"/>
                    <a:satMod val="103000"/>
                    <a:lumMod val="102000"/>
                  </a:schemeClr>
                </a:gs>
                <a:gs pos="50000">
                  <a:schemeClr val="accent1">
                    <a:shade val="70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0000"/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(Sheet1!$A$2,Sheet1!$A$4:$A$5)</c:f>
              <c:strCache>
                <c:ptCount val="3"/>
                <c:pt idx="0">
                  <c:v>R^2</c:v>
                </c:pt>
                <c:pt idx="1">
                  <c:v>AUC</c:v>
                </c:pt>
                <c:pt idx="2">
                  <c:v>Temps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Sheet1!$F$2:$F$5</c15:sqref>
                  </c15:fullRef>
                </c:ext>
              </c:extLst>
              <c:f>(Sheet1!$F$2,Sheet1!$F$4:$F$5)</c:f>
              <c:numCache>
                <c:formatCode>General</c:formatCode>
                <c:ptCount val="3"/>
                <c:pt idx="0">
                  <c:v>32.26</c:v>
                </c:pt>
                <c:pt idx="1">
                  <c:v>72</c:v>
                </c:pt>
                <c:pt idx="2">
                  <c:v>1.66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B9-4260-B7F7-12D27EC8C12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PLS_One_Hot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0000"/>
                    <a:tint val="100000"/>
                    <a:satMod val="103000"/>
                    <a:lumMod val="102000"/>
                  </a:schemeClr>
                </a:gs>
                <a:gs pos="50000">
                  <a:schemeClr val="accent1">
                    <a:shade val="50000"/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50000"/>
                    <a:shade val="70000"/>
                    <a:satMod val="120000"/>
                    <a:lumMod val="99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(Sheet1!$A$2,Sheet1!$A$4:$A$5)</c:f>
              <c:strCache>
                <c:ptCount val="3"/>
                <c:pt idx="0">
                  <c:v>R^2</c:v>
                </c:pt>
                <c:pt idx="1">
                  <c:v>AUC</c:v>
                </c:pt>
                <c:pt idx="2">
                  <c:v>Temps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Sheet1!$G$2:$G$5</c15:sqref>
                  </c15:fullRef>
                </c:ext>
              </c:extLst>
              <c:f>(Sheet1!$G$2,Sheet1!$G$4:$G$5)</c:f>
              <c:numCache>
                <c:formatCode>General</c:formatCode>
                <c:ptCount val="3"/>
                <c:pt idx="0">
                  <c:v>32.270000000000003</c:v>
                </c:pt>
                <c:pt idx="1">
                  <c:v>71</c:v>
                </c:pt>
                <c:pt idx="2">
                  <c:v>22.72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B9-4260-B7F7-12D27EC8C12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87931216"/>
        <c:axId val="387931696"/>
      </c:barChart>
      <c:catAx>
        <c:axId val="38793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31696"/>
        <c:crosses val="autoZero"/>
        <c:auto val="1"/>
        <c:lblAlgn val="ctr"/>
        <c:lblOffset val="100"/>
        <c:noMultiLvlLbl val="0"/>
      </c:catAx>
      <c:valAx>
        <c:axId val="38793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931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2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475104154885606"/>
          <c:y val="5.0630447131496162E-4"/>
          <c:w val="0.653025080638032"/>
          <c:h val="8.6184352939980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C5C4C-9D63-4B83-84D3-7D27221248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CFEDF875-9F66-40FA-91C5-9B2E33EB449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>
            <a:lnSpc>
              <a:spcPct val="100000"/>
            </a:lnSpc>
          </a:pPr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noProof="0" dirty="0">
              <a:latin typeface="Franklin Gothic Medium (Body)"/>
            </a:rPr>
            <a:t>Modèle</a:t>
          </a:r>
          <a:r>
            <a:rPr lang="en-US" sz="1400" b="0" dirty="0">
              <a:latin typeface="Franklin Gothic Medium (Body)"/>
            </a:rPr>
            <a:t> de </a:t>
          </a:r>
        </a:p>
        <a:p>
          <a:pPr algn="ctr">
            <a:lnSpc>
              <a:spcPct val="100000"/>
            </a:lnSpc>
          </a:pPr>
          <a:r>
            <a:rPr lang="en-US" sz="1400" b="0" dirty="0">
              <a:latin typeface="Franklin Gothic Medium (Body)"/>
            </a:rPr>
            <a:t>Regression </a:t>
          </a:r>
          <a:r>
            <a:rPr lang="fr-FR" sz="1400" b="0" noProof="0" dirty="0">
              <a:latin typeface="Franklin Gothic Medium (Body)"/>
            </a:rPr>
            <a:t>Avancés</a:t>
          </a:r>
          <a:r>
            <a:rPr lang="en-US" sz="1400" b="0" dirty="0">
              <a:latin typeface="Franklin Gothic Medium (Body)"/>
            </a:rPr>
            <a:t> </a:t>
          </a:r>
        </a:p>
        <a:p>
          <a:pPr algn="ctr">
            <a:lnSpc>
              <a:spcPct val="100000"/>
            </a:lnSpc>
          </a:pPr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Modèles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de </a:t>
          </a:r>
        </a:p>
        <a:p>
          <a:pPr algn="ctr">
            <a:lnSpc>
              <a:spcPct val="100000"/>
            </a:lnSpc>
          </a:pP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Régularisations</a:t>
          </a:r>
          <a:endParaRPr lang="fr-FR" sz="1700" noProof="0" dirty="0">
            <a:latin typeface="Franklin Gothic Medium (Body)"/>
          </a:endParaRPr>
        </a:p>
      </dgm:t>
    </dgm:pt>
    <dgm:pt modelId="{D41A8156-594D-4D71-BF35-AE13FEEDEBDE}" type="parTrans" cxnId="{DC0E6405-71E6-422C-9A48-EA954E43F931}">
      <dgm:prSet/>
      <dgm:spPr/>
      <dgm:t>
        <a:bodyPr/>
        <a:lstStyle/>
        <a:p>
          <a:endParaRPr lang="en-US"/>
        </a:p>
      </dgm:t>
    </dgm:pt>
    <dgm:pt modelId="{4F983FED-EC2C-4862-A200-0A4DB9C29775}" type="sibTrans" cxnId="{DC0E6405-71E6-422C-9A48-EA954E43F931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>
            <a:highlight>
              <a:srgbClr val="000000"/>
            </a:highlight>
          </a:endParaRPr>
        </a:p>
      </dgm:t>
    </dgm:pt>
    <dgm:pt modelId="{A0824DC1-5AFD-446B-8494-A54DA79AE8A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dirty="0">
              <a:latin typeface="Franklin Gothic Medium (Body)"/>
            </a:rPr>
            <a:t>Base de donnée mix</a:t>
          </a: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dirty="0">
              <a:latin typeface="Franklin Gothic Medium (Body)"/>
            </a:rPr>
            <a:t>Grand </a:t>
          </a:r>
          <a:r>
            <a:rPr lang="fr-FR" sz="1400" noProof="0" dirty="0">
              <a:latin typeface="Franklin Gothic Medium (Body)"/>
            </a:rPr>
            <a:t>nombre</a:t>
          </a:r>
          <a:r>
            <a:rPr lang="en-US" sz="1400" dirty="0">
              <a:latin typeface="Franklin Gothic Medium (Body)"/>
            </a:rPr>
            <a:t> de variables</a:t>
          </a: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noProof="0" dirty="0">
              <a:latin typeface="Franklin Gothic Medium (Body)"/>
            </a:rPr>
            <a:t>Multi colinéarité</a:t>
          </a: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Transformation</a:t>
          </a:r>
          <a:endParaRPr lang="fr-FR" sz="1400" noProof="0" dirty="0">
            <a:latin typeface="Franklin Gothic Medium (Body)"/>
          </a:endParaRP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dirty="0">
              <a:latin typeface="Franklin Gothic Medium (Body)"/>
            </a:rPr>
            <a:t>Surajustement</a:t>
          </a: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dirty="0">
              <a:latin typeface="Franklin Gothic Medium (Body)"/>
            </a:rPr>
            <a:t>Imputation</a:t>
          </a:r>
        </a:p>
      </dgm:t>
    </dgm:pt>
    <dgm:pt modelId="{A7055606-CE9C-4902-A36D-193D3149C92D}" type="parTrans" cxnId="{7C03C15A-382E-464E-9539-FA319EBC50C6}">
      <dgm:prSet/>
      <dgm:spPr/>
      <dgm:t>
        <a:bodyPr/>
        <a:lstStyle/>
        <a:p>
          <a:endParaRPr lang="en-US"/>
        </a:p>
      </dgm:t>
    </dgm:pt>
    <dgm:pt modelId="{F4A021D0-2525-4462-A328-C330FB2FAAAD}" type="sibTrans" cxnId="{7C03C15A-382E-464E-9539-FA319EBC50C6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/>
        </a:p>
      </dgm:t>
    </dgm:pt>
    <dgm:pt modelId="{13953FB5-F2EF-405B-8626-F5E41CA73487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Importation </a:t>
          </a:r>
        </a:p>
        <a:p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Analyse descriptive</a:t>
          </a:r>
        </a:p>
        <a:p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Prétraitement </a:t>
          </a:r>
        </a:p>
        <a:p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Partitionnement</a:t>
          </a:r>
        </a:p>
        <a:p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Application des Modèles</a:t>
          </a:r>
        </a:p>
        <a:p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Analyse des Résultats</a:t>
          </a:r>
          <a:r>
            <a:rPr lang="fr-FR" sz="1700" dirty="0">
              <a:latin typeface="Franklin Gothic Medium (Body)"/>
            </a:rPr>
            <a:t> </a:t>
          </a:r>
        </a:p>
      </dgm:t>
    </dgm:pt>
    <dgm:pt modelId="{335B9644-7414-4C73-9DF3-51487052EF58}" type="parTrans" cxnId="{86655A77-E6CA-4C64-8EF8-EC6B62B77CAE}">
      <dgm:prSet/>
      <dgm:spPr/>
      <dgm:t>
        <a:bodyPr/>
        <a:lstStyle/>
        <a:p>
          <a:endParaRPr lang="en-US"/>
        </a:p>
      </dgm:t>
    </dgm:pt>
    <dgm:pt modelId="{C3F57802-5E8A-4B44-8CA1-EBA02A138792}" type="sibTrans" cxnId="{86655A77-E6CA-4C64-8EF8-EC6B62B77CAE}">
      <dgm:prSet/>
      <dgm:spPr/>
      <dgm:t>
        <a:bodyPr/>
        <a:lstStyle/>
        <a:p>
          <a:endParaRPr lang="en-US"/>
        </a:p>
      </dgm:t>
    </dgm:pt>
    <dgm:pt modelId="{47CDA1DD-500F-4877-9F10-12F368813430}" type="pres">
      <dgm:prSet presAssocID="{58BC5C4C-9D63-4B83-84D3-7D27221248DF}" presName="Name0" presStyleCnt="0">
        <dgm:presLayoutVars>
          <dgm:dir/>
          <dgm:resizeHandles val="exact"/>
        </dgm:presLayoutVars>
      </dgm:prSet>
      <dgm:spPr/>
    </dgm:pt>
    <dgm:pt modelId="{6E7518AB-8086-4440-A694-D5C952F3FE43}" type="pres">
      <dgm:prSet presAssocID="{CFEDF875-9F66-40FA-91C5-9B2E33EB4496}" presName="node" presStyleLbl="node1" presStyleIdx="0" presStyleCnt="3" custScaleX="92639" custScaleY="100000">
        <dgm:presLayoutVars>
          <dgm:bulletEnabled val="1"/>
        </dgm:presLayoutVars>
      </dgm:prSet>
      <dgm:spPr/>
    </dgm:pt>
    <dgm:pt modelId="{1B0D2B79-D6DF-47C7-BE1C-C75D3A3A5F5D}" type="pres">
      <dgm:prSet presAssocID="{4F983FED-EC2C-4862-A200-0A4DB9C29775}" presName="sibTrans" presStyleLbl="sibTrans2D1" presStyleIdx="0" presStyleCnt="2"/>
      <dgm:spPr/>
    </dgm:pt>
    <dgm:pt modelId="{1803F704-BCC2-4ABA-8AE8-F01D9B53A245}" type="pres">
      <dgm:prSet presAssocID="{4F983FED-EC2C-4862-A200-0A4DB9C29775}" presName="connectorText" presStyleLbl="sibTrans2D1" presStyleIdx="0" presStyleCnt="2"/>
      <dgm:spPr/>
    </dgm:pt>
    <dgm:pt modelId="{16E91D0A-222A-4B41-8894-E5A1BA0B9EA4}" type="pres">
      <dgm:prSet presAssocID="{A0824DC1-5AFD-446B-8494-A54DA79AE8A6}" presName="node" presStyleLbl="node1" presStyleIdx="1" presStyleCnt="3">
        <dgm:presLayoutVars>
          <dgm:bulletEnabled val="1"/>
        </dgm:presLayoutVars>
      </dgm:prSet>
      <dgm:spPr/>
    </dgm:pt>
    <dgm:pt modelId="{1A85CC88-CE81-49EC-83C8-B82BA7F2317C}" type="pres">
      <dgm:prSet presAssocID="{F4A021D0-2525-4462-A328-C330FB2FAAAD}" presName="sibTrans" presStyleLbl="sibTrans2D1" presStyleIdx="1" presStyleCnt="2"/>
      <dgm:spPr/>
    </dgm:pt>
    <dgm:pt modelId="{0FE39B6C-18F7-460D-9735-29CA8D04721C}" type="pres">
      <dgm:prSet presAssocID="{F4A021D0-2525-4462-A328-C330FB2FAAAD}" presName="connectorText" presStyleLbl="sibTrans2D1" presStyleIdx="1" presStyleCnt="2"/>
      <dgm:spPr/>
    </dgm:pt>
    <dgm:pt modelId="{301AFFE3-4751-4853-A431-9C7C2CB15AE2}" type="pres">
      <dgm:prSet presAssocID="{13953FB5-F2EF-405B-8626-F5E41CA73487}" presName="node" presStyleLbl="node1" presStyleIdx="2" presStyleCnt="3">
        <dgm:presLayoutVars>
          <dgm:bulletEnabled val="1"/>
        </dgm:presLayoutVars>
      </dgm:prSet>
      <dgm:spPr/>
    </dgm:pt>
  </dgm:ptLst>
  <dgm:cxnLst>
    <dgm:cxn modelId="{A0801002-3D6E-4958-A2E3-044F8D2DDA76}" type="presOf" srcId="{58BC5C4C-9D63-4B83-84D3-7D27221248DF}" destId="{47CDA1DD-500F-4877-9F10-12F368813430}" srcOrd="0" destOrd="0" presId="urn:microsoft.com/office/officeart/2005/8/layout/process1"/>
    <dgm:cxn modelId="{DC0E6405-71E6-422C-9A48-EA954E43F931}" srcId="{58BC5C4C-9D63-4B83-84D3-7D27221248DF}" destId="{CFEDF875-9F66-40FA-91C5-9B2E33EB4496}" srcOrd="0" destOrd="0" parTransId="{D41A8156-594D-4D71-BF35-AE13FEEDEBDE}" sibTransId="{4F983FED-EC2C-4862-A200-0A4DB9C29775}"/>
    <dgm:cxn modelId="{4FA1F54A-D61E-46B8-81B6-78636F9E7FF2}" type="presOf" srcId="{F4A021D0-2525-4462-A328-C330FB2FAAAD}" destId="{0FE39B6C-18F7-460D-9735-29CA8D04721C}" srcOrd="1" destOrd="0" presId="urn:microsoft.com/office/officeart/2005/8/layout/process1"/>
    <dgm:cxn modelId="{EE2B5554-13A7-4D9B-B53D-4B90F74D9782}" type="presOf" srcId="{4F983FED-EC2C-4862-A200-0A4DB9C29775}" destId="{1803F704-BCC2-4ABA-8AE8-F01D9B53A245}" srcOrd="1" destOrd="0" presId="urn:microsoft.com/office/officeart/2005/8/layout/process1"/>
    <dgm:cxn modelId="{86655A77-E6CA-4C64-8EF8-EC6B62B77CAE}" srcId="{58BC5C4C-9D63-4B83-84D3-7D27221248DF}" destId="{13953FB5-F2EF-405B-8626-F5E41CA73487}" srcOrd="2" destOrd="0" parTransId="{335B9644-7414-4C73-9DF3-51487052EF58}" sibTransId="{C3F57802-5E8A-4B44-8CA1-EBA02A138792}"/>
    <dgm:cxn modelId="{7C03C15A-382E-464E-9539-FA319EBC50C6}" srcId="{58BC5C4C-9D63-4B83-84D3-7D27221248DF}" destId="{A0824DC1-5AFD-446B-8494-A54DA79AE8A6}" srcOrd="1" destOrd="0" parTransId="{A7055606-CE9C-4902-A36D-193D3149C92D}" sibTransId="{F4A021D0-2525-4462-A328-C330FB2FAAAD}"/>
    <dgm:cxn modelId="{BEC4849B-8C7E-47DE-8394-071F242D7BFA}" type="presOf" srcId="{F4A021D0-2525-4462-A328-C330FB2FAAAD}" destId="{1A85CC88-CE81-49EC-83C8-B82BA7F2317C}" srcOrd="0" destOrd="0" presId="urn:microsoft.com/office/officeart/2005/8/layout/process1"/>
    <dgm:cxn modelId="{846795B8-650C-4404-8CB3-94813780CF1A}" type="presOf" srcId="{A0824DC1-5AFD-446B-8494-A54DA79AE8A6}" destId="{16E91D0A-222A-4B41-8894-E5A1BA0B9EA4}" srcOrd="0" destOrd="0" presId="urn:microsoft.com/office/officeart/2005/8/layout/process1"/>
    <dgm:cxn modelId="{1AF94FCC-82A5-45B3-9219-E7F6A0D41FAA}" type="presOf" srcId="{13953FB5-F2EF-405B-8626-F5E41CA73487}" destId="{301AFFE3-4751-4853-A431-9C7C2CB15AE2}" srcOrd="0" destOrd="0" presId="urn:microsoft.com/office/officeart/2005/8/layout/process1"/>
    <dgm:cxn modelId="{D25937E1-F5D5-4167-AECD-5BB86CC591B3}" type="presOf" srcId="{CFEDF875-9F66-40FA-91C5-9B2E33EB4496}" destId="{6E7518AB-8086-4440-A694-D5C952F3FE43}" srcOrd="0" destOrd="0" presId="urn:microsoft.com/office/officeart/2005/8/layout/process1"/>
    <dgm:cxn modelId="{9D1747E7-E656-434F-9688-8AC0B14F7862}" type="presOf" srcId="{4F983FED-EC2C-4862-A200-0A4DB9C29775}" destId="{1B0D2B79-D6DF-47C7-BE1C-C75D3A3A5F5D}" srcOrd="0" destOrd="0" presId="urn:microsoft.com/office/officeart/2005/8/layout/process1"/>
    <dgm:cxn modelId="{69523A5E-4823-45B0-A9D6-35DCC8E0E714}" type="presParOf" srcId="{47CDA1DD-500F-4877-9F10-12F368813430}" destId="{6E7518AB-8086-4440-A694-D5C952F3FE43}" srcOrd="0" destOrd="0" presId="urn:microsoft.com/office/officeart/2005/8/layout/process1"/>
    <dgm:cxn modelId="{785A3B0C-0F4E-40A9-8E93-449E6EF5872C}" type="presParOf" srcId="{47CDA1DD-500F-4877-9F10-12F368813430}" destId="{1B0D2B79-D6DF-47C7-BE1C-C75D3A3A5F5D}" srcOrd="1" destOrd="0" presId="urn:microsoft.com/office/officeart/2005/8/layout/process1"/>
    <dgm:cxn modelId="{6D37AF21-44E1-4487-B13D-E4430AC4C805}" type="presParOf" srcId="{1B0D2B79-D6DF-47C7-BE1C-C75D3A3A5F5D}" destId="{1803F704-BCC2-4ABA-8AE8-F01D9B53A245}" srcOrd="0" destOrd="0" presId="urn:microsoft.com/office/officeart/2005/8/layout/process1"/>
    <dgm:cxn modelId="{9CF0C08B-5755-41BE-9C12-598523FAC130}" type="presParOf" srcId="{47CDA1DD-500F-4877-9F10-12F368813430}" destId="{16E91D0A-222A-4B41-8894-E5A1BA0B9EA4}" srcOrd="2" destOrd="0" presId="urn:microsoft.com/office/officeart/2005/8/layout/process1"/>
    <dgm:cxn modelId="{559189D1-C999-45EB-A91E-D8A941055FB9}" type="presParOf" srcId="{47CDA1DD-500F-4877-9F10-12F368813430}" destId="{1A85CC88-CE81-49EC-83C8-B82BA7F2317C}" srcOrd="3" destOrd="0" presId="urn:microsoft.com/office/officeart/2005/8/layout/process1"/>
    <dgm:cxn modelId="{D1F33690-71A7-4E06-B72A-C9AAA58F5CA3}" type="presParOf" srcId="{1A85CC88-CE81-49EC-83C8-B82BA7F2317C}" destId="{0FE39B6C-18F7-460D-9735-29CA8D04721C}" srcOrd="0" destOrd="0" presId="urn:microsoft.com/office/officeart/2005/8/layout/process1"/>
    <dgm:cxn modelId="{364DF442-E4C2-475E-964B-E7AACE31FAB6}" type="presParOf" srcId="{47CDA1DD-500F-4877-9F10-12F368813430}" destId="{301AFFE3-4751-4853-A431-9C7C2CB15A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BC5C4C-9D63-4B83-84D3-7D27221248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FEDF875-9F66-40FA-91C5-9B2E33EB449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Démographiques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et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caractéristique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 de la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propriété</a:t>
          </a: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Qualité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et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caractéristiques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de la Maison</a:t>
          </a: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Caractéristiques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noProof="1">
              <a:latin typeface="Franklin Gothic Medium (Body)"/>
              <a:cs typeface="Times New Roman" panose="02020603050405020304" pitchFamily="18" charset="0"/>
            </a:rPr>
            <a:t>exterieurs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et </a:t>
          </a:r>
          <a:r>
            <a:rPr lang="fr-FR" sz="1400" noProof="0" dirty="0">
              <a:latin typeface="Franklin Gothic Medium (Body)"/>
              <a:cs typeface="Times New Roman" panose="02020603050405020304" pitchFamily="18" charset="0"/>
            </a:rPr>
            <a:t>Additions</a:t>
          </a: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Details des Ventes</a:t>
          </a:r>
          <a:endParaRPr lang="fr-FR" sz="1200" noProof="0" dirty="0">
            <a:latin typeface="Franklin Gothic Medium (Body)"/>
          </a:endParaRPr>
        </a:p>
      </dgm:t>
    </dgm:pt>
    <dgm:pt modelId="{D41A8156-594D-4D71-BF35-AE13FEEDEBDE}" type="parTrans" cxnId="{DC0E6405-71E6-422C-9A48-EA954E43F931}">
      <dgm:prSet/>
      <dgm:spPr/>
      <dgm:t>
        <a:bodyPr/>
        <a:lstStyle/>
        <a:p>
          <a:endParaRPr lang="en-US"/>
        </a:p>
      </dgm:t>
    </dgm:pt>
    <dgm:pt modelId="{4F983FED-EC2C-4862-A200-0A4DB9C29775}" type="sibTrans" cxnId="{DC0E6405-71E6-422C-9A48-EA954E43F931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>
            <a:highlight>
              <a:srgbClr val="000000"/>
            </a:highlight>
          </a:endParaRPr>
        </a:p>
      </dgm:t>
    </dgm:pt>
    <dgm:pt modelId="{A0824DC1-5AFD-446B-8494-A54DA79AE8A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1 : Linéarité </a:t>
          </a:r>
          <a:endParaRPr lang="en-US" sz="1400" b="0" dirty="0">
            <a:latin typeface="Franklin Gothic Medium (Body)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2 : Homoscédasticité ou Hétéroscédasticité </a:t>
          </a:r>
          <a:endParaRPr lang="fr-FR" sz="1400" b="0" noProof="0" dirty="0">
            <a:latin typeface="Franklin Gothic Medium (Body)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3 : Normalité 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4 : Multi colinéarité 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Transformation logarithmique, Codage et Partitionnement </a:t>
          </a:r>
          <a:endParaRPr lang="fr-FR" sz="1400" b="0" noProof="0" dirty="0">
            <a:latin typeface="Franklin Gothic Medium (Body)"/>
          </a:endParaRPr>
        </a:p>
      </dgm:t>
    </dgm:pt>
    <dgm:pt modelId="{A7055606-CE9C-4902-A36D-193D3149C92D}" type="parTrans" cxnId="{7C03C15A-382E-464E-9539-FA319EBC50C6}">
      <dgm:prSet/>
      <dgm:spPr/>
      <dgm:t>
        <a:bodyPr/>
        <a:lstStyle/>
        <a:p>
          <a:endParaRPr lang="en-US"/>
        </a:p>
      </dgm:t>
    </dgm:pt>
    <dgm:pt modelId="{F4A021D0-2525-4462-A328-C330FB2FAAAD}" type="sibTrans" cxnId="{7C03C15A-382E-464E-9539-FA319EBC50C6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/>
        </a:p>
      </dgm:t>
    </dgm:pt>
    <dgm:pt modelId="{13953FB5-F2EF-405B-8626-F5E41CA73487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OLS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Forward </a:t>
          </a:r>
          <a:r>
            <a:rPr lang="fr-FR" sz="1400" b="0" i="1" dirty="0">
              <a:latin typeface="Franklin Gothic Medium (Body)"/>
            </a:rPr>
            <a:t>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PCR </a:t>
          </a:r>
          <a:r>
            <a:rPr lang="fr-FR" sz="1400" b="0" i="1" dirty="0">
              <a:latin typeface="Franklin Gothic Medium (Body)"/>
            </a:rPr>
            <a:t>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PLS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Ridge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LASSO  Régression 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 err="1">
              <a:latin typeface="Franklin Gothic Medium (Body)"/>
            </a:rPr>
            <a:t>Elastic</a:t>
          </a:r>
          <a:r>
            <a:rPr lang="fr-FR" sz="1400" b="0" dirty="0">
              <a:latin typeface="Franklin Gothic Medium (Body)"/>
            </a:rPr>
            <a:t> Net </a:t>
          </a:r>
          <a:r>
            <a:rPr lang="fr-FR" sz="1400" b="0" i="1" dirty="0">
              <a:latin typeface="Franklin Gothic Medium (Body)"/>
            </a:rPr>
            <a:t>Régression </a:t>
          </a:r>
          <a:endParaRPr lang="fr-FR" sz="1400" b="0" dirty="0">
            <a:latin typeface="Franklin Gothic Medium (Body)"/>
          </a:endParaRPr>
        </a:p>
      </dgm:t>
    </dgm:pt>
    <dgm:pt modelId="{335B9644-7414-4C73-9DF3-51487052EF58}" type="parTrans" cxnId="{86655A77-E6CA-4C64-8EF8-EC6B62B77CAE}">
      <dgm:prSet/>
      <dgm:spPr/>
      <dgm:t>
        <a:bodyPr/>
        <a:lstStyle/>
        <a:p>
          <a:endParaRPr lang="en-US"/>
        </a:p>
      </dgm:t>
    </dgm:pt>
    <dgm:pt modelId="{C3F57802-5E8A-4B44-8CA1-EBA02A138792}" type="sibTrans" cxnId="{86655A77-E6CA-4C64-8EF8-EC6B62B77CAE}">
      <dgm:prSet/>
      <dgm:spPr/>
      <dgm:t>
        <a:bodyPr/>
        <a:lstStyle/>
        <a:p>
          <a:endParaRPr lang="en-US"/>
        </a:p>
      </dgm:t>
    </dgm:pt>
    <dgm:pt modelId="{47CDA1DD-500F-4877-9F10-12F368813430}" type="pres">
      <dgm:prSet presAssocID="{58BC5C4C-9D63-4B83-84D3-7D27221248DF}" presName="Name0" presStyleCnt="0">
        <dgm:presLayoutVars>
          <dgm:dir/>
          <dgm:resizeHandles val="exact"/>
        </dgm:presLayoutVars>
      </dgm:prSet>
      <dgm:spPr/>
    </dgm:pt>
    <dgm:pt modelId="{6E7518AB-8086-4440-A694-D5C952F3FE43}" type="pres">
      <dgm:prSet presAssocID="{CFEDF875-9F66-40FA-91C5-9B2E33EB4496}" presName="node" presStyleLbl="node1" presStyleIdx="0" presStyleCnt="3" custScaleX="90238" custScaleY="100000">
        <dgm:presLayoutVars>
          <dgm:bulletEnabled val="1"/>
        </dgm:presLayoutVars>
      </dgm:prSet>
      <dgm:spPr/>
    </dgm:pt>
    <dgm:pt modelId="{1B0D2B79-D6DF-47C7-BE1C-C75D3A3A5F5D}" type="pres">
      <dgm:prSet presAssocID="{4F983FED-EC2C-4862-A200-0A4DB9C29775}" presName="sibTrans" presStyleLbl="sibTrans2D1" presStyleIdx="0" presStyleCnt="2"/>
      <dgm:spPr/>
    </dgm:pt>
    <dgm:pt modelId="{1803F704-BCC2-4ABA-8AE8-F01D9B53A245}" type="pres">
      <dgm:prSet presAssocID="{4F983FED-EC2C-4862-A200-0A4DB9C29775}" presName="connectorText" presStyleLbl="sibTrans2D1" presStyleIdx="0" presStyleCnt="2"/>
      <dgm:spPr/>
    </dgm:pt>
    <dgm:pt modelId="{16E91D0A-222A-4B41-8894-E5A1BA0B9EA4}" type="pres">
      <dgm:prSet presAssocID="{A0824DC1-5AFD-446B-8494-A54DA79AE8A6}" presName="node" presStyleLbl="node1" presStyleIdx="1" presStyleCnt="3" custScaleX="103968">
        <dgm:presLayoutVars>
          <dgm:bulletEnabled val="1"/>
        </dgm:presLayoutVars>
      </dgm:prSet>
      <dgm:spPr/>
    </dgm:pt>
    <dgm:pt modelId="{1A85CC88-CE81-49EC-83C8-B82BA7F2317C}" type="pres">
      <dgm:prSet presAssocID="{F4A021D0-2525-4462-A328-C330FB2FAAAD}" presName="sibTrans" presStyleLbl="sibTrans2D1" presStyleIdx="1" presStyleCnt="2"/>
      <dgm:spPr/>
    </dgm:pt>
    <dgm:pt modelId="{0FE39B6C-18F7-460D-9735-29CA8D04721C}" type="pres">
      <dgm:prSet presAssocID="{F4A021D0-2525-4462-A328-C330FB2FAAAD}" presName="connectorText" presStyleLbl="sibTrans2D1" presStyleIdx="1" presStyleCnt="2"/>
      <dgm:spPr/>
    </dgm:pt>
    <dgm:pt modelId="{301AFFE3-4751-4853-A431-9C7C2CB15AE2}" type="pres">
      <dgm:prSet presAssocID="{13953FB5-F2EF-405B-8626-F5E41CA73487}" presName="node" presStyleLbl="node1" presStyleIdx="2" presStyleCnt="3" custScaleX="111924">
        <dgm:presLayoutVars>
          <dgm:bulletEnabled val="1"/>
        </dgm:presLayoutVars>
      </dgm:prSet>
      <dgm:spPr/>
    </dgm:pt>
  </dgm:ptLst>
  <dgm:cxnLst>
    <dgm:cxn modelId="{A0801002-3D6E-4958-A2E3-044F8D2DDA76}" type="presOf" srcId="{58BC5C4C-9D63-4B83-84D3-7D27221248DF}" destId="{47CDA1DD-500F-4877-9F10-12F368813430}" srcOrd="0" destOrd="0" presId="urn:microsoft.com/office/officeart/2005/8/layout/process1"/>
    <dgm:cxn modelId="{DC0E6405-71E6-422C-9A48-EA954E43F931}" srcId="{58BC5C4C-9D63-4B83-84D3-7D27221248DF}" destId="{CFEDF875-9F66-40FA-91C5-9B2E33EB4496}" srcOrd="0" destOrd="0" parTransId="{D41A8156-594D-4D71-BF35-AE13FEEDEBDE}" sibTransId="{4F983FED-EC2C-4862-A200-0A4DB9C29775}"/>
    <dgm:cxn modelId="{4FA1F54A-D61E-46B8-81B6-78636F9E7FF2}" type="presOf" srcId="{F4A021D0-2525-4462-A328-C330FB2FAAAD}" destId="{0FE39B6C-18F7-460D-9735-29CA8D04721C}" srcOrd="1" destOrd="0" presId="urn:microsoft.com/office/officeart/2005/8/layout/process1"/>
    <dgm:cxn modelId="{EE2B5554-13A7-4D9B-B53D-4B90F74D9782}" type="presOf" srcId="{4F983FED-EC2C-4862-A200-0A4DB9C29775}" destId="{1803F704-BCC2-4ABA-8AE8-F01D9B53A245}" srcOrd="1" destOrd="0" presId="urn:microsoft.com/office/officeart/2005/8/layout/process1"/>
    <dgm:cxn modelId="{86655A77-E6CA-4C64-8EF8-EC6B62B77CAE}" srcId="{58BC5C4C-9D63-4B83-84D3-7D27221248DF}" destId="{13953FB5-F2EF-405B-8626-F5E41CA73487}" srcOrd="2" destOrd="0" parTransId="{335B9644-7414-4C73-9DF3-51487052EF58}" sibTransId="{C3F57802-5E8A-4B44-8CA1-EBA02A138792}"/>
    <dgm:cxn modelId="{7C03C15A-382E-464E-9539-FA319EBC50C6}" srcId="{58BC5C4C-9D63-4B83-84D3-7D27221248DF}" destId="{A0824DC1-5AFD-446B-8494-A54DA79AE8A6}" srcOrd="1" destOrd="0" parTransId="{A7055606-CE9C-4902-A36D-193D3149C92D}" sibTransId="{F4A021D0-2525-4462-A328-C330FB2FAAAD}"/>
    <dgm:cxn modelId="{BEC4849B-8C7E-47DE-8394-071F242D7BFA}" type="presOf" srcId="{F4A021D0-2525-4462-A328-C330FB2FAAAD}" destId="{1A85CC88-CE81-49EC-83C8-B82BA7F2317C}" srcOrd="0" destOrd="0" presId="urn:microsoft.com/office/officeart/2005/8/layout/process1"/>
    <dgm:cxn modelId="{846795B8-650C-4404-8CB3-94813780CF1A}" type="presOf" srcId="{A0824DC1-5AFD-446B-8494-A54DA79AE8A6}" destId="{16E91D0A-222A-4B41-8894-E5A1BA0B9EA4}" srcOrd="0" destOrd="0" presId="urn:microsoft.com/office/officeart/2005/8/layout/process1"/>
    <dgm:cxn modelId="{1AF94FCC-82A5-45B3-9219-E7F6A0D41FAA}" type="presOf" srcId="{13953FB5-F2EF-405B-8626-F5E41CA73487}" destId="{301AFFE3-4751-4853-A431-9C7C2CB15AE2}" srcOrd="0" destOrd="0" presId="urn:microsoft.com/office/officeart/2005/8/layout/process1"/>
    <dgm:cxn modelId="{D25937E1-F5D5-4167-AECD-5BB86CC591B3}" type="presOf" srcId="{CFEDF875-9F66-40FA-91C5-9B2E33EB4496}" destId="{6E7518AB-8086-4440-A694-D5C952F3FE43}" srcOrd="0" destOrd="0" presId="urn:microsoft.com/office/officeart/2005/8/layout/process1"/>
    <dgm:cxn modelId="{9D1747E7-E656-434F-9688-8AC0B14F7862}" type="presOf" srcId="{4F983FED-EC2C-4862-A200-0A4DB9C29775}" destId="{1B0D2B79-D6DF-47C7-BE1C-C75D3A3A5F5D}" srcOrd="0" destOrd="0" presId="urn:microsoft.com/office/officeart/2005/8/layout/process1"/>
    <dgm:cxn modelId="{69523A5E-4823-45B0-A9D6-35DCC8E0E714}" type="presParOf" srcId="{47CDA1DD-500F-4877-9F10-12F368813430}" destId="{6E7518AB-8086-4440-A694-D5C952F3FE43}" srcOrd="0" destOrd="0" presId="urn:microsoft.com/office/officeart/2005/8/layout/process1"/>
    <dgm:cxn modelId="{785A3B0C-0F4E-40A9-8E93-449E6EF5872C}" type="presParOf" srcId="{47CDA1DD-500F-4877-9F10-12F368813430}" destId="{1B0D2B79-D6DF-47C7-BE1C-C75D3A3A5F5D}" srcOrd="1" destOrd="0" presId="urn:microsoft.com/office/officeart/2005/8/layout/process1"/>
    <dgm:cxn modelId="{6D37AF21-44E1-4487-B13D-E4430AC4C805}" type="presParOf" srcId="{1B0D2B79-D6DF-47C7-BE1C-C75D3A3A5F5D}" destId="{1803F704-BCC2-4ABA-8AE8-F01D9B53A245}" srcOrd="0" destOrd="0" presId="urn:microsoft.com/office/officeart/2005/8/layout/process1"/>
    <dgm:cxn modelId="{9CF0C08B-5755-41BE-9C12-598523FAC130}" type="presParOf" srcId="{47CDA1DD-500F-4877-9F10-12F368813430}" destId="{16E91D0A-222A-4B41-8894-E5A1BA0B9EA4}" srcOrd="2" destOrd="0" presId="urn:microsoft.com/office/officeart/2005/8/layout/process1"/>
    <dgm:cxn modelId="{559189D1-C999-45EB-A91E-D8A941055FB9}" type="presParOf" srcId="{47CDA1DD-500F-4877-9F10-12F368813430}" destId="{1A85CC88-CE81-49EC-83C8-B82BA7F2317C}" srcOrd="3" destOrd="0" presId="urn:microsoft.com/office/officeart/2005/8/layout/process1"/>
    <dgm:cxn modelId="{D1F33690-71A7-4E06-B72A-C9AAA58F5CA3}" type="presParOf" srcId="{1A85CC88-CE81-49EC-83C8-B82BA7F2317C}" destId="{0FE39B6C-18F7-460D-9735-29CA8D04721C}" srcOrd="0" destOrd="0" presId="urn:microsoft.com/office/officeart/2005/8/layout/process1"/>
    <dgm:cxn modelId="{364DF442-E4C2-475E-964B-E7AACE31FAB6}" type="presParOf" srcId="{47CDA1DD-500F-4877-9F10-12F368813430}" destId="{301AFFE3-4751-4853-A431-9C7C2CB15AE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BC5C4C-9D63-4B83-84D3-7D27221248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FEDF875-9F66-40FA-91C5-9B2E33EB449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Transformation logarithmique</a:t>
          </a:r>
          <a:endParaRPr lang="en-US" sz="140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Transformation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Codage</a:t>
          </a:r>
          <a:endParaRPr lang="fr-FR" sz="140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Imputation</a:t>
          </a:r>
          <a:endParaRPr lang="fr-FR" sz="1200" noProof="0" dirty="0">
            <a:latin typeface="Franklin Gothic Medium (Body)"/>
          </a:endParaRPr>
        </a:p>
      </dgm:t>
    </dgm:pt>
    <dgm:pt modelId="{D41A8156-594D-4D71-BF35-AE13FEEDEBDE}" type="parTrans" cxnId="{DC0E6405-71E6-422C-9A48-EA954E43F931}">
      <dgm:prSet/>
      <dgm:spPr/>
      <dgm:t>
        <a:bodyPr/>
        <a:lstStyle/>
        <a:p>
          <a:endParaRPr lang="en-US"/>
        </a:p>
      </dgm:t>
    </dgm:pt>
    <dgm:pt modelId="{4F983FED-EC2C-4862-A200-0A4DB9C29775}" type="sibTrans" cxnId="{DC0E6405-71E6-422C-9A48-EA954E43F931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>
            <a:highlight>
              <a:srgbClr val="000000"/>
            </a:highlight>
          </a:endParaRPr>
        </a:p>
      </dgm:t>
    </dgm:pt>
    <dgm:pt modelId="{A0824DC1-5AFD-446B-8494-A54DA79AE8A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1 : Linéarité </a:t>
          </a:r>
          <a:endParaRPr lang="en-US" sz="1400" b="0" dirty="0">
            <a:latin typeface="Franklin Gothic Medium (Body)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2 : Homoscédasticité ou Hétéroscédasticité </a:t>
          </a:r>
          <a:endParaRPr lang="fr-FR" sz="1400" b="0" noProof="0" dirty="0">
            <a:latin typeface="Franklin Gothic Medium (Body)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3 : Normalité 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4 : Multi colinéarité 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Partitionnement</a:t>
          </a:r>
          <a:endParaRPr lang="fr-FR" sz="1400" b="0" noProof="0" dirty="0">
            <a:latin typeface="Franklin Gothic Medium (Body)"/>
          </a:endParaRPr>
        </a:p>
      </dgm:t>
    </dgm:pt>
    <dgm:pt modelId="{A7055606-CE9C-4902-A36D-193D3149C92D}" type="parTrans" cxnId="{7C03C15A-382E-464E-9539-FA319EBC50C6}">
      <dgm:prSet/>
      <dgm:spPr/>
      <dgm:t>
        <a:bodyPr/>
        <a:lstStyle/>
        <a:p>
          <a:endParaRPr lang="en-US"/>
        </a:p>
      </dgm:t>
    </dgm:pt>
    <dgm:pt modelId="{F4A021D0-2525-4462-A328-C330FB2FAAAD}" type="sibTrans" cxnId="{7C03C15A-382E-464E-9539-FA319EBC50C6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/>
        </a:p>
      </dgm:t>
    </dgm:pt>
    <dgm:pt modelId="{13953FB5-F2EF-405B-8626-F5E41CA73487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OLS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Forward </a:t>
          </a:r>
          <a:r>
            <a:rPr lang="fr-FR" sz="1400" b="0" i="1" dirty="0">
              <a:latin typeface="Franklin Gothic Medium (Body)"/>
            </a:rPr>
            <a:t>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PCR </a:t>
          </a:r>
          <a:r>
            <a:rPr lang="fr-FR" sz="1400" b="0" i="1" dirty="0">
              <a:latin typeface="Franklin Gothic Medium (Body)"/>
            </a:rPr>
            <a:t>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PLS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Ridge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LASSO  Régression 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 err="1">
              <a:latin typeface="Franklin Gothic Medium (Body)"/>
            </a:rPr>
            <a:t>Elastic</a:t>
          </a:r>
          <a:r>
            <a:rPr lang="fr-FR" sz="1400" b="0" dirty="0">
              <a:latin typeface="Franklin Gothic Medium (Body)"/>
            </a:rPr>
            <a:t> Net </a:t>
          </a:r>
          <a:r>
            <a:rPr lang="fr-FR" sz="1400" b="0" i="1" dirty="0">
              <a:latin typeface="Franklin Gothic Medium (Body)"/>
            </a:rPr>
            <a:t>Régression </a:t>
          </a:r>
          <a:endParaRPr lang="fr-FR" sz="1400" b="0" dirty="0">
            <a:latin typeface="Franklin Gothic Medium (Body)"/>
          </a:endParaRPr>
        </a:p>
      </dgm:t>
    </dgm:pt>
    <dgm:pt modelId="{335B9644-7414-4C73-9DF3-51487052EF58}" type="parTrans" cxnId="{86655A77-E6CA-4C64-8EF8-EC6B62B77CAE}">
      <dgm:prSet/>
      <dgm:spPr/>
      <dgm:t>
        <a:bodyPr/>
        <a:lstStyle/>
        <a:p>
          <a:endParaRPr lang="en-US"/>
        </a:p>
      </dgm:t>
    </dgm:pt>
    <dgm:pt modelId="{C3F57802-5E8A-4B44-8CA1-EBA02A138792}" type="sibTrans" cxnId="{86655A77-E6CA-4C64-8EF8-EC6B62B77CAE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8C532F32-2C47-40DB-8D1B-70B162974BCF}">
          <dgm:prSet phldrT="[Text]" custT="1"/>
          <dgm:spPr>
            <a:solidFill>
              <a:schemeClr val="accent1">
                <a:hueOff val="0"/>
                <a:satOff val="0"/>
                <a:lumOff val="0"/>
                <a:alpha val="40000"/>
              </a:schemeClr>
            </a:solidFill>
            <a:ln cmpd="dbl">
              <a:solidFill>
                <a:schemeClr val="lt1">
                  <a:hueOff val="0"/>
                  <a:satOff val="0"/>
                  <a:lumOff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dgm:spPr>
          <dgm:t>
            <a:bodyPr/>
            <a:lstStyle/>
            <a:p>
              <a:r>
                <a:rPr lang="hy-AM" sz="1400" noProof="0" dirty="0">
                  <a:latin typeface="Franklin Gothic Medium (Body)"/>
                  <a:cs typeface="Times New Roman" panose="02020603050405020304" pitchFamily="18" charset="0"/>
                </a:rPr>
                <a:t>֍</a:t>
              </a:r>
              <a:r>
                <a:rPr lang="fr-FR" sz="1400" dirty="0">
                  <a:solidFill>
                    <a:schemeClr val="bg1"/>
                  </a:solidFill>
                  <a:latin typeface="Franklin Gothic Medium (Body)"/>
                </a:rPr>
                <a:t>MSE, MAE, RMSE</a:t>
              </a:r>
            </a:p>
            <a:p>
              <a:r>
                <a:rPr lang="hy-AM" sz="1400" noProof="0" dirty="0">
                  <a:latin typeface="Franklin Gothic Medium (Body)"/>
                  <a:cs typeface="Times New Roman" panose="02020603050405020304" pitchFamily="18" charset="0"/>
                </a:rPr>
                <a:t>֍</a:t>
              </a:r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400" i="1" noProof="0" smtClean="0">
                          <a:latin typeface="Franklin Gothic Medium (Body)"/>
                          <a:cs typeface="Times New Roman" panose="02020603050405020304" pitchFamily="18" charset="0"/>
                        </a:rPr>
                      </m:ctrlPr>
                    </m:sSupPr>
                    <m:e>
                      <m:r>
                        <a:rPr lang="en-US" sz="1400" b="0" i="1" noProof="0" smtClean="0">
                          <a:latin typeface="Franklin Gothic Medium (Body)"/>
                          <a:cs typeface="Times New Roman" panose="02020603050405020304" pitchFamily="18" charset="0"/>
                        </a:rPr>
                        <m:t>𝑅</m:t>
                      </m:r>
                    </m:e>
                    <m:sup>
                      <m:r>
                        <a:rPr lang="en-US" sz="1400" i="1" noProof="0" smtClean="0">
                          <a:latin typeface="Franklin Gothic Medium (Body)"/>
                          <a:cs typeface="Times New Roman" panose="020206030504050203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1400" i="1" noProof="0" smtClean="0">
                          <a:latin typeface="Franklin Gothic Medium (Body)"/>
                          <a:cs typeface="Times New Roman" panose="02020603050405020304" pitchFamily="18" charset="0"/>
                        </a:rPr>
                      </m:ctrlPr>
                    </m:sSupPr>
                    <m:e>
                      <m:r>
                        <a:rPr lang="en-US" sz="1400" b="0" i="1" noProof="0" smtClean="0">
                          <a:latin typeface="Franklin Gothic Medium (Body)"/>
                          <a:cs typeface="Times New Roman" panose="02020603050405020304" pitchFamily="18" charset="0"/>
                        </a:rPr>
                        <m:t>𝑅</m:t>
                      </m:r>
                    </m:e>
                    <m:sup>
                      <m:r>
                        <a:rPr lang="en-US" sz="1400" i="1" noProof="0" smtClean="0">
                          <a:latin typeface="Franklin Gothic Medium (Body)"/>
                          <a:cs typeface="Times New Roman" panose="020206030504050203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 adj</a:t>
              </a:r>
            </a:p>
            <a:p>
              <a:r>
                <a:rPr lang="hy-AM" sz="1400" noProof="0" dirty="0">
                  <a:latin typeface="Franklin Gothic Medium (Body)"/>
                  <a:cs typeface="Times New Roman" panose="02020603050405020304" pitchFamily="18" charset="0"/>
                </a:rPr>
                <a:t>֍</a:t>
              </a:r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solidFill>
                    <a:schemeClr val="bg1"/>
                  </a:solidFill>
                  <a:latin typeface="Franklin Gothic Medium (Body)"/>
                </a:rPr>
                <a:t>AUC</a:t>
              </a:r>
              <a:r>
                <a:rPr lang="en-US" sz="1400" noProof="0" dirty="0">
                  <a:solidFill>
                    <a:schemeClr val="bg1"/>
                  </a:solidFill>
                  <a:latin typeface="Franklin Gothic Medium (Body)"/>
                  <a:cs typeface="Times New Roman" panose="02020603050405020304" pitchFamily="18" charset="0"/>
                </a:rPr>
                <a:t> </a:t>
              </a:r>
              <a:endParaRPr lang="fr-FR" sz="1400" noProof="0" dirty="0">
                <a:latin typeface="Franklin Gothic Medium (Body)"/>
                <a:cs typeface="Times New Roman" panose="02020603050405020304" pitchFamily="18" charset="0"/>
              </a:endParaRPr>
            </a:p>
          </dgm:t>
        </dgm:pt>
      </mc:Choice>
      <mc:Fallback>
        <dgm:pt modelId="{8C532F32-2C47-40DB-8D1B-70B162974BCF}">
          <dgm:prSet phldrT="[Text]" custT="1"/>
          <dgm:spPr>
            <a:solidFill>
              <a:schemeClr val="accent1">
                <a:hueOff val="0"/>
                <a:satOff val="0"/>
                <a:lumOff val="0"/>
                <a:alpha val="40000"/>
              </a:schemeClr>
            </a:solidFill>
            <a:ln cmpd="dbl">
              <a:solidFill>
                <a:schemeClr val="lt1">
                  <a:hueOff val="0"/>
                  <a:satOff val="0"/>
                  <a:lumOff val="0"/>
                </a:schemeClr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Freehand/>
                    </ask:type>
                  </ask:lineSketchStyleProps>
                </a:ext>
              </a:extLst>
            </a:ln>
          </dgm:spPr>
          <dgm:t>
            <a:bodyPr/>
            <a:lstStyle/>
            <a:p>
              <a:r>
                <a:rPr lang="hy-AM" sz="1400" noProof="0" dirty="0">
                  <a:latin typeface="Franklin Gothic Medium (Body)"/>
                  <a:cs typeface="Times New Roman" panose="02020603050405020304" pitchFamily="18" charset="0"/>
                </a:rPr>
                <a:t>֍</a:t>
              </a:r>
              <a:r>
                <a:rPr lang="fr-FR" sz="1400" dirty="0">
                  <a:solidFill>
                    <a:schemeClr val="bg1"/>
                  </a:solidFill>
                  <a:latin typeface="Franklin Gothic Medium (Body)"/>
                </a:rPr>
                <a:t>MSE, MAE, RMSE</a:t>
              </a:r>
            </a:p>
            <a:p>
              <a:r>
                <a:rPr lang="hy-AM" sz="1400" noProof="0" dirty="0">
                  <a:latin typeface="Franklin Gothic Medium (Body)"/>
                  <a:cs typeface="Times New Roman" panose="02020603050405020304" pitchFamily="18" charset="0"/>
                </a:rPr>
                <a:t>֍</a:t>
              </a:r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 </a:t>
              </a:r>
              <a:r>
                <a:rPr lang="en-US" sz="1400" b="0" i="0" noProof="0">
                  <a:latin typeface="Franklin Gothic Medium (Body)"/>
                  <a:cs typeface="Times New Roman" panose="02020603050405020304" pitchFamily="18" charset="0"/>
                </a:rPr>
                <a:t>𝑅^</a:t>
              </a:r>
              <a:r>
                <a:rPr lang="en-US" sz="1400" i="0" noProof="0">
                  <a:latin typeface="Franklin Gothic Medium (Body)"/>
                  <a:cs typeface="Times New Roman" panose="02020603050405020304" pitchFamily="18" charset="0"/>
                </a:rPr>
                <a:t>2</a:t>
              </a:r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, </a:t>
              </a:r>
              <a:r>
                <a:rPr lang="en-US" sz="1400" b="0" i="0" noProof="0">
                  <a:latin typeface="Franklin Gothic Medium (Body)"/>
                  <a:cs typeface="Times New Roman" panose="02020603050405020304" pitchFamily="18" charset="0"/>
                </a:rPr>
                <a:t>𝑅^</a:t>
              </a:r>
              <a:r>
                <a:rPr lang="en-US" sz="1400" i="0" noProof="0">
                  <a:latin typeface="Franklin Gothic Medium (Body)"/>
                  <a:cs typeface="Times New Roman" panose="02020603050405020304" pitchFamily="18" charset="0"/>
                </a:rPr>
                <a:t>2</a:t>
              </a:r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 adj</a:t>
              </a:r>
            </a:p>
            <a:p>
              <a:r>
                <a:rPr lang="hy-AM" sz="1400" noProof="0" dirty="0">
                  <a:latin typeface="Franklin Gothic Medium (Body)"/>
                  <a:cs typeface="Times New Roman" panose="02020603050405020304" pitchFamily="18" charset="0"/>
                </a:rPr>
                <a:t>֍</a:t>
              </a:r>
              <a:r>
                <a:rPr lang="en-US" sz="1400" noProof="0" dirty="0">
                  <a:latin typeface="Franklin Gothic Medium (Body)"/>
                  <a:cs typeface="Times New Roman" panose="02020603050405020304" pitchFamily="18" charset="0"/>
                </a:rPr>
                <a:t> </a:t>
              </a:r>
              <a:r>
                <a:rPr lang="fr-FR" sz="1400" dirty="0">
                  <a:solidFill>
                    <a:schemeClr val="bg1"/>
                  </a:solidFill>
                  <a:latin typeface="Franklin Gothic Medium (Body)"/>
                </a:rPr>
                <a:t>AUC</a:t>
              </a:r>
              <a:r>
                <a:rPr lang="en-US" sz="1400" noProof="0" dirty="0">
                  <a:solidFill>
                    <a:schemeClr val="bg1"/>
                  </a:solidFill>
                  <a:latin typeface="Franklin Gothic Medium (Body)"/>
                  <a:cs typeface="Times New Roman" panose="02020603050405020304" pitchFamily="18" charset="0"/>
                </a:rPr>
                <a:t> </a:t>
              </a:r>
              <a:endParaRPr lang="fr-FR" sz="1400" noProof="0" dirty="0">
                <a:latin typeface="Franklin Gothic Medium (Body)"/>
                <a:cs typeface="Times New Roman" panose="02020603050405020304" pitchFamily="18" charset="0"/>
              </a:endParaRPr>
            </a:p>
          </dgm:t>
        </dgm:pt>
      </mc:Fallback>
    </mc:AlternateContent>
    <dgm:pt modelId="{977EEC3F-2ED1-4092-B955-3B2B5616497A}" type="parTrans" cxnId="{1C265558-A6C3-437E-BBA1-E2DF5277422A}">
      <dgm:prSet/>
      <dgm:spPr/>
      <dgm:t>
        <a:bodyPr/>
        <a:lstStyle/>
        <a:p>
          <a:endParaRPr lang="fr-FR"/>
        </a:p>
      </dgm:t>
    </dgm:pt>
    <dgm:pt modelId="{6BB38DBC-8D29-4A0D-9EBC-4072E27DD3BF}" type="sibTrans" cxnId="{1C265558-A6C3-437E-BBA1-E2DF5277422A}">
      <dgm:prSet/>
      <dgm:spPr/>
      <dgm:t>
        <a:bodyPr/>
        <a:lstStyle/>
        <a:p>
          <a:endParaRPr lang="fr-FR"/>
        </a:p>
      </dgm:t>
    </dgm:pt>
    <dgm:pt modelId="{47CDA1DD-500F-4877-9F10-12F368813430}" type="pres">
      <dgm:prSet presAssocID="{58BC5C4C-9D63-4B83-84D3-7D27221248DF}" presName="Name0" presStyleCnt="0">
        <dgm:presLayoutVars>
          <dgm:dir/>
          <dgm:resizeHandles val="exact"/>
        </dgm:presLayoutVars>
      </dgm:prSet>
      <dgm:spPr/>
    </dgm:pt>
    <dgm:pt modelId="{6E7518AB-8086-4440-A694-D5C952F3FE43}" type="pres">
      <dgm:prSet presAssocID="{CFEDF875-9F66-40FA-91C5-9B2E33EB4496}" presName="node" presStyleLbl="node1" presStyleIdx="0" presStyleCnt="4" custScaleX="90238" custScaleY="100000">
        <dgm:presLayoutVars>
          <dgm:bulletEnabled val="1"/>
        </dgm:presLayoutVars>
      </dgm:prSet>
      <dgm:spPr/>
    </dgm:pt>
    <dgm:pt modelId="{1B0D2B79-D6DF-47C7-BE1C-C75D3A3A5F5D}" type="pres">
      <dgm:prSet presAssocID="{4F983FED-EC2C-4862-A200-0A4DB9C29775}" presName="sibTrans" presStyleLbl="sibTrans2D1" presStyleIdx="0" presStyleCnt="3"/>
      <dgm:spPr/>
    </dgm:pt>
    <dgm:pt modelId="{1803F704-BCC2-4ABA-8AE8-F01D9B53A245}" type="pres">
      <dgm:prSet presAssocID="{4F983FED-EC2C-4862-A200-0A4DB9C29775}" presName="connectorText" presStyleLbl="sibTrans2D1" presStyleIdx="0" presStyleCnt="3"/>
      <dgm:spPr/>
    </dgm:pt>
    <dgm:pt modelId="{16E91D0A-222A-4B41-8894-E5A1BA0B9EA4}" type="pres">
      <dgm:prSet presAssocID="{A0824DC1-5AFD-446B-8494-A54DA79AE8A6}" presName="node" presStyleLbl="node1" presStyleIdx="1" presStyleCnt="4" custScaleX="103968">
        <dgm:presLayoutVars>
          <dgm:bulletEnabled val="1"/>
        </dgm:presLayoutVars>
      </dgm:prSet>
      <dgm:spPr/>
    </dgm:pt>
    <dgm:pt modelId="{1A85CC88-CE81-49EC-83C8-B82BA7F2317C}" type="pres">
      <dgm:prSet presAssocID="{F4A021D0-2525-4462-A328-C330FB2FAAAD}" presName="sibTrans" presStyleLbl="sibTrans2D1" presStyleIdx="1" presStyleCnt="3"/>
      <dgm:spPr/>
    </dgm:pt>
    <dgm:pt modelId="{0FE39B6C-18F7-460D-9735-29CA8D04721C}" type="pres">
      <dgm:prSet presAssocID="{F4A021D0-2525-4462-A328-C330FB2FAAAD}" presName="connectorText" presStyleLbl="sibTrans2D1" presStyleIdx="1" presStyleCnt="3"/>
      <dgm:spPr/>
    </dgm:pt>
    <dgm:pt modelId="{301AFFE3-4751-4853-A431-9C7C2CB15AE2}" type="pres">
      <dgm:prSet presAssocID="{13953FB5-F2EF-405B-8626-F5E41CA73487}" presName="node" presStyleLbl="node1" presStyleIdx="2" presStyleCnt="4" custScaleX="111924">
        <dgm:presLayoutVars>
          <dgm:bulletEnabled val="1"/>
        </dgm:presLayoutVars>
      </dgm:prSet>
      <dgm:spPr/>
    </dgm:pt>
    <dgm:pt modelId="{E4B0EF67-AA7B-43D6-AC5E-57B710B7582F}" type="pres">
      <dgm:prSet presAssocID="{C3F57802-5E8A-4B44-8CA1-EBA02A138792}" presName="sibTrans" presStyleLbl="sibTrans2D1" presStyleIdx="2" presStyleCnt="3"/>
      <dgm:spPr/>
    </dgm:pt>
    <dgm:pt modelId="{B049E95D-35EC-4D72-A76B-ED8A388EE13E}" type="pres">
      <dgm:prSet presAssocID="{C3F57802-5E8A-4B44-8CA1-EBA02A138792}" presName="connectorText" presStyleLbl="sibTrans2D1" presStyleIdx="2" presStyleCnt="3"/>
      <dgm:spPr/>
    </dgm:pt>
    <dgm:pt modelId="{C81D9C25-A7A6-4088-9228-A6604218C35E}" type="pres">
      <dgm:prSet presAssocID="{8C532F32-2C47-40DB-8D1B-70B162974BCF}" presName="node" presStyleLbl="node1" presStyleIdx="3" presStyleCnt="4" custScaleX="90238" custScaleY="100000">
        <dgm:presLayoutVars>
          <dgm:bulletEnabled val="1"/>
        </dgm:presLayoutVars>
      </dgm:prSet>
      <dgm:spPr/>
    </dgm:pt>
  </dgm:ptLst>
  <dgm:cxnLst>
    <dgm:cxn modelId="{A0801002-3D6E-4958-A2E3-044F8D2DDA76}" type="presOf" srcId="{58BC5C4C-9D63-4B83-84D3-7D27221248DF}" destId="{47CDA1DD-500F-4877-9F10-12F368813430}" srcOrd="0" destOrd="0" presId="urn:microsoft.com/office/officeart/2005/8/layout/process1"/>
    <dgm:cxn modelId="{DC0E6405-71E6-422C-9A48-EA954E43F931}" srcId="{58BC5C4C-9D63-4B83-84D3-7D27221248DF}" destId="{CFEDF875-9F66-40FA-91C5-9B2E33EB4496}" srcOrd="0" destOrd="0" parTransId="{D41A8156-594D-4D71-BF35-AE13FEEDEBDE}" sibTransId="{4F983FED-EC2C-4862-A200-0A4DB9C29775}"/>
    <dgm:cxn modelId="{8A5E756A-3F19-4CF1-8676-483CA3C48220}" type="presOf" srcId="{C3F57802-5E8A-4B44-8CA1-EBA02A138792}" destId="{B049E95D-35EC-4D72-A76B-ED8A388EE13E}" srcOrd="1" destOrd="0" presId="urn:microsoft.com/office/officeart/2005/8/layout/process1"/>
    <dgm:cxn modelId="{4FA1F54A-D61E-46B8-81B6-78636F9E7FF2}" type="presOf" srcId="{F4A021D0-2525-4462-A328-C330FB2FAAAD}" destId="{0FE39B6C-18F7-460D-9735-29CA8D04721C}" srcOrd="1" destOrd="0" presId="urn:microsoft.com/office/officeart/2005/8/layout/process1"/>
    <dgm:cxn modelId="{27EDAF73-8D05-4CCF-A7A1-1E41489E3B73}" type="presOf" srcId="{8C532F32-2C47-40DB-8D1B-70B162974BCF}" destId="{C81D9C25-A7A6-4088-9228-A6604218C35E}" srcOrd="0" destOrd="0" presId="urn:microsoft.com/office/officeart/2005/8/layout/process1"/>
    <dgm:cxn modelId="{EE2B5554-13A7-4D9B-B53D-4B90F74D9782}" type="presOf" srcId="{4F983FED-EC2C-4862-A200-0A4DB9C29775}" destId="{1803F704-BCC2-4ABA-8AE8-F01D9B53A245}" srcOrd="1" destOrd="0" presId="urn:microsoft.com/office/officeart/2005/8/layout/process1"/>
    <dgm:cxn modelId="{86655A77-E6CA-4C64-8EF8-EC6B62B77CAE}" srcId="{58BC5C4C-9D63-4B83-84D3-7D27221248DF}" destId="{13953FB5-F2EF-405B-8626-F5E41CA73487}" srcOrd="2" destOrd="0" parTransId="{335B9644-7414-4C73-9DF3-51487052EF58}" sibTransId="{C3F57802-5E8A-4B44-8CA1-EBA02A138792}"/>
    <dgm:cxn modelId="{1C265558-A6C3-437E-BBA1-E2DF5277422A}" srcId="{58BC5C4C-9D63-4B83-84D3-7D27221248DF}" destId="{8C532F32-2C47-40DB-8D1B-70B162974BCF}" srcOrd="3" destOrd="0" parTransId="{977EEC3F-2ED1-4092-B955-3B2B5616497A}" sibTransId="{6BB38DBC-8D29-4A0D-9EBC-4072E27DD3BF}"/>
    <dgm:cxn modelId="{7C03C15A-382E-464E-9539-FA319EBC50C6}" srcId="{58BC5C4C-9D63-4B83-84D3-7D27221248DF}" destId="{A0824DC1-5AFD-446B-8494-A54DA79AE8A6}" srcOrd="1" destOrd="0" parTransId="{A7055606-CE9C-4902-A36D-193D3149C92D}" sibTransId="{F4A021D0-2525-4462-A328-C330FB2FAAAD}"/>
    <dgm:cxn modelId="{70A52B7F-DF67-453D-A7B7-0116C8DC1C84}" type="presOf" srcId="{C3F57802-5E8A-4B44-8CA1-EBA02A138792}" destId="{E4B0EF67-AA7B-43D6-AC5E-57B710B7582F}" srcOrd="0" destOrd="0" presId="urn:microsoft.com/office/officeart/2005/8/layout/process1"/>
    <dgm:cxn modelId="{BEC4849B-8C7E-47DE-8394-071F242D7BFA}" type="presOf" srcId="{F4A021D0-2525-4462-A328-C330FB2FAAAD}" destId="{1A85CC88-CE81-49EC-83C8-B82BA7F2317C}" srcOrd="0" destOrd="0" presId="urn:microsoft.com/office/officeart/2005/8/layout/process1"/>
    <dgm:cxn modelId="{846795B8-650C-4404-8CB3-94813780CF1A}" type="presOf" srcId="{A0824DC1-5AFD-446B-8494-A54DA79AE8A6}" destId="{16E91D0A-222A-4B41-8894-E5A1BA0B9EA4}" srcOrd="0" destOrd="0" presId="urn:microsoft.com/office/officeart/2005/8/layout/process1"/>
    <dgm:cxn modelId="{1AF94FCC-82A5-45B3-9219-E7F6A0D41FAA}" type="presOf" srcId="{13953FB5-F2EF-405B-8626-F5E41CA73487}" destId="{301AFFE3-4751-4853-A431-9C7C2CB15AE2}" srcOrd="0" destOrd="0" presId="urn:microsoft.com/office/officeart/2005/8/layout/process1"/>
    <dgm:cxn modelId="{D25937E1-F5D5-4167-AECD-5BB86CC591B3}" type="presOf" srcId="{CFEDF875-9F66-40FA-91C5-9B2E33EB4496}" destId="{6E7518AB-8086-4440-A694-D5C952F3FE43}" srcOrd="0" destOrd="0" presId="urn:microsoft.com/office/officeart/2005/8/layout/process1"/>
    <dgm:cxn modelId="{9D1747E7-E656-434F-9688-8AC0B14F7862}" type="presOf" srcId="{4F983FED-EC2C-4862-A200-0A4DB9C29775}" destId="{1B0D2B79-D6DF-47C7-BE1C-C75D3A3A5F5D}" srcOrd="0" destOrd="0" presId="urn:microsoft.com/office/officeart/2005/8/layout/process1"/>
    <dgm:cxn modelId="{69523A5E-4823-45B0-A9D6-35DCC8E0E714}" type="presParOf" srcId="{47CDA1DD-500F-4877-9F10-12F368813430}" destId="{6E7518AB-8086-4440-A694-D5C952F3FE43}" srcOrd="0" destOrd="0" presId="urn:microsoft.com/office/officeart/2005/8/layout/process1"/>
    <dgm:cxn modelId="{785A3B0C-0F4E-40A9-8E93-449E6EF5872C}" type="presParOf" srcId="{47CDA1DD-500F-4877-9F10-12F368813430}" destId="{1B0D2B79-D6DF-47C7-BE1C-C75D3A3A5F5D}" srcOrd="1" destOrd="0" presId="urn:microsoft.com/office/officeart/2005/8/layout/process1"/>
    <dgm:cxn modelId="{6D37AF21-44E1-4487-B13D-E4430AC4C805}" type="presParOf" srcId="{1B0D2B79-D6DF-47C7-BE1C-C75D3A3A5F5D}" destId="{1803F704-BCC2-4ABA-8AE8-F01D9B53A245}" srcOrd="0" destOrd="0" presId="urn:microsoft.com/office/officeart/2005/8/layout/process1"/>
    <dgm:cxn modelId="{9CF0C08B-5755-41BE-9C12-598523FAC130}" type="presParOf" srcId="{47CDA1DD-500F-4877-9F10-12F368813430}" destId="{16E91D0A-222A-4B41-8894-E5A1BA0B9EA4}" srcOrd="2" destOrd="0" presId="urn:microsoft.com/office/officeart/2005/8/layout/process1"/>
    <dgm:cxn modelId="{559189D1-C999-45EB-A91E-D8A941055FB9}" type="presParOf" srcId="{47CDA1DD-500F-4877-9F10-12F368813430}" destId="{1A85CC88-CE81-49EC-83C8-B82BA7F2317C}" srcOrd="3" destOrd="0" presId="urn:microsoft.com/office/officeart/2005/8/layout/process1"/>
    <dgm:cxn modelId="{D1F33690-71A7-4E06-B72A-C9AAA58F5CA3}" type="presParOf" srcId="{1A85CC88-CE81-49EC-83C8-B82BA7F2317C}" destId="{0FE39B6C-18F7-460D-9735-29CA8D04721C}" srcOrd="0" destOrd="0" presId="urn:microsoft.com/office/officeart/2005/8/layout/process1"/>
    <dgm:cxn modelId="{364DF442-E4C2-475E-964B-E7AACE31FAB6}" type="presParOf" srcId="{47CDA1DD-500F-4877-9F10-12F368813430}" destId="{301AFFE3-4751-4853-A431-9C7C2CB15AE2}" srcOrd="4" destOrd="0" presId="urn:microsoft.com/office/officeart/2005/8/layout/process1"/>
    <dgm:cxn modelId="{0A51683F-8821-450B-B4E6-2CAB091C97BB}" type="presParOf" srcId="{47CDA1DD-500F-4877-9F10-12F368813430}" destId="{E4B0EF67-AA7B-43D6-AC5E-57B710B7582F}" srcOrd="5" destOrd="0" presId="urn:microsoft.com/office/officeart/2005/8/layout/process1"/>
    <dgm:cxn modelId="{D2366D1B-4FAC-4CA2-BD48-7F2525724428}" type="presParOf" srcId="{E4B0EF67-AA7B-43D6-AC5E-57B710B7582F}" destId="{B049E95D-35EC-4D72-A76B-ED8A388EE13E}" srcOrd="0" destOrd="0" presId="urn:microsoft.com/office/officeart/2005/8/layout/process1"/>
    <dgm:cxn modelId="{9055EF80-8781-41D2-98F7-3D4B38F43A72}" type="presParOf" srcId="{47CDA1DD-500F-4877-9F10-12F368813430}" destId="{C81D9C25-A7A6-4088-9228-A6604218C3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C5C4C-9D63-4B83-84D3-7D27221248D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FEDF875-9F66-40FA-91C5-9B2E33EB449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Transformation logarithmique</a:t>
          </a:r>
          <a:endParaRPr lang="en-US" sz="140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Transformation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Codage</a:t>
          </a:r>
          <a:endParaRPr lang="fr-FR" sz="140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noProof="0" dirty="0">
              <a:latin typeface="Franklin Gothic Medium (Body)"/>
              <a:cs typeface="Times New Roman" panose="02020603050405020304" pitchFamily="18" charset="0"/>
            </a:rPr>
            <a:t> Imputation</a:t>
          </a:r>
          <a:endParaRPr lang="fr-FR" sz="1200" noProof="0" dirty="0">
            <a:latin typeface="Franklin Gothic Medium (Body)"/>
          </a:endParaRPr>
        </a:p>
      </dgm:t>
    </dgm:pt>
    <dgm:pt modelId="{D41A8156-594D-4D71-BF35-AE13FEEDEBDE}" type="parTrans" cxnId="{DC0E6405-71E6-422C-9A48-EA954E43F931}">
      <dgm:prSet/>
      <dgm:spPr/>
      <dgm:t>
        <a:bodyPr/>
        <a:lstStyle/>
        <a:p>
          <a:endParaRPr lang="en-US"/>
        </a:p>
      </dgm:t>
    </dgm:pt>
    <dgm:pt modelId="{4F983FED-EC2C-4862-A200-0A4DB9C29775}" type="sibTrans" cxnId="{DC0E6405-71E6-422C-9A48-EA954E43F931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>
            <a:highlight>
              <a:srgbClr val="000000"/>
            </a:highlight>
          </a:endParaRPr>
        </a:p>
      </dgm:t>
    </dgm:pt>
    <dgm:pt modelId="{A0824DC1-5AFD-446B-8494-A54DA79AE8A6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1 : Linéarité </a:t>
          </a:r>
          <a:endParaRPr lang="en-US" sz="1400" b="0" dirty="0">
            <a:latin typeface="Franklin Gothic Medium (Body)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2 : Homoscédasticité ou Hétéroscédasticité </a:t>
          </a:r>
          <a:endParaRPr lang="fr-FR" sz="1400" b="0" noProof="0" dirty="0">
            <a:latin typeface="Franklin Gothic Medium (Body)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3 : Normalité 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Condition 4 : Multi colinéarité 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Partitionnement</a:t>
          </a:r>
          <a:endParaRPr lang="fr-FR" sz="1400" b="0" noProof="0" dirty="0">
            <a:latin typeface="Franklin Gothic Medium (Body)"/>
          </a:endParaRPr>
        </a:p>
      </dgm:t>
    </dgm:pt>
    <dgm:pt modelId="{A7055606-CE9C-4902-A36D-193D3149C92D}" type="parTrans" cxnId="{7C03C15A-382E-464E-9539-FA319EBC50C6}">
      <dgm:prSet/>
      <dgm:spPr/>
      <dgm:t>
        <a:bodyPr/>
        <a:lstStyle/>
        <a:p>
          <a:endParaRPr lang="en-US"/>
        </a:p>
      </dgm:t>
    </dgm:pt>
    <dgm:pt modelId="{F4A021D0-2525-4462-A328-C330FB2FAAAD}" type="sibTrans" cxnId="{7C03C15A-382E-464E-9539-FA319EBC50C6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/>
        </a:p>
      </dgm:t>
    </dgm:pt>
    <dgm:pt modelId="{13953FB5-F2EF-405B-8626-F5E41CA73487}">
      <dgm:prSet phldrT="[Text]" custT="1"/>
      <dgm:spPr>
        <a:solidFill>
          <a:schemeClr val="accent1">
            <a:hueOff val="0"/>
            <a:satOff val="0"/>
            <a:lumOff val="0"/>
            <a:alpha val="40000"/>
          </a:schemeClr>
        </a:solid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OLS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Forward </a:t>
          </a:r>
          <a:r>
            <a:rPr lang="fr-FR" sz="1400" b="0" i="1" dirty="0">
              <a:latin typeface="Franklin Gothic Medium (Body)"/>
            </a:rPr>
            <a:t>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>
              <a:latin typeface="Franklin Gothic Medium (Body)"/>
            </a:rPr>
            <a:t>PCR </a:t>
          </a:r>
          <a:r>
            <a:rPr lang="fr-FR" sz="1400" b="0" i="1" dirty="0">
              <a:latin typeface="Franklin Gothic Medium (Body)"/>
            </a:rPr>
            <a:t>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PLS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Ridge Régression </a:t>
          </a:r>
          <a:endParaRPr lang="en-US" sz="1400" b="0" noProof="0" dirty="0">
            <a:latin typeface="Franklin Gothic Medium (Body)"/>
            <a:cs typeface="Times New Roman" panose="02020603050405020304" pitchFamily="18" charset="0"/>
          </a:endParaRP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dirty="0">
              <a:latin typeface="Franklin Gothic Medium (Body)"/>
            </a:rPr>
            <a:t>LASSO  Régression </a:t>
          </a:r>
        </a:p>
        <a:p>
          <a:pPr algn="ctr"/>
          <a:r>
            <a:rPr lang="hy-AM" sz="1400" b="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dirty="0" err="1">
              <a:latin typeface="Franklin Gothic Medium (Body)"/>
            </a:rPr>
            <a:t>Elastic</a:t>
          </a:r>
          <a:r>
            <a:rPr lang="fr-FR" sz="1400" b="0" dirty="0">
              <a:latin typeface="Franklin Gothic Medium (Body)"/>
            </a:rPr>
            <a:t> Net </a:t>
          </a:r>
          <a:r>
            <a:rPr lang="fr-FR" sz="1400" b="0" i="1" dirty="0">
              <a:latin typeface="Franklin Gothic Medium (Body)"/>
            </a:rPr>
            <a:t>Régression </a:t>
          </a:r>
          <a:endParaRPr lang="fr-FR" sz="1400" b="0" dirty="0">
            <a:latin typeface="Franklin Gothic Medium (Body)"/>
          </a:endParaRPr>
        </a:p>
      </dgm:t>
    </dgm:pt>
    <dgm:pt modelId="{335B9644-7414-4C73-9DF3-51487052EF58}" type="parTrans" cxnId="{86655A77-E6CA-4C64-8EF8-EC6B62B77CAE}">
      <dgm:prSet/>
      <dgm:spPr/>
      <dgm:t>
        <a:bodyPr/>
        <a:lstStyle/>
        <a:p>
          <a:endParaRPr lang="en-US"/>
        </a:p>
      </dgm:t>
    </dgm:pt>
    <dgm:pt modelId="{C3F57802-5E8A-4B44-8CA1-EBA02A138792}" type="sibTrans" cxnId="{86655A77-E6CA-4C64-8EF8-EC6B62B77CAE}">
      <dgm:prSet/>
      <dgm:spPr>
        <a:solidFill>
          <a:schemeClr val="tx1">
            <a:alpha val="95000"/>
          </a:schemeClr>
        </a:solidFill>
      </dgm:spPr>
      <dgm:t>
        <a:bodyPr/>
        <a:lstStyle/>
        <a:p>
          <a:endParaRPr lang="en-US"/>
        </a:p>
      </dgm:t>
    </dgm:pt>
    <dgm:pt modelId="{8C532F32-2C47-40DB-8D1B-70B162974BCF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  <a:ln cmpd="dbl">
          <a:solidFill>
            <a:schemeClr val="lt1">
              <a:hueOff val="0"/>
              <a:satOff val="0"/>
              <a:lumOff val="0"/>
            </a:schemeClr>
          </a:solidFill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</dgm:spPr>
      <dgm:t>
        <a:bodyPr/>
        <a:lstStyle/>
        <a:p>
          <a:r>
            <a:rPr lang="fr-FR">
              <a:noFill/>
            </a:rPr>
            <a:t> </a:t>
          </a:r>
        </a:p>
      </dgm:t>
    </dgm:pt>
    <dgm:pt modelId="{977EEC3F-2ED1-4092-B955-3B2B5616497A}" type="parTrans" cxnId="{1C265558-A6C3-437E-BBA1-E2DF5277422A}">
      <dgm:prSet/>
      <dgm:spPr/>
      <dgm:t>
        <a:bodyPr/>
        <a:lstStyle/>
        <a:p>
          <a:endParaRPr lang="fr-FR"/>
        </a:p>
      </dgm:t>
    </dgm:pt>
    <dgm:pt modelId="{6BB38DBC-8D29-4A0D-9EBC-4072E27DD3BF}" type="sibTrans" cxnId="{1C265558-A6C3-437E-BBA1-E2DF5277422A}">
      <dgm:prSet/>
      <dgm:spPr/>
      <dgm:t>
        <a:bodyPr/>
        <a:lstStyle/>
        <a:p>
          <a:endParaRPr lang="fr-FR"/>
        </a:p>
      </dgm:t>
    </dgm:pt>
    <dgm:pt modelId="{47CDA1DD-500F-4877-9F10-12F368813430}" type="pres">
      <dgm:prSet presAssocID="{58BC5C4C-9D63-4B83-84D3-7D27221248DF}" presName="Name0" presStyleCnt="0">
        <dgm:presLayoutVars>
          <dgm:dir/>
          <dgm:resizeHandles val="exact"/>
        </dgm:presLayoutVars>
      </dgm:prSet>
      <dgm:spPr/>
    </dgm:pt>
    <dgm:pt modelId="{6E7518AB-8086-4440-A694-D5C952F3FE43}" type="pres">
      <dgm:prSet presAssocID="{CFEDF875-9F66-40FA-91C5-9B2E33EB4496}" presName="node" presStyleLbl="node1" presStyleIdx="0" presStyleCnt="4" custScaleX="90238" custScaleY="100000">
        <dgm:presLayoutVars>
          <dgm:bulletEnabled val="1"/>
        </dgm:presLayoutVars>
      </dgm:prSet>
      <dgm:spPr/>
    </dgm:pt>
    <dgm:pt modelId="{1B0D2B79-D6DF-47C7-BE1C-C75D3A3A5F5D}" type="pres">
      <dgm:prSet presAssocID="{4F983FED-EC2C-4862-A200-0A4DB9C29775}" presName="sibTrans" presStyleLbl="sibTrans2D1" presStyleIdx="0" presStyleCnt="3"/>
      <dgm:spPr/>
    </dgm:pt>
    <dgm:pt modelId="{1803F704-BCC2-4ABA-8AE8-F01D9B53A245}" type="pres">
      <dgm:prSet presAssocID="{4F983FED-EC2C-4862-A200-0A4DB9C29775}" presName="connectorText" presStyleLbl="sibTrans2D1" presStyleIdx="0" presStyleCnt="3"/>
      <dgm:spPr/>
    </dgm:pt>
    <dgm:pt modelId="{16E91D0A-222A-4B41-8894-E5A1BA0B9EA4}" type="pres">
      <dgm:prSet presAssocID="{A0824DC1-5AFD-446B-8494-A54DA79AE8A6}" presName="node" presStyleLbl="node1" presStyleIdx="1" presStyleCnt="4" custScaleX="103968">
        <dgm:presLayoutVars>
          <dgm:bulletEnabled val="1"/>
        </dgm:presLayoutVars>
      </dgm:prSet>
      <dgm:spPr/>
    </dgm:pt>
    <dgm:pt modelId="{1A85CC88-CE81-49EC-83C8-B82BA7F2317C}" type="pres">
      <dgm:prSet presAssocID="{F4A021D0-2525-4462-A328-C330FB2FAAAD}" presName="sibTrans" presStyleLbl="sibTrans2D1" presStyleIdx="1" presStyleCnt="3"/>
      <dgm:spPr/>
    </dgm:pt>
    <dgm:pt modelId="{0FE39B6C-18F7-460D-9735-29CA8D04721C}" type="pres">
      <dgm:prSet presAssocID="{F4A021D0-2525-4462-A328-C330FB2FAAAD}" presName="connectorText" presStyleLbl="sibTrans2D1" presStyleIdx="1" presStyleCnt="3"/>
      <dgm:spPr/>
    </dgm:pt>
    <dgm:pt modelId="{301AFFE3-4751-4853-A431-9C7C2CB15AE2}" type="pres">
      <dgm:prSet presAssocID="{13953FB5-F2EF-405B-8626-F5E41CA73487}" presName="node" presStyleLbl="node1" presStyleIdx="2" presStyleCnt="4" custScaleX="111924">
        <dgm:presLayoutVars>
          <dgm:bulletEnabled val="1"/>
        </dgm:presLayoutVars>
      </dgm:prSet>
      <dgm:spPr/>
    </dgm:pt>
    <dgm:pt modelId="{E4B0EF67-AA7B-43D6-AC5E-57B710B7582F}" type="pres">
      <dgm:prSet presAssocID="{C3F57802-5E8A-4B44-8CA1-EBA02A138792}" presName="sibTrans" presStyleLbl="sibTrans2D1" presStyleIdx="2" presStyleCnt="3"/>
      <dgm:spPr/>
    </dgm:pt>
    <dgm:pt modelId="{B049E95D-35EC-4D72-A76B-ED8A388EE13E}" type="pres">
      <dgm:prSet presAssocID="{C3F57802-5E8A-4B44-8CA1-EBA02A138792}" presName="connectorText" presStyleLbl="sibTrans2D1" presStyleIdx="2" presStyleCnt="3"/>
      <dgm:spPr/>
    </dgm:pt>
    <dgm:pt modelId="{C81D9C25-A7A6-4088-9228-A6604218C35E}" type="pres">
      <dgm:prSet presAssocID="{8C532F32-2C47-40DB-8D1B-70B162974BCF}" presName="node" presStyleLbl="node1" presStyleIdx="3" presStyleCnt="4" custScaleX="90238" custScaleY="100000">
        <dgm:presLayoutVars>
          <dgm:bulletEnabled val="1"/>
        </dgm:presLayoutVars>
      </dgm:prSet>
      <dgm:spPr/>
    </dgm:pt>
  </dgm:ptLst>
  <dgm:cxnLst>
    <dgm:cxn modelId="{A0801002-3D6E-4958-A2E3-044F8D2DDA76}" type="presOf" srcId="{58BC5C4C-9D63-4B83-84D3-7D27221248DF}" destId="{47CDA1DD-500F-4877-9F10-12F368813430}" srcOrd="0" destOrd="0" presId="urn:microsoft.com/office/officeart/2005/8/layout/process1"/>
    <dgm:cxn modelId="{DC0E6405-71E6-422C-9A48-EA954E43F931}" srcId="{58BC5C4C-9D63-4B83-84D3-7D27221248DF}" destId="{CFEDF875-9F66-40FA-91C5-9B2E33EB4496}" srcOrd="0" destOrd="0" parTransId="{D41A8156-594D-4D71-BF35-AE13FEEDEBDE}" sibTransId="{4F983FED-EC2C-4862-A200-0A4DB9C29775}"/>
    <dgm:cxn modelId="{8A5E756A-3F19-4CF1-8676-483CA3C48220}" type="presOf" srcId="{C3F57802-5E8A-4B44-8CA1-EBA02A138792}" destId="{B049E95D-35EC-4D72-A76B-ED8A388EE13E}" srcOrd="1" destOrd="0" presId="urn:microsoft.com/office/officeart/2005/8/layout/process1"/>
    <dgm:cxn modelId="{4FA1F54A-D61E-46B8-81B6-78636F9E7FF2}" type="presOf" srcId="{F4A021D0-2525-4462-A328-C330FB2FAAAD}" destId="{0FE39B6C-18F7-460D-9735-29CA8D04721C}" srcOrd="1" destOrd="0" presId="urn:microsoft.com/office/officeart/2005/8/layout/process1"/>
    <dgm:cxn modelId="{27EDAF73-8D05-4CCF-A7A1-1E41489E3B73}" type="presOf" srcId="{8C532F32-2C47-40DB-8D1B-70B162974BCF}" destId="{C81D9C25-A7A6-4088-9228-A6604218C35E}" srcOrd="0" destOrd="0" presId="urn:microsoft.com/office/officeart/2005/8/layout/process1"/>
    <dgm:cxn modelId="{EE2B5554-13A7-4D9B-B53D-4B90F74D9782}" type="presOf" srcId="{4F983FED-EC2C-4862-A200-0A4DB9C29775}" destId="{1803F704-BCC2-4ABA-8AE8-F01D9B53A245}" srcOrd="1" destOrd="0" presId="urn:microsoft.com/office/officeart/2005/8/layout/process1"/>
    <dgm:cxn modelId="{86655A77-E6CA-4C64-8EF8-EC6B62B77CAE}" srcId="{58BC5C4C-9D63-4B83-84D3-7D27221248DF}" destId="{13953FB5-F2EF-405B-8626-F5E41CA73487}" srcOrd="2" destOrd="0" parTransId="{335B9644-7414-4C73-9DF3-51487052EF58}" sibTransId="{C3F57802-5E8A-4B44-8CA1-EBA02A138792}"/>
    <dgm:cxn modelId="{1C265558-A6C3-437E-BBA1-E2DF5277422A}" srcId="{58BC5C4C-9D63-4B83-84D3-7D27221248DF}" destId="{8C532F32-2C47-40DB-8D1B-70B162974BCF}" srcOrd="3" destOrd="0" parTransId="{977EEC3F-2ED1-4092-B955-3B2B5616497A}" sibTransId="{6BB38DBC-8D29-4A0D-9EBC-4072E27DD3BF}"/>
    <dgm:cxn modelId="{7C03C15A-382E-464E-9539-FA319EBC50C6}" srcId="{58BC5C4C-9D63-4B83-84D3-7D27221248DF}" destId="{A0824DC1-5AFD-446B-8494-A54DA79AE8A6}" srcOrd="1" destOrd="0" parTransId="{A7055606-CE9C-4902-A36D-193D3149C92D}" sibTransId="{F4A021D0-2525-4462-A328-C330FB2FAAAD}"/>
    <dgm:cxn modelId="{70A52B7F-DF67-453D-A7B7-0116C8DC1C84}" type="presOf" srcId="{C3F57802-5E8A-4B44-8CA1-EBA02A138792}" destId="{E4B0EF67-AA7B-43D6-AC5E-57B710B7582F}" srcOrd="0" destOrd="0" presId="urn:microsoft.com/office/officeart/2005/8/layout/process1"/>
    <dgm:cxn modelId="{BEC4849B-8C7E-47DE-8394-071F242D7BFA}" type="presOf" srcId="{F4A021D0-2525-4462-A328-C330FB2FAAAD}" destId="{1A85CC88-CE81-49EC-83C8-B82BA7F2317C}" srcOrd="0" destOrd="0" presId="urn:microsoft.com/office/officeart/2005/8/layout/process1"/>
    <dgm:cxn modelId="{846795B8-650C-4404-8CB3-94813780CF1A}" type="presOf" srcId="{A0824DC1-5AFD-446B-8494-A54DA79AE8A6}" destId="{16E91D0A-222A-4B41-8894-E5A1BA0B9EA4}" srcOrd="0" destOrd="0" presId="urn:microsoft.com/office/officeart/2005/8/layout/process1"/>
    <dgm:cxn modelId="{1AF94FCC-82A5-45B3-9219-E7F6A0D41FAA}" type="presOf" srcId="{13953FB5-F2EF-405B-8626-F5E41CA73487}" destId="{301AFFE3-4751-4853-A431-9C7C2CB15AE2}" srcOrd="0" destOrd="0" presId="urn:microsoft.com/office/officeart/2005/8/layout/process1"/>
    <dgm:cxn modelId="{D25937E1-F5D5-4167-AECD-5BB86CC591B3}" type="presOf" srcId="{CFEDF875-9F66-40FA-91C5-9B2E33EB4496}" destId="{6E7518AB-8086-4440-A694-D5C952F3FE43}" srcOrd="0" destOrd="0" presId="urn:microsoft.com/office/officeart/2005/8/layout/process1"/>
    <dgm:cxn modelId="{9D1747E7-E656-434F-9688-8AC0B14F7862}" type="presOf" srcId="{4F983FED-EC2C-4862-A200-0A4DB9C29775}" destId="{1B0D2B79-D6DF-47C7-BE1C-C75D3A3A5F5D}" srcOrd="0" destOrd="0" presId="urn:microsoft.com/office/officeart/2005/8/layout/process1"/>
    <dgm:cxn modelId="{69523A5E-4823-45B0-A9D6-35DCC8E0E714}" type="presParOf" srcId="{47CDA1DD-500F-4877-9F10-12F368813430}" destId="{6E7518AB-8086-4440-A694-D5C952F3FE43}" srcOrd="0" destOrd="0" presId="urn:microsoft.com/office/officeart/2005/8/layout/process1"/>
    <dgm:cxn modelId="{785A3B0C-0F4E-40A9-8E93-449E6EF5872C}" type="presParOf" srcId="{47CDA1DD-500F-4877-9F10-12F368813430}" destId="{1B0D2B79-D6DF-47C7-BE1C-C75D3A3A5F5D}" srcOrd="1" destOrd="0" presId="urn:microsoft.com/office/officeart/2005/8/layout/process1"/>
    <dgm:cxn modelId="{6D37AF21-44E1-4487-B13D-E4430AC4C805}" type="presParOf" srcId="{1B0D2B79-D6DF-47C7-BE1C-C75D3A3A5F5D}" destId="{1803F704-BCC2-4ABA-8AE8-F01D9B53A245}" srcOrd="0" destOrd="0" presId="urn:microsoft.com/office/officeart/2005/8/layout/process1"/>
    <dgm:cxn modelId="{9CF0C08B-5755-41BE-9C12-598523FAC130}" type="presParOf" srcId="{47CDA1DD-500F-4877-9F10-12F368813430}" destId="{16E91D0A-222A-4B41-8894-E5A1BA0B9EA4}" srcOrd="2" destOrd="0" presId="urn:microsoft.com/office/officeart/2005/8/layout/process1"/>
    <dgm:cxn modelId="{559189D1-C999-45EB-A91E-D8A941055FB9}" type="presParOf" srcId="{47CDA1DD-500F-4877-9F10-12F368813430}" destId="{1A85CC88-CE81-49EC-83C8-B82BA7F2317C}" srcOrd="3" destOrd="0" presId="urn:microsoft.com/office/officeart/2005/8/layout/process1"/>
    <dgm:cxn modelId="{D1F33690-71A7-4E06-B72A-C9AAA58F5CA3}" type="presParOf" srcId="{1A85CC88-CE81-49EC-83C8-B82BA7F2317C}" destId="{0FE39B6C-18F7-460D-9735-29CA8D04721C}" srcOrd="0" destOrd="0" presId="urn:microsoft.com/office/officeart/2005/8/layout/process1"/>
    <dgm:cxn modelId="{364DF442-E4C2-475E-964B-E7AACE31FAB6}" type="presParOf" srcId="{47CDA1DD-500F-4877-9F10-12F368813430}" destId="{301AFFE3-4751-4853-A431-9C7C2CB15AE2}" srcOrd="4" destOrd="0" presId="urn:microsoft.com/office/officeart/2005/8/layout/process1"/>
    <dgm:cxn modelId="{0A51683F-8821-450B-B4E6-2CAB091C97BB}" type="presParOf" srcId="{47CDA1DD-500F-4877-9F10-12F368813430}" destId="{E4B0EF67-AA7B-43D6-AC5E-57B710B7582F}" srcOrd="5" destOrd="0" presId="urn:microsoft.com/office/officeart/2005/8/layout/process1"/>
    <dgm:cxn modelId="{D2366D1B-4FAC-4CA2-BD48-7F2525724428}" type="presParOf" srcId="{E4B0EF67-AA7B-43D6-AC5E-57B710B7582F}" destId="{B049E95D-35EC-4D72-A76B-ED8A388EE13E}" srcOrd="0" destOrd="0" presId="urn:microsoft.com/office/officeart/2005/8/layout/process1"/>
    <dgm:cxn modelId="{9055EF80-8781-41D2-98F7-3D4B38F43A72}" type="presParOf" srcId="{47CDA1DD-500F-4877-9F10-12F368813430}" destId="{C81D9C25-A7A6-4088-9228-A6604218C35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518AB-8086-4440-A694-D5C952F3FE43}">
      <dsp:nvSpPr>
        <dsp:cNvPr id="0" name=""/>
        <dsp:cNvSpPr/>
      </dsp:nvSpPr>
      <dsp:spPr>
        <a:xfrm>
          <a:off x="6120" y="130101"/>
          <a:ext cx="2814719" cy="1991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noProof="0" dirty="0">
              <a:latin typeface="Franklin Gothic Medium (Body)"/>
            </a:rPr>
            <a:t>Modèle</a:t>
          </a:r>
          <a:r>
            <a:rPr lang="en-US" sz="1400" b="0" kern="1200" dirty="0">
              <a:latin typeface="Franklin Gothic Medium (Body)"/>
            </a:rPr>
            <a:t> de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Franklin Gothic Medium (Body)"/>
            </a:rPr>
            <a:t>Regression </a:t>
          </a:r>
          <a:r>
            <a:rPr lang="fr-FR" sz="1400" b="0" kern="1200" noProof="0" dirty="0">
              <a:latin typeface="Franklin Gothic Medium (Body)"/>
            </a:rPr>
            <a:t>Avancés</a:t>
          </a:r>
          <a:r>
            <a:rPr lang="en-US" sz="1400" b="0" kern="1200" dirty="0">
              <a:latin typeface="Franklin Gothic Medium (Body)"/>
            </a:rPr>
            <a:t>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Modèles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de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Régularisations</a:t>
          </a:r>
          <a:endParaRPr lang="fr-FR" sz="1700" kern="1200" noProof="0" dirty="0">
            <a:latin typeface="Franklin Gothic Medium (Body)"/>
          </a:endParaRPr>
        </a:p>
      </dsp:txBody>
      <dsp:txXfrm>
        <a:off x="64442" y="188423"/>
        <a:ext cx="2698075" cy="1874618"/>
      </dsp:txXfrm>
    </dsp:sp>
    <dsp:sp modelId="{1B0D2B79-D6DF-47C7-BE1C-C75D3A3A5F5D}">
      <dsp:nvSpPr>
        <dsp:cNvPr id="0" name=""/>
        <dsp:cNvSpPr/>
      </dsp:nvSpPr>
      <dsp:spPr>
        <a:xfrm>
          <a:off x="3124677" y="748974"/>
          <a:ext cx="644135" cy="75351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>
            <a:highlight>
              <a:srgbClr val="000000"/>
            </a:highlight>
          </a:endParaRPr>
        </a:p>
      </dsp:txBody>
      <dsp:txXfrm>
        <a:off x="3124677" y="899677"/>
        <a:ext cx="450895" cy="452110"/>
      </dsp:txXfrm>
    </dsp:sp>
    <dsp:sp modelId="{16E91D0A-222A-4B41-8894-E5A1BA0B9EA4}">
      <dsp:nvSpPr>
        <dsp:cNvPr id="0" name=""/>
        <dsp:cNvSpPr/>
      </dsp:nvSpPr>
      <dsp:spPr>
        <a:xfrm>
          <a:off x="4036189" y="130101"/>
          <a:ext cx="3038373" cy="1991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kern="1200" dirty="0">
              <a:latin typeface="Franklin Gothic Medium (Body)"/>
            </a:rPr>
            <a:t>Base de donnée mix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kern="1200" dirty="0">
              <a:latin typeface="Franklin Gothic Medium (Body)"/>
            </a:rPr>
            <a:t>Grand </a:t>
          </a:r>
          <a:r>
            <a:rPr lang="fr-FR" sz="1400" kern="1200" noProof="0" dirty="0">
              <a:latin typeface="Franklin Gothic Medium (Body)"/>
            </a:rPr>
            <a:t>nombre</a:t>
          </a:r>
          <a:r>
            <a:rPr lang="en-US" sz="1400" kern="1200" dirty="0">
              <a:latin typeface="Franklin Gothic Medium (Body)"/>
            </a:rPr>
            <a:t> de variables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kern="1200" noProof="0" dirty="0">
              <a:latin typeface="Franklin Gothic Medium (Body)"/>
            </a:rPr>
            <a:t>Multi colinéarité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Transformation</a:t>
          </a:r>
          <a:endParaRPr lang="fr-FR" sz="1400" kern="1200" noProof="0" dirty="0">
            <a:latin typeface="Franklin Gothic Medium (Body)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kern="1200" dirty="0">
              <a:latin typeface="Franklin Gothic Medium (Body)"/>
            </a:rPr>
            <a:t>Surajustement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en-US" sz="1400" kern="1200" dirty="0">
              <a:latin typeface="Franklin Gothic Medium (Body)"/>
            </a:rPr>
            <a:t>Imputation</a:t>
          </a:r>
        </a:p>
      </dsp:txBody>
      <dsp:txXfrm>
        <a:off x="4094511" y="188423"/>
        <a:ext cx="2921729" cy="1874618"/>
      </dsp:txXfrm>
    </dsp:sp>
    <dsp:sp modelId="{1A85CC88-CE81-49EC-83C8-B82BA7F2317C}">
      <dsp:nvSpPr>
        <dsp:cNvPr id="0" name=""/>
        <dsp:cNvSpPr/>
      </dsp:nvSpPr>
      <dsp:spPr>
        <a:xfrm>
          <a:off x="7378400" y="748974"/>
          <a:ext cx="644135" cy="753516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378400" y="899677"/>
        <a:ext cx="450895" cy="452110"/>
      </dsp:txXfrm>
    </dsp:sp>
    <dsp:sp modelId="{301AFFE3-4751-4853-A431-9C7C2CB15AE2}">
      <dsp:nvSpPr>
        <dsp:cNvPr id="0" name=""/>
        <dsp:cNvSpPr/>
      </dsp:nvSpPr>
      <dsp:spPr>
        <a:xfrm>
          <a:off x="8289912" y="130101"/>
          <a:ext cx="3038373" cy="19912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Importation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Analyse descriptive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Prétraitement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Partitionnement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Application des Modèles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Analyse des Résultats</a:t>
          </a:r>
          <a:r>
            <a:rPr lang="fr-FR" sz="1700" kern="1200" dirty="0">
              <a:latin typeface="Franklin Gothic Medium (Body)"/>
            </a:rPr>
            <a:t> </a:t>
          </a:r>
        </a:p>
      </dsp:txBody>
      <dsp:txXfrm>
        <a:off x="8348234" y="188423"/>
        <a:ext cx="2921729" cy="187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518AB-8086-4440-A694-D5C952F3FE43}">
      <dsp:nvSpPr>
        <dsp:cNvPr id="0" name=""/>
        <dsp:cNvSpPr/>
      </dsp:nvSpPr>
      <dsp:spPr>
        <a:xfrm>
          <a:off x="4289" y="161059"/>
          <a:ext cx="2715736" cy="2210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Démographiques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et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caractéristique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 de la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propriété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Qualité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et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caractéristiques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de la Maison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Caractéristiques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kern="1200" noProof="1">
              <a:latin typeface="Franklin Gothic Medium (Body)"/>
              <a:cs typeface="Times New Roman" panose="02020603050405020304" pitchFamily="18" charset="0"/>
            </a:rPr>
            <a:t>exterieurs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et </a:t>
          </a:r>
          <a:r>
            <a:rPr lang="fr-FR" sz="1400" kern="1200" noProof="0" dirty="0">
              <a:latin typeface="Franklin Gothic Medium (Body)"/>
              <a:cs typeface="Times New Roman" panose="02020603050405020304" pitchFamily="18" charset="0"/>
            </a:rPr>
            <a:t>Additions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Details des Ventes</a:t>
          </a:r>
          <a:endParaRPr lang="fr-FR" sz="1200" kern="1200" noProof="0" dirty="0">
            <a:latin typeface="Franklin Gothic Medium (Body)"/>
          </a:endParaRPr>
        </a:p>
      </dsp:txBody>
      <dsp:txXfrm>
        <a:off x="69037" y="225807"/>
        <a:ext cx="2586240" cy="2081167"/>
      </dsp:txXfrm>
    </dsp:sp>
    <dsp:sp modelId="{1B0D2B79-D6DF-47C7-BE1C-C75D3A3A5F5D}">
      <dsp:nvSpPr>
        <dsp:cNvPr id="0" name=""/>
        <dsp:cNvSpPr/>
      </dsp:nvSpPr>
      <dsp:spPr>
        <a:xfrm>
          <a:off x="3020979" y="893210"/>
          <a:ext cx="638019" cy="746362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>
            <a:highlight>
              <a:srgbClr val="000000"/>
            </a:highlight>
          </a:endParaRPr>
        </a:p>
      </dsp:txBody>
      <dsp:txXfrm>
        <a:off x="3020979" y="1042482"/>
        <a:ext cx="446613" cy="447818"/>
      </dsp:txXfrm>
    </dsp:sp>
    <dsp:sp modelId="{16E91D0A-222A-4B41-8894-E5A1BA0B9EA4}">
      <dsp:nvSpPr>
        <dsp:cNvPr id="0" name=""/>
        <dsp:cNvSpPr/>
      </dsp:nvSpPr>
      <dsp:spPr>
        <a:xfrm>
          <a:off x="3923837" y="161059"/>
          <a:ext cx="3128944" cy="2210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1 : Linéarité </a:t>
          </a:r>
          <a:endParaRPr lang="en-US" sz="1400" b="0" kern="1200" dirty="0">
            <a:latin typeface="Franklin Gothic Medium (Body)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2 : Homoscédasticité ou Hétéroscédasticité </a:t>
          </a:r>
          <a:endParaRPr lang="fr-FR" sz="1400" b="0" kern="1200" noProof="0" dirty="0">
            <a:latin typeface="Franklin Gothic Medium (Body)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3 : Normalité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4 : Multi colinéarité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Transformation logarithmique, Codage et Partitionnement </a:t>
          </a:r>
          <a:endParaRPr lang="fr-FR" sz="1400" b="0" kern="1200" noProof="0" dirty="0">
            <a:latin typeface="Franklin Gothic Medium (Body)"/>
          </a:endParaRPr>
        </a:p>
      </dsp:txBody>
      <dsp:txXfrm>
        <a:off x="3988585" y="225807"/>
        <a:ext cx="2999448" cy="2081167"/>
      </dsp:txXfrm>
    </dsp:sp>
    <dsp:sp modelId="{1A85CC88-CE81-49EC-83C8-B82BA7F2317C}">
      <dsp:nvSpPr>
        <dsp:cNvPr id="0" name=""/>
        <dsp:cNvSpPr/>
      </dsp:nvSpPr>
      <dsp:spPr>
        <a:xfrm>
          <a:off x="7353735" y="893210"/>
          <a:ext cx="638019" cy="746362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353735" y="1042482"/>
        <a:ext cx="446613" cy="447818"/>
      </dsp:txXfrm>
    </dsp:sp>
    <dsp:sp modelId="{301AFFE3-4751-4853-A431-9C7C2CB15AE2}">
      <dsp:nvSpPr>
        <dsp:cNvPr id="0" name=""/>
        <dsp:cNvSpPr/>
      </dsp:nvSpPr>
      <dsp:spPr>
        <a:xfrm>
          <a:off x="8256593" y="161059"/>
          <a:ext cx="3368382" cy="22106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OLS 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Forward </a:t>
          </a:r>
          <a:r>
            <a:rPr lang="fr-FR" sz="1400" b="0" i="1" kern="1200" dirty="0">
              <a:latin typeface="Franklin Gothic Medium (Body)"/>
            </a:rPr>
            <a:t>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PCR </a:t>
          </a:r>
          <a:r>
            <a:rPr lang="fr-FR" sz="1400" b="0" i="1" kern="1200" dirty="0">
              <a:latin typeface="Franklin Gothic Medium (Body)"/>
            </a:rPr>
            <a:t>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PLS 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Ridge 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LASSO  Régression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 err="1">
              <a:latin typeface="Franklin Gothic Medium (Body)"/>
            </a:rPr>
            <a:t>Elastic</a:t>
          </a:r>
          <a:r>
            <a:rPr lang="fr-FR" sz="1400" b="0" kern="1200" dirty="0">
              <a:latin typeface="Franklin Gothic Medium (Body)"/>
            </a:rPr>
            <a:t> Net </a:t>
          </a:r>
          <a:r>
            <a:rPr lang="fr-FR" sz="1400" b="0" i="1" kern="1200" dirty="0">
              <a:latin typeface="Franklin Gothic Medium (Body)"/>
            </a:rPr>
            <a:t>Régression </a:t>
          </a:r>
          <a:endParaRPr lang="fr-FR" sz="1400" b="0" kern="1200" dirty="0">
            <a:latin typeface="Franklin Gothic Medium (Body)"/>
          </a:endParaRPr>
        </a:p>
      </dsp:txBody>
      <dsp:txXfrm>
        <a:off x="8321341" y="225807"/>
        <a:ext cx="3238886" cy="2081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518AB-8086-4440-A694-D5C952F3FE43}">
      <dsp:nvSpPr>
        <dsp:cNvPr id="0" name=""/>
        <dsp:cNvSpPr/>
      </dsp:nvSpPr>
      <dsp:spPr>
        <a:xfrm>
          <a:off x="7382" y="343685"/>
          <a:ext cx="2029694" cy="222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Transformation logarithmique</a:t>
          </a:r>
          <a:endParaRPr lang="en-US" sz="140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Transformation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Codage</a:t>
          </a:r>
          <a:endParaRPr lang="fr-FR" sz="140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Imputation</a:t>
          </a:r>
          <a:endParaRPr lang="fr-FR" sz="1200" kern="1200" noProof="0" dirty="0">
            <a:latin typeface="Franklin Gothic Medium (Body)"/>
          </a:endParaRPr>
        </a:p>
      </dsp:txBody>
      <dsp:txXfrm>
        <a:off x="66830" y="403133"/>
        <a:ext cx="1910798" cy="2101848"/>
      </dsp:txXfrm>
    </dsp:sp>
    <dsp:sp modelId="{1B0D2B79-D6DF-47C7-BE1C-C75D3A3A5F5D}">
      <dsp:nvSpPr>
        <dsp:cNvPr id="0" name=""/>
        <dsp:cNvSpPr/>
      </dsp:nvSpPr>
      <dsp:spPr>
        <a:xfrm>
          <a:off x="2262004" y="1175148"/>
          <a:ext cx="476844" cy="55781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>
            <a:highlight>
              <a:srgbClr val="000000"/>
            </a:highlight>
          </a:endParaRPr>
        </a:p>
      </dsp:txBody>
      <dsp:txXfrm>
        <a:off x="2262004" y="1286712"/>
        <a:ext cx="333791" cy="334690"/>
      </dsp:txXfrm>
    </dsp:sp>
    <dsp:sp modelId="{16E91D0A-222A-4B41-8894-E5A1BA0B9EA4}">
      <dsp:nvSpPr>
        <dsp:cNvPr id="0" name=""/>
        <dsp:cNvSpPr/>
      </dsp:nvSpPr>
      <dsp:spPr>
        <a:xfrm>
          <a:off x="2936784" y="343685"/>
          <a:ext cx="2338519" cy="222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1 : Linéarité </a:t>
          </a:r>
          <a:endParaRPr lang="en-US" sz="1400" b="0" kern="1200" dirty="0">
            <a:latin typeface="Franklin Gothic Medium (Body)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2 : Homoscédasticité ou Hétéroscédasticité </a:t>
          </a:r>
          <a:endParaRPr lang="fr-FR" sz="1400" b="0" kern="1200" noProof="0" dirty="0">
            <a:latin typeface="Franklin Gothic Medium (Body)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3 : Normalité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Condition 4 : Multi colinéarité 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Partitionnement</a:t>
          </a:r>
          <a:endParaRPr lang="fr-FR" sz="1400" b="0" kern="1200" noProof="0" dirty="0">
            <a:latin typeface="Franklin Gothic Medium (Body)"/>
          </a:endParaRPr>
        </a:p>
      </dsp:txBody>
      <dsp:txXfrm>
        <a:off x="3001827" y="408728"/>
        <a:ext cx="2208433" cy="2090658"/>
      </dsp:txXfrm>
    </dsp:sp>
    <dsp:sp modelId="{1A85CC88-CE81-49EC-83C8-B82BA7F2317C}">
      <dsp:nvSpPr>
        <dsp:cNvPr id="0" name=""/>
        <dsp:cNvSpPr/>
      </dsp:nvSpPr>
      <dsp:spPr>
        <a:xfrm>
          <a:off x="5500230" y="1175148"/>
          <a:ext cx="476844" cy="55781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500230" y="1286712"/>
        <a:ext cx="333791" cy="334690"/>
      </dsp:txXfrm>
    </dsp:sp>
    <dsp:sp modelId="{301AFFE3-4751-4853-A431-9C7C2CB15AE2}">
      <dsp:nvSpPr>
        <dsp:cNvPr id="0" name=""/>
        <dsp:cNvSpPr/>
      </dsp:nvSpPr>
      <dsp:spPr>
        <a:xfrm>
          <a:off x="6175010" y="343685"/>
          <a:ext cx="2517470" cy="222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OLS 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Forward </a:t>
          </a:r>
          <a:r>
            <a:rPr lang="fr-FR" sz="1400" b="0" i="1" kern="1200" dirty="0">
              <a:latin typeface="Franklin Gothic Medium (Body)"/>
            </a:rPr>
            <a:t>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>
              <a:latin typeface="Franklin Gothic Medium (Body)"/>
            </a:rPr>
            <a:t>PCR </a:t>
          </a:r>
          <a:r>
            <a:rPr lang="fr-FR" sz="1400" b="0" i="1" kern="1200" dirty="0">
              <a:latin typeface="Franklin Gothic Medium (Body)"/>
            </a:rPr>
            <a:t>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PLS 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Ridge Régression </a:t>
          </a:r>
          <a:endParaRPr lang="en-US" sz="1400" b="0" kern="1200" noProof="0" dirty="0">
            <a:latin typeface="Franklin Gothic Medium (Body)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i="1" kern="1200" dirty="0">
              <a:latin typeface="Franklin Gothic Medium (Body)"/>
            </a:rPr>
            <a:t>LASSO  Régression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b="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b="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b="0" kern="1200" dirty="0" err="1">
              <a:latin typeface="Franklin Gothic Medium (Body)"/>
            </a:rPr>
            <a:t>Elastic</a:t>
          </a:r>
          <a:r>
            <a:rPr lang="fr-FR" sz="1400" b="0" kern="1200" dirty="0">
              <a:latin typeface="Franklin Gothic Medium (Body)"/>
            </a:rPr>
            <a:t> Net </a:t>
          </a:r>
          <a:r>
            <a:rPr lang="fr-FR" sz="1400" b="0" i="1" kern="1200" dirty="0">
              <a:latin typeface="Franklin Gothic Medium (Body)"/>
            </a:rPr>
            <a:t>Régression </a:t>
          </a:r>
          <a:endParaRPr lang="fr-FR" sz="1400" b="0" kern="1200" dirty="0">
            <a:latin typeface="Franklin Gothic Medium (Body)"/>
          </a:endParaRPr>
        </a:p>
      </dsp:txBody>
      <dsp:txXfrm>
        <a:off x="6240053" y="408728"/>
        <a:ext cx="2387384" cy="2090658"/>
      </dsp:txXfrm>
    </dsp:sp>
    <dsp:sp modelId="{E4B0EF67-AA7B-43D6-AC5E-57B710B7582F}">
      <dsp:nvSpPr>
        <dsp:cNvPr id="0" name=""/>
        <dsp:cNvSpPr/>
      </dsp:nvSpPr>
      <dsp:spPr>
        <a:xfrm>
          <a:off x="8917408" y="1175148"/>
          <a:ext cx="476844" cy="55781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alpha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17408" y="1286712"/>
        <a:ext cx="333791" cy="334690"/>
      </dsp:txXfrm>
    </dsp:sp>
    <dsp:sp modelId="{C81D9C25-A7A6-4088-9228-A6604218C35E}">
      <dsp:nvSpPr>
        <dsp:cNvPr id="0" name=""/>
        <dsp:cNvSpPr/>
      </dsp:nvSpPr>
      <dsp:spPr>
        <a:xfrm>
          <a:off x="9592188" y="343685"/>
          <a:ext cx="2029694" cy="222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 val="40000"/>
          </a:schemeClr>
        </a:solidFill>
        <a:ln w="12700" cap="flat" cmpd="dbl" algn="in">
          <a:solidFill>
            <a:schemeClr val="lt1">
              <a:hueOff val="0"/>
              <a:satOff val="0"/>
              <a:lumOff val="0"/>
            </a:schemeClr>
          </a:solidFill>
          <a:prstDash val="solid"/>
          <a:extLst>
            <a:ext uri="{C807C97D-BFC1-408E-A445-0C87EB9F89A2}">
              <ask:lineSketchStyleProps xmlns:ask="http://schemas.microsoft.com/office/drawing/2018/sketchyshapes">
                <ask:type>
                  <ask:lineSketchFreehand/>
                </ask:type>
              </ask:lineSketchStyleProps>
            </a:ext>
          </a:extLst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fr-FR" sz="1400" kern="1200" dirty="0">
              <a:solidFill>
                <a:schemeClr val="bg1"/>
              </a:solidFill>
              <a:latin typeface="Franklin Gothic Medium (Body)"/>
            </a:rPr>
            <a:t>MSE, MAE, RMSE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400" i="1" kern="1200" noProof="0" smtClean="0">
                      <a:latin typeface="Franklin Gothic Medium (Body)"/>
                      <a:cs typeface="Times New Roman" panose="02020603050405020304" pitchFamily="18" charset="0"/>
                    </a:rPr>
                  </m:ctrlPr>
                </m:sSupPr>
                <m:e>
                  <m:r>
                    <a:rPr lang="en-US" sz="1400" b="0" i="1" kern="1200" noProof="0" smtClean="0">
                      <a:latin typeface="Franklin Gothic Medium (Body)"/>
                      <a:cs typeface="Times New Roman" panose="02020603050405020304" pitchFamily="18" charset="0"/>
                    </a:rPr>
                    <m:t>𝑅</m:t>
                  </m:r>
                </m:e>
                <m:sup>
                  <m:r>
                    <a:rPr lang="en-US" sz="1400" i="1" kern="1200" noProof="0" smtClean="0">
                      <a:latin typeface="Franklin Gothic Medium (Body)"/>
                      <a:cs typeface="Times New Roman" panose="02020603050405020304" pitchFamily="18" charset="0"/>
                    </a:rPr>
                    <m:t>2</m:t>
                  </m:r>
                </m:sup>
              </m:sSup>
            </m:oMath>
          </a14:m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400" i="1" kern="1200" noProof="0" smtClean="0">
                      <a:latin typeface="Franklin Gothic Medium (Body)"/>
                      <a:cs typeface="Times New Roman" panose="02020603050405020304" pitchFamily="18" charset="0"/>
                    </a:rPr>
                  </m:ctrlPr>
                </m:sSupPr>
                <m:e>
                  <m:r>
                    <a:rPr lang="en-US" sz="1400" b="0" i="1" kern="1200" noProof="0" smtClean="0">
                      <a:latin typeface="Franklin Gothic Medium (Body)"/>
                      <a:cs typeface="Times New Roman" panose="02020603050405020304" pitchFamily="18" charset="0"/>
                    </a:rPr>
                    <m:t>𝑅</m:t>
                  </m:r>
                </m:e>
                <m:sup>
                  <m:r>
                    <a:rPr lang="en-US" sz="1400" i="1" kern="1200" noProof="0" smtClean="0">
                      <a:latin typeface="Franklin Gothic Medium (Body)"/>
                      <a:cs typeface="Times New Roman" panose="02020603050405020304" pitchFamily="18" charset="0"/>
                    </a:rPr>
                    <m:t>2</m:t>
                  </m:r>
                </m:sup>
              </m:sSup>
            </m:oMath>
          </a14:m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adj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y-AM" sz="1400" kern="1200" noProof="0" dirty="0">
              <a:latin typeface="Franklin Gothic Medium (Body)"/>
              <a:cs typeface="Times New Roman" panose="02020603050405020304" pitchFamily="18" charset="0"/>
            </a:rPr>
            <a:t>֍</a:t>
          </a:r>
          <a:r>
            <a:rPr lang="en-US" sz="1400" kern="1200" noProof="0" dirty="0">
              <a:latin typeface="Franklin Gothic Medium (Body)"/>
              <a:cs typeface="Times New Roman" panose="02020603050405020304" pitchFamily="18" charset="0"/>
            </a:rPr>
            <a:t> </a:t>
          </a:r>
          <a:r>
            <a:rPr lang="fr-FR" sz="1400" kern="1200" dirty="0">
              <a:solidFill>
                <a:schemeClr val="bg1"/>
              </a:solidFill>
              <a:latin typeface="Franklin Gothic Medium (Body)"/>
            </a:rPr>
            <a:t>AUC</a:t>
          </a:r>
          <a:r>
            <a:rPr lang="en-US" sz="1400" kern="1200" noProof="0" dirty="0">
              <a:solidFill>
                <a:schemeClr val="bg1"/>
              </a:solidFill>
              <a:latin typeface="Franklin Gothic Medium (Body)"/>
              <a:cs typeface="Times New Roman" panose="02020603050405020304" pitchFamily="18" charset="0"/>
            </a:rPr>
            <a:t> </a:t>
          </a:r>
          <a:endParaRPr lang="fr-FR" sz="1400" kern="1200" noProof="0" dirty="0">
            <a:latin typeface="Franklin Gothic Medium (Body)"/>
            <a:cs typeface="Times New Roman" panose="02020603050405020304" pitchFamily="18" charset="0"/>
          </a:endParaRPr>
        </a:p>
      </dsp:txBody>
      <dsp:txXfrm>
        <a:off x="9651636" y="403133"/>
        <a:ext cx="1910798" cy="2101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gradFill flip="none" rotWithShape="1">
          <a:gsLst>
            <a:gs pos="35000">
              <a:schemeClr val="accent1">
                <a:lumMod val="0"/>
                <a:lumOff val="100000"/>
              </a:schemeClr>
            </a:gs>
            <a:gs pos="100000">
              <a:schemeClr val="accent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7/30/2024 1:49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fr-FR" dirty="0"/>
              <a:t> Prédiction</a:t>
            </a:r>
            <a:r>
              <a:rPr lang="en-US" dirty="0"/>
              <a:t> des prix </a:t>
            </a:r>
            <a:r>
              <a:rPr lang="fr-FR" dirty="0"/>
              <a:t>immobiliers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EC8746-C589-0B50-C9C2-B70B32BCA9B6}"/>
              </a:ext>
            </a:extLst>
          </p:cNvPr>
          <p:cNvSpPr/>
          <p:nvPr/>
        </p:nvSpPr>
        <p:spPr>
          <a:xfrm>
            <a:off x="3183466" y="1811867"/>
            <a:ext cx="5554133" cy="3420533"/>
          </a:xfrm>
          <a:prstGeom prst="roundRect">
            <a:avLst/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80D08E-98CC-DF72-6CA3-29E400C1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933" y="2216847"/>
            <a:ext cx="4233334" cy="24243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2F121-65CF-6DE4-14FA-F0B768207056}"/>
              </a:ext>
            </a:extLst>
          </p:cNvPr>
          <p:cNvSpPr txBox="1"/>
          <p:nvPr/>
        </p:nvSpPr>
        <p:spPr>
          <a:xfrm>
            <a:off x="9092405" y="4072898"/>
            <a:ext cx="2895600" cy="2153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Prépare par 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 Elio Bou Serhal »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Professeurs responsables 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 Dr Zainab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Assaghir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« Dr Amal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Kobeissi</a:t>
            </a: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»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14031-4B25-8A6C-3ED1-3354FFD50615}"/>
              </a:ext>
            </a:extLst>
          </p:cNvPr>
          <p:cNvSpPr txBox="1"/>
          <p:nvPr/>
        </p:nvSpPr>
        <p:spPr>
          <a:xfrm>
            <a:off x="186264" y="4101223"/>
            <a:ext cx="2642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Projet STA 201</a:t>
            </a:r>
            <a:endParaRPr lang="fr-F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Analyse Multivariée </a:t>
            </a:r>
            <a:r>
              <a:rPr lang="fr-FR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Approfondite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5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7B9CB"/>
            </a:gs>
            <a:gs pos="100000">
              <a:schemeClr val="accent1">
                <a:lumMod val="0"/>
                <a:lumOff val="100000"/>
              </a:schemeClr>
            </a:gs>
            <a:gs pos="67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E5B2B2-0684-4BD8-9A66-EEE67097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2367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2249679" y="1855939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07602" y="6275"/>
                  <a:pt x="237603" y="-10540"/>
                  <a:pt x="333375" y="0"/>
                </a:cubicBezTo>
                <a:cubicBezTo>
                  <a:pt x="333987" y="102927"/>
                  <a:pt x="327640" y="207766"/>
                  <a:pt x="333375" y="400110"/>
                </a:cubicBezTo>
                <a:cubicBezTo>
                  <a:pt x="178170" y="389159"/>
                  <a:pt x="153870" y="392983"/>
                  <a:pt x="0" y="400110"/>
                </a:cubicBezTo>
                <a:cubicBezTo>
                  <a:pt x="-16547" y="221791"/>
                  <a:pt x="-9243" y="198973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10237414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2443527"/>
            <a:ext cx="3348000" cy="100242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fr-FR" sz="2400" dirty="0"/>
              <a:t>Qu’est l’objectif de cette étude ?</a:t>
            </a:r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8F9BDC-F173-4590-A94B-9747D4716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22649" y="10366"/>
                  <a:pt x="249797" y="507"/>
                  <a:pt x="333375" y="0"/>
                </a:cubicBezTo>
                <a:cubicBezTo>
                  <a:pt x="315842" y="196409"/>
                  <a:pt x="333280" y="239087"/>
                  <a:pt x="333375" y="400110"/>
                </a:cubicBezTo>
                <a:cubicBezTo>
                  <a:pt x="237055" y="391305"/>
                  <a:pt x="150750" y="401314"/>
                  <a:pt x="0" y="400110"/>
                </a:cubicBezTo>
                <a:cubicBezTo>
                  <a:pt x="3414" y="232175"/>
                  <a:pt x="1816" y="146165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2594157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1999" y="2443527"/>
            <a:ext cx="3348000" cy="10024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Quel est la problématique ?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7BAB53-DA38-4DD5-9A3E-8152A04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004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9587358" y="1855939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46908" y="1018"/>
                  <a:pt x="194256" y="-9812"/>
                  <a:pt x="333375" y="0"/>
                </a:cubicBezTo>
                <a:cubicBezTo>
                  <a:pt x="327273" y="116921"/>
                  <a:pt x="338808" y="273282"/>
                  <a:pt x="333375" y="400110"/>
                </a:cubicBezTo>
                <a:cubicBezTo>
                  <a:pt x="213276" y="413215"/>
                  <a:pt x="78306" y="387314"/>
                  <a:pt x="0" y="400110"/>
                </a:cubicBezTo>
                <a:cubicBezTo>
                  <a:pt x="18985" y="213747"/>
                  <a:pt x="10338" y="137755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85590" y="2443527"/>
            <a:ext cx="3993266" cy="10024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Quelle est la méthodologie de cette étude ? 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B7A3E18-8D57-41FD-2A7C-BE52EDA12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824715"/>
              </p:ext>
            </p:extLst>
          </p:nvPr>
        </p:nvGraphicFramePr>
        <p:xfrm>
          <a:off x="422069" y="3414297"/>
          <a:ext cx="11334407" cy="2251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7B9CB"/>
            </a:gs>
            <a:gs pos="100000">
              <a:schemeClr val="accent1">
                <a:lumMod val="0"/>
                <a:lumOff val="100000"/>
              </a:schemeClr>
            </a:gs>
            <a:gs pos="67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/>
          <a:p>
            <a:r>
              <a:rPr lang="fr-FR" dirty="0"/>
              <a:t>Développement – corps du mémoire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E5B2B2-0684-4BD8-9A66-EEE67097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2367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2249679" y="1855939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07602" y="6275"/>
                  <a:pt x="237603" y="-10540"/>
                  <a:pt x="333375" y="0"/>
                </a:cubicBezTo>
                <a:cubicBezTo>
                  <a:pt x="333987" y="102927"/>
                  <a:pt x="327640" y="207766"/>
                  <a:pt x="333375" y="400110"/>
                </a:cubicBezTo>
                <a:cubicBezTo>
                  <a:pt x="178170" y="389159"/>
                  <a:pt x="153870" y="392983"/>
                  <a:pt x="0" y="400110"/>
                </a:cubicBezTo>
                <a:cubicBezTo>
                  <a:pt x="-16547" y="221791"/>
                  <a:pt x="-9243" y="198973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10237414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116" y="2443527"/>
            <a:ext cx="3348000" cy="100242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fr-FR" sz="2400" dirty="0"/>
              <a:t>Quel est le matériel de l’étude ?</a:t>
            </a:r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8F9BDC-F173-4590-A94B-9747D4716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22649" y="10366"/>
                  <a:pt x="249797" y="507"/>
                  <a:pt x="333375" y="0"/>
                </a:cubicBezTo>
                <a:cubicBezTo>
                  <a:pt x="315842" y="196409"/>
                  <a:pt x="333280" y="239087"/>
                  <a:pt x="333375" y="400110"/>
                </a:cubicBezTo>
                <a:cubicBezTo>
                  <a:pt x="237055" y="391305"/>
                  <a:pt x="150750" y="401314"/>
                  <a:pt x="0" y="400110"/>
                </a:cubicBezTo>
                <a:cubicBezTo>
                  <a:pt x="3414" y="232175"/>
                  <a:pt x="1816" y="146165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2594157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1659" y="2443527"/>
            <a:ext cx="3348000" cy="10024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Qu’est ce qu’on a cherché à évaluer ?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7BAB53-DA38-4DD5-9A3E-8152A04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004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9587358" y="1855939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46908" y="1018"/>
                  <a:pt x="194256" y="-9812"/>
                  <a:pt x="333375" y="0"/>
                </a:cubicBezTo>
                <a:cubicBezTo>
                  <a:pt x="327273" y="116921"/>
                  <a:pt x="338808" y="273282"/>
                  <a:pt x="333375" y="400110"/>
                </a:cubicBezTo>
                <a:cubicBezTo>
                  <a:pt x="213276" y="413215"/>
                  <a:pt x="78306" y="387314"/>
                  <a:pt x="0" y="400110"/>
                </a:cubicBezTo>
                <a:cubicBezTo>
                  <a:pt x="18985" y="213747"/>
                  <a:pt x="10338" y="137755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40338" y="2429459"/>
            <a:ext cx="3993266" cy="100242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Quels sont les modèles appliqués ??</a:t>
            </a:r>
            <a:endParaRPr lang="en-US" sz="24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B7A3E18-8D57-41FD-2A7C-BE52EDA12C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615015"/>
              </p:ext>
            </p:extLst>
          </p:nvPr>
        </p:nvGraphicFramePr>
        <p:xfrm>
          <a:off x="372464" y="3314984"/>
          <a:ext cx="11629266" cy="2532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7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77B9CB"/>
            </a:gs>
            <a:gs pos="100000">
              <a:schemeClr val="accent1">
                <a:lumMod val="0"/>
                <a:lumOff val="100000"/>
              </a:schemeClr>
            </a:gs>
            <a:gs pos="67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>
            <a:normAutofit/>
          </a:bodyPr>
          <a:lstStyle/>
          <a:p>
            <a:r>
              <a:rPr lang="fr-FR" dirty="0"/>
              <a:t>Explication Théorique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E5B2B2-0684-4BD8-9A66-EEE67097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9867" y="170771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1087179" y="1761345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07602" y="6275"/>
                  <a:pt x="237603" y="-10540"/>
                  <a:pt x="333375" y="0"/>
                </a:cubicBezTo>
                <a:cubicBezTo>
                  <a:pt x="333987" y="102927"/>
                  <a:pt x="327640" y="207766"/>
                  <a:pt x="333375" y="400110"/>
                </a:cubicBezTo>
                <a:cubicBezTo>
                  <a:pt x="178170" y="389159"/>
                  <a:pt x="153870" y="392983"/>
                  <a:pt x="0" y="400110"/>
                </a:cubicBezTo>
                <a:cubicBezTo>
                  <a:pt x="-16547" y="221791"/>
                  <a:pt x="-9243" y="198973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10237414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1366" y="2245546"/>
            <a:ext cx="2183550" cy="6212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fr-FR" sz="2400" dirty="0"/>
              <a:t>Prétraitement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8F9BDC-F173-4590-A94B-9747D4716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5101" y="170771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4269787" y="1754806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22649" y="10366"/>
                  <a:pt x="249797" y="507"/>
                  <a:pt x="333375" y="0"/>
                </a:cubicBezTo>
                <a:cubicBezTo>
                  <a:pt x="315842" y="196409"/>
                  <a:pt x="333280" y="239087"/>
                  <a:pt x="333375" y="400110"/>
                </a:cubicBezTo>
                <a:cubicBezTo>
                  <a:pt x="237055" y="391305"/>
                  <a:pt x="150750" y="401314"/>
                  <a:pt x="0" y="400110"/>
                </a:cubicBezTo>
                <a:cubicBezTo>
                  <a:pt x="3414" y="232175"/>
                  <a:pt x="1816" y="146165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259415770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251972" y="2213655"/>
            <a:ext cx="2537326" cy="5556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Conditions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7BAB53-DA38-4DD5-9A3E-8152A04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34980" y="1708939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7502292" y="1729733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46908" y="1018"/>
                  <a:pt x="194256" y="-9812"/>
                  <a:pt x="333375" y="0"/>
                </a:cubicBezTo>
                <a:cubicBezTo>
                  <a:pt x="327273" y="116921"/>
                  <a:pt x="338808" y="273282"/>
                  <a:pt x="333375" y="400110"/>
                </a:cubicBezTo>
                <a:cubicBezTo>
                  <a:pt x="213276" y="413215"/>
                  <a:pt x="78306" y="387314"/>
                  <a:pt x="0" y="400110"/>
                </a:cubicBezTo>
                <a:cubicBezTo>
                  <a:pt x="18985" y="213747"/>
                  <a:pt x="10338" y="137755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76354" y="2238889"/>
            <a:ext cx="2476198" cy="55569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fr-FR" sz="2400" dirty="0"/>
              <a:t>Méthodes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AB7A3E18-8D57-41FD-2A7C-BE52EDA12C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561800"/>
                  </p:ext>
                </p:extLst>
              </p:nvPr>
            </p:nvGraphicFramePr>
            <p:xfrm>
              <a:off x="281366" y="2769353"/>
              <a:ext cx="11629266" cy="2908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14" name="Diagram 13">
                <a:extLst>
                  <a:ext uri="{FF2B5EF4-FFF2-40B4-BE49-F238E27FC236}">
                    <a16:creationId xmlns:a16="http://schemas.microsoft.com/office/drawing/2014/main" id="{AB7A3E18-8D57-41FD-2A7C-BE52EDA12C0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561800"/>
                  </p:ext>
                </p:extLst>
              </p:nvPr>
            </p:nvGraphicFramePr>
            <p:xfrm>
              <a:off x="281366" y="2769353"/>
              <a:ext cx="11629266" cy="290811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CF75248-C2A2-412C-A547-720C0F784C02}"/>
              </a:ext>
            </a:extLst>
          </p:cNvPr>
          <p:cNvSpPr txBox="1">
            <a:spLocks/>
          </p:cNvSpPr>
          <p:nvPr/>
        </p:nvSpPr>
        <p:spPr>
          <a:xfrm>
            <a:off x="9321420" y="2200664"/>
            <a:ext cx="2797231" cy="621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8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Corbel" panose="020B0503020204020204" pitchFamily="34" charset="0"/>
              <a:buChar char="–"/>
              <a:defRPr sz="14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12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83464" algn="l" defTabSz="914400" rtl="0" eaLnBrk="1" latinLnBrk="0" hangingPunct="1">
              <a:lnSpc>
                <a:spcPct val="112000"/>
              </a:lnSpc>
              <a:spcBef>
                <a:spcPts val="1300"/>
              </a:spcBef>
              <a:buFont typeface="Arial" panose="020B0604020202020204" pitchFamily="34" charset="0"/>
              <a:buChar char="•"/>
              <a:defRPr sz="1400" i="1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2400" dirty="0"/>
              <a:t>Mesures Métriques</a:t>
            </a:r>
            <a:endParaRPr lang="en-US" sz="2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0E3D73-EA24-2126-EEE9-CB5B8EE3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46396" y="1707438"/>
            <a:ext cx="468000" cy="46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06BCC7-CB21-56DD-A305-C48E04543DDA}"/>
              </a:ext>
            </a:extLst>
          </p:cNvPr>
          <p:cNvSpPr txBox="1"/>
          <p:nvPr/>
        </p:nvSpPr>
        <p:spPr>
          <a:xfrm>
            <a:off x="10616335" y="1741660"/>
            <a:ext cx="333375" cy="400110"/>
          </a:xfrm>
          <a:custGeom>
            <a:avLst/>
            <a:gdLst>
              <a:gd name="connsiteX0" fmla="*/ 0 w 333375"/>
              <a:gd name="connsiteY0" fmla="*/ 0 h 400110"/>
              <a:gd name="connsiteX1" fmla="*/ 333375 w 333375"/>
              <a:gd name="connsiteY1" fmla="*/ 0 h 400110"/>
              <a:gd name="connsiteX2" fmla="*/ 333375 w 333375"/>
              <a:gd name="connsiteY2" fmla="*/ 400110 h 400110"/>
              <a:gd name="connsiteX3" fmla="*/ 0 w 333375"/>
              <a:gd name="connsiteY3" fmla="*/ 400110 h 400110"/>
              <a:gd name="connsiteX4" fmla="*/ 0 w 333375"/>
              <a:gd name="connsiteY4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375" h="400110" extrusionOk="0">
                <a:moveTo>
                  <a:pt x="0" y="0"/>
                </a:moveTo>
                <a:cubicBezTo>
                  <a:pt x="146908" y="1018"/>
                  <a:pt x="194256" y="-9812"/>
                  <a:pt x="333375" y="0"/>
                </a:cubicBezTo>
                <a:cubicBezTo>
                  <a:pt x="327273" y="116921"/>
                  <a:pt x="338808" y="273282"/>
                  <a:pt x="333375" y="400110"/>
                </a:cubicBezTo>
                <a:cubicBezTo>
                  <a:pt x="213276" y="413215"/>
                  <a:pt x="78306" y="387314"/>
                  <a:pt x="0" y="400110"/>
                </a:cubicBezTo>
                <a:cubicBezTo>
                  <a:pt x="18985" y="213747"/>
                  <a:pt x="10338" y="137755"/>
                  <a:pt x="0" y="0"/>
                </a:cubicBezTo>
                <a:close/>
              </a:path>
            </a:pathLst>
          </a:custGeom>
          <a:noFill/>
          <a:ln>
            <a:solidFill>
              <a:schemeClr val="lt1">
                <a:hueOff val="0"/>
                <a:satOff val="0"/>
                <a:lumOff val="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627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fr-FR" dirty="0"/>
              <a:t>Résultats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86874" y="1751614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1598" y="1772929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4B02CB-45A9-5F9E-B106-DE0BC4E287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4053" y="1634143"/>
            <a:ext cx="3284913" cy="2292350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08864" y="4293187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246077" y="4324840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1" y="598926"/>
            <a:ext cx="407988" cy="365125"/>
          </a:xfrm>
        </p:spPr>
        <p:txBody>
          <a:bodyPr/>
          <a:lstStyle/>
          <a:p>
            <a:fld id="{7AAC19ED-7CFA-4AF2-BE7E-6017F4B12C9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5BF28ED-6CE1-DB77-FEE7-140BA6560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0006" y="1641289"/>
            <a:ext cx="3267062" cy="22852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09D74D-61E1-5DDF-42EB-5D1D16EF7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53" y="4079343"/>
            <a:ext cx="3284913" cy="22683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4427FF-B437-28ED-A0AF-B0ADFB2F7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018" y="4079342"/>
            <a:ext cx="3317999" cy="22683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1F7B37-D456-05A8-C152-0C77ED7B5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006" y="4079342"/>
            <a:ext cx="3317999" cy="22703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AFF8535-16CB-412E-F886-A2C953FAA896}"/>
              </a:ext>
            </a:extLst>
          </p:cNvPr>
          <p:cNvSpPr/>
          <p:nvPr/>
        </p:nvSpPr>
        <p:spPr>
          <a:xfrm>
            <a:off x="-272954" y="2748321"/>
            <a:ext cx="1200326" cy="8844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Codage par étiquette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7C49D-5DD8-1209-07C6-822462C6B350}"/>
              </a:ext>
            </a:extLst>
          </p:cNvPr>
          <p:cNvSpPr/>
          <p:nvPr/>
        </p:nvSpPr>
        <p:spPr>
          <a:xfrm>
            <a:off x="-272954" y="5213537"/>
            <a:ext cx="1200326" cy="88446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Codage par 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One - Hot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212C54A-2A6C-85B0-F76D-8055AEBD0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4000" y="1634143"/>
            <a:ext cx="3317999" cy="22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0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09748" y="0"/>
            <a:ext cx="10676571" cy="952304"/>
          </a:xfrm>
        </p:spPr>
        <p:txBody>
          <a:bodyPr/>
          <a:lstStyle/>
          <a:p>
            <a:r>
              <a:rPr lang="en-US" dirty="0"/>
              <a:t>Conclusion</a:t>
            </a:r>
            <a:endParaRPr lang="fr-FR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4012" y="587179"/>
            <a:ext cx="407988" cy="365125"/>
          </a:xfrm>
          <a:effectLst>
            <a:outerShdw blurRad="50800" dist="50800" dir="5400000" algn="ctr" rotWithShape="0">
              <a:schemeClr val="bg2"/>
            </a:outerShdw>
          </a:effectLst>
        </p:spPr>
        <p:txBody>
          <a:bodyPr/>
          <a:lstStyle/>
          <a:p>
            <a:fld id="{7AAC19ED-7CFA-4AF2-BE7E-6017F4B12C9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CFD4EB1E-8334-34CF-C784-33D10631943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709748" y="1201784"/>
            <a:ext cx="4149635" cy="4072942"/>
          </a:xfrm>
        </p:spPr>
      </p:pic>
      <p:graphicFrame>
        <p:nvGraphicFramePr>
          <p:cNvPr id="31" name="Content Placeholder 30">
            <a:extLst>
              <a:ext uri="{FF2B5EF4-FFF2-40B4-BE49-F238E27FC236}">
                <a16:creationId xmlns:a16="http://schemas.microsoft.com/office/drawing/2014/main" id="{E72C319E-21C9-0F26-BE8F-B8574CB1FE7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373639"/>
              </p:ext>
            </p:extLst>
          </p:nvPr>
        </p:nvGraphicFramePr>
        <p:xfrm>
          <a:off x="5407884" y="952304"/>
          <a:ext cx="6074367" cy="5506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04DF25B-AE67-7EC1-6DF7-C498806E8B14}"/>
              </a:ext>
            </a:extLst>
          </p:cNvPr>
          <p:cNvSpPr/>
          <p:nvPr/>
        </p:nvSpPr>
        <p:spPr>
          <a:xfrm>
            <a:off x="11861074" y="467694"/>
            <a:ext cx="352697" cy="514668"/>
          </a:xfrm>
          <a:custGeom>
            <a:avLst/>
            <a:gdLst>
              <a:gd name="connsiteX0" fmla="*/ 326572 w 352697"/>
              <a:gd name="connsiteY0" fmla="*/ 15632 h 514668"/>
              <a:gd name="connsiteX1" fmla="*/ 91440 w 352697"/>
              <a:gd name="connsiteY1" fmla="*/ 15632 h 514668"/>
              <a:gd name="connsiteX2" fmla="*/ 39189 w 352697"/>
              <a:gd name="connsiteY2" fmla="*/ 41757 h 514668"/>
              <a:gd name="connsiteX3" fmla="*/ 0 w 352697"/>
              <a:gd name="connsiteY3" fmla="*/ 159323 h 514668"/>
              <a:gd name="connsiteX4" fmla="*/ 52252 w 352697"/>
              <a:gd name="connsiteY4" fmla="*/ 303015 h 514668"/>
              <a:gd name="connsiteX5" fmla="*/ 78377 w 352697"/>
              <a:gd name="connsiteY5" fmla="*/ 368329 h 514668"/>
              <a:gd name="connsiteX6" fmla="*/ 182880 w 352697"/>
              <a:gd name="connsiteY6" fmla="*/ 485895 h 514668"/>
              <a:gd name="connsiteX7" fmla="*/ 235132 w 352697"/>
              <a:gd name="connsiteY7" fmla="*/ 512020 h 514668"/>
              <a:gd name="connsiteX8" fmla="*/ 352697 w 352697"/>
              <a:gd name="connsiteY8" fmla="*/ 512020 h 5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697" h="514668">
                <a:moveTo>
                  <a:pt x="326572" y="15632"/>
                </a:moveTo>
                <a:cubicBezTo>
                  <a:pt x="223686" y="-1516"/>
                  <a:pt x="220724" y="-8608"/>
                  <a:pt x="91440" y="15632"/>
                </a:cubicBezTo>
                <a:cubicBezTo>
                  <a:pt x="72301" y="19221"/>
                  <a:pt x="56606" y="33049"/>
                  <a:pt x="39189" y="41757"/>
                </a:cubicBezTo>
                <a:cubicBezTo>
                  <a:pt x="30885" y="62516"/>
                  <a:pt x="0" y="131199"/>
                  <a:pt x="0" y="159323"/>
                </a:cubicBezTo>
                <a:cubicBezTo>
                  <a:pt x="0" y="219405"/>
                  <a:pt x="27856" y="249344"/>
                  <a:pt x="52252" y="303015"/>
                </a:cubicBezTo>
                <a:cubicBezTo>
                  <a:pt x="61955" y="324362"/>
                  <a:pt x="67891" y="347356"/>
                  <a:pt x="78377" y="368329"/>
                </a:cubicBezTo>
                <a:cubicBezTo>
                  <a:pt x="96783" y="405140"/>
                  <a:pt x="159805" y="474358"/>
                  <a:pt x="182880" y="485895"/>
                </a:cubicBezTo>
                <a:cubicBezTo>
                  <a:pt x="200297" y="494603"/>
                  <a:pt x="215885" y="509059"/>
                  <a:pt x="235132" y="512020"/>
                </a:cubicBezTo>
                <a:cubicBezTo>
                  <a:pt x="273865" y="517979"/>
                  <a:pt x="313509" y="512020"/>
                  <a:pt x="352697" y="512020"/>
                </a:cubicBezTo>
              </a:path>
            </a:pathLst>
          </a:custGeom>
          <a:noFill/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7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6BF204-3729-E594-EB51-D12A05FC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BA2A6-5C97-9DDB-5BCC-5D103A15C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3626">
            <a:off x="7135924" y="2514600"/>
            <a:ext cx="3007055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A31155-4DBA-96DF-556A-0AFB9FF9F325}"/>
              </a:ext>
            </a:extLst>
          </p:cNvPr>
          <p:cNvSpPr txBox="1"/>
          <p:nvPr/>
        </p:nvSpPr>
        <p:spPr>
          <a:xfrm>
            <a:off x="877896" y="3179243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omic Sans MS" panose="030F0702030302020204" pitchFamily="66" charset="0"/>
              </a:rPr>
              <a:t>MERCI !</a:t>
            </a:r>
          </a:p>
        </p:txBody>
      </p:sp>
    </p:spTree>
    <p:extLst>
      <p:ext uri="{BB962C8B-B14F-4D97-AF65-F5344CB8AC3E}">
        <p14:creationId xmlns:p14="http://schemas.microsoft.com/office/powerpoint/2010/main" val="347550451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win32_fixed.potx" id="{826F8C1F-4FB5-4CE6-B7A0-9EBD6074CC2F}" vid="{BB5D3E28-8CAE-479F-BD65-24FBDA1E6F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314</TotalTime>
  <Words>304</Words>
  <Application>Microsoft Office PowerPoint</Application>
  <PresentationFormat>Widescreen</PresentationFormat>
  <Paragraphs>96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Comic Sans MS</vt:lpstr>
      <vt:lpstr>Corbel</vt:lpstr>
      <vt:lpstr>Franklin Gothic Demi</vt:lpstr>
      <vt:lpstr>Franklin Gothic Medium</vt:lpstr>
      <vt:lpstr>Franklin Gothic Medium (Body)</vt:lpstr>
      <vt:lpstr>Segoe UI</vt:lpstr>
      <vt:lpstr>Headlines</vt:lpstr>
      <vt:lpstr> Prédiction des prix immobiliers </vt:lpstr>
      <vt:lpstr>Introduction</vt:lpstr>
      <vt:lpstr>Développement – corps du mémoire</vt:lpstr>
      <vt:lpstr>Explication Théorique</vt:lpstr>
      <vt:lpstr>Résultats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Bou Serhal</dc:creator>
  <cp:lastModifiedBy>Elio Bou Serhal</cp:lastModifiedBy>
  <cp:revision>3</cp:revision>
  <dcterms:created xsi:type="dcterms:W3CDTF">2024-07-30T08:34:32Z</dcterms:created>
  <dcterms:modified xsi:type="dcterms:W3CDTF">2024-07-30T15:28:53Z</dcterms:modified>
</cp:coreProperties>
</file>