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29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E536A-B554-41EA-A21D-356E11F688F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D3C5E-B512-444F-8D84-7447517B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4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5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6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3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6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1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image1.png" descr="https://lh4.googleusercontent.com/MyQtnOVsHK9MdDGOTQmV1b8Ap__0HqyxAGRbXL88KN8z4DQPIlno-gYY0kkj3DiGWiJ0Ywf69MRfZwIlhsoOPc1spKiPaH31JAjhI7CjWayFDOLLKmu5KgxrkETTcksoQFelpct8rjstSGYoh3EGgJyL-gln2tI_a9fqSIvYpBeCCaOuMtcsEj-OgqYOS78kKXjZDfUm4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00" y="610604"/>
            <a:ext cx="5734050" cy="160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74641" y="2632588"/>
            <a:ext cx="6922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</a:pPr>
            <a:r>
              <a:rPr lang="fr-FR" altLang="en-US" b="1" dirty="0"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Institut Supérieur des Sciences Appliquées et Économiques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</a:pPr>
            <a:r>
              <a:rPr lang="fr-FR" altLang="en-US" b="1" dirty="0"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associé au Conservatoire National des Arts et Métiers</a:t>
            </a:r>
          </a:p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</a:pPr>
            <a:r>
              <a:rPr lang="fr-FR" altLang="en-US" sz="2000" b="1" dirty="0"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	Entreposage et Fouille de données-STA 211	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</a:pPr>
            <a:r>
              <a:rPr lang="en-US" altLang="en-US" sz="1600" b="1" dirty="0"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fr-FR" altLang="en-US" b="1" dirty="0"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Devoir 1: Prétraitement des données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</a:pPr>
            <a:r>
              <a:rPr lang="fr-FR" altLang="en-US" b="1" dirty="0"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  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</a:pPr>
            <a:r>
              <a:rPr lang="fr-FR" altLang="en-US" b="1" dirty="0"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Prépare par : ELIO BOU SERHAL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</a:pPr>
            <a:r>
              <a:rPr lang="fr-FR" altLang="en-US" b="1" dirty="0"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		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</a:pPr>
            <a:r>
              <a:rPr lang="fr-FR" altLang="en-US" b="1" dirty="0"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Date : Le Mardi 14 Février 2023.</a:t>
            </a:r>
            <a:endParaRPr lang="fr-FR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3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E1D74-9330-40A8-B6E3-9D84F154CE45}"/>
              </a:ext>
            </a:extLst>
          </p:cNvPr>
          <p:cNvSpPr txBox="1"/>
          <p:nvPr/>
        </p:nvSpPr>
        <p:spPr>
          <a:xfrm>
            <a:off x="1586205" y="578499"/>
            <a:ext cx="996509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4. Corpus text and data matrix</a:t>
            </a:r>
          </a:p>
          <a:p>
            <a:endParaRPr lang="en-US" sz="3200" b="1" u="sng" dirty="0"/>
          </a:p>
          <a:p>
            <a:r>
              <a:rPr lang="en-US" sz="2400" b="1" dirty="0"/>
              <a:t>ETAPE 1 </a:t>
            </a:r>
            <a:r>
              <a:rPr lang="en-US" sz="2400" dirty="0"/>
              <a:t>: </a:t>
            </a:r>
            <a:r>
              <a:rPr lang="en-US" sz="2400" dirty="0" err="1"/>
              <a:t>Creer</a:t>
            </a:r>
            <a:r>
              <a:rPr lang="en-US" sz="2400" dirty="0"/>
              <a:t> un text corpus + Verification</a:t>
            </a:r>
          </a:p>
          <a:p>
            <a:endParaRPr lang="fr-FR" sz="2400" dirty="0"/>
          </a:p>
          <a:p>
            <a:r>
              <a:rPr lang="fr-FR" sz="2400" b="1" dirty="0"/>
              <a:t>ETAPE 1</a:t>
            </a:r>
            <a:r>
              <a:rPr lang="fr-FR" sz="2400" dirty="0"/>
              <a:t> :</a:t>
            </a:r>
            <a:r>
              <a:rPr lang="fr-FR" sz="2400" b="1" dirty="0"/>
              <a:t> </a:t>
            </a:r>
            <a:r>
              <a:rPr lang="fr-FR" sz="2400" dirty="0"/>
              <a:t>voir la dimension de notre base de donnée (ligne et colonne)</a:t>
            </a:r>
          </a:p>
          <a:p>
            <a:endParaRPr lang="en-US" sz="2400" dirty="0"/>
          </a:p>
          <a:p>
            <a:r>
              <a:rPr lang="fr-FR" sz="2400" b="1" dirty="0"/>
              <a:t>ETAPE 2</a:t>
            </a:r>
            <a:r>
              <a:rPr lang="fr-FR" sz="2400" dirty="0"/>
              <a:t> :</a:t>
            </a:r>
            <a:r>
              <a:rPr lang="fr-FR" sz="2400" b="1" dirty="0"/>
              <a:t> </a:t>
            </a:r>
            <a:r>
              <a:rPr lang="fr-FR" sz="2400" dirty="0"/>
              <a:t>Voir de combien de fois chaque mots est répété en utilisant la fct « </a:t>
            </a:r>
            <a:r>
              <a:rPr lang="fr-FR" sz="2400" dirty="0" err="1"/>
              <a:t>sum</a:t>
            </a:r>
            <a:r>
              <a:rPr lang="fr-FR" sz="2400" dirty="0"/>
              <a:t> »</a:t>
            </a:r>
          </a:p>
          <a:p>
            <a:endParaRPr lang="en-US" sz="2400" dirty="0"/>
          </a:p>
          <a:p>
            <a:r>
              <a:rPr lang="fr-FR" sz="2400" b="1" dirty="0"/>
              <a:t>ETAPE 3</a:t>
            </a:r>
            <a:r>
              <a:rPr lang="fr-FR" sz="2400" dirty="0"/>
              <a:t> : Voir la fréquence de chaque mot </a:t>
            </a:r>
            <a:endParaRPr lang="en-US" sz="2400" dirty="0"/>
          </a:p>
          <a:p>
            <a:endParaRPr lang="en-US" sz="24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sz="3200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0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F90F9-DF32-4BEF-99CC-FA71D9D56A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3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2E8392-B926-4496-A54C-62F4E2A564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5E3C2A-B8A0-432A-93F5-9DE0784A8D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8EC510-9696-4A7B-BBCE-585ADFCE13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12192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2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27DC3-1859-481A-B5CB-E51C218D17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6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61710-8CAD-4581-A047-F2C7DC5137A3}"/>
              </a:ext>
            </a:extLst>
          </p:cNvPr>
          <p:cNvSpPr txBox="1"/>
          <p:nvPr/>
        </p:nvSpPr>
        <p:spPr>
          <a:xfrm>
            <a:off x="541176" y="690467"/>
            <a:ext cx="1147665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5. Graphical representation : </a:t>
            </a:r>
          </a:p>
          <a:p>
            <a:endParaRPr lang="en-US" dirty="0"/>
          </a:p>
          <a:p>
            <a:r>
              <a:rPr lang="fr-FR" sz="2800" b="1" dirty="0"/>
              <a:t>METHODE 1 </a:t>
            </a:r>
            <a:r>
              <a:rPr lang="fr-FR" sz="2800" dirty="0"/>
              <a:t>: En utilisant le « Bar plot » 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METHODE 2</a:t>
            </a:r>
            <a:r>
              <a:rPr lang="en-US" sz="2800" dirty="0"/>
              <a:t> :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utilisant</a:t>
            </a:r>
            <a:r>
              <a:rPr lang="en-US" sz="2800" dirty="0"/>
              <a:t> le «WORD CLOUD (1) »</a:t>
            </a:r>
          </a:p>
          <a:p>
            <a:endParaRPr lang="en-US" sz="2800" dirty="0"/>
          </a:p>
          <a:p>
            <a:r>
              <a:rPr lang="fr-FR" sz="2800" b="1" dirty="0"/>
              <a:t>METHODE 3</a:t>
            </a:r>
            <a:r>
              <a:rPr lang="fr-FR" sz="2800" dirty="0"/>
              <a:t> : En utilisant l’association entre les </a:t>
            </a:r>
            <a:r>
              <a:rPr lang="fr-FR" sz="2800" dirty="0" err="1"/>
              <a:t>terms</a:t>
            </a:r>
            <a:r>
              <a:rPr lang="fr-FR" sz="2800" dirty="0"/>
              <a:t> « </a:t>
            </a:r>
            <a:r>
              <a:rPr lang="fr-FR" sz="2800" dirty="0" err="1"/>
              <a:t>findFreqTerm</a:t>
            </a:r>
            <a:r>
              <a:rPr lang="fr-FR" sz="2800" dirty="0"/>
              <a:t> »</a:t>
            </a:r>
            <a:endParaRPr lang="en-US" sz="2800" dirty="0"/>
          </a:p>
          <a:p>
            <a:endParaRPr lang="en-US" sz="2800" dirty="0"/>
          </a:p>
          <a:p>
            <a:r>
              <a:rPr lang="fr-FR" sz="2800" b="1" dirty="0"/>
              <a:t>METHODE 4</a:t>
            </a:r>
            <a:r>
              <a:rPr lang="fr-FR" sz="2800" dirty="0"/>
              <a:t> : En utilisant le  «WORD CLOUD (2) »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2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466C92-5957-4CAD-884B-148AFDB390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47EC3-62C1-498F-B3E7-87AD921F2D46}"/>
              </a:ext>
            </a:extLst>
          </p:cNvPr>
          <p:cNvSpPr txBox="1"/>
          <p:nvPr/>
        </p:nvSpPr>
        <p:spPr>
          <a:xfrm>
            <a:off x="2519265" y="6326154"/>
            <a:ext cx="65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METHODE 1 : En utilisant le « Bar plot » 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23953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B30C69-C9E1-47CA-9162-78EBB42696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822302" cy="291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4EFF5-8219-4B91-ACB6-F7A9354965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177" y="0"/>
            <a:ext cx="6369697" cy="291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4A3943-AC0B-40CB-9112-770167492F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1152"/>
            <a:ext cx="5822302" cy="394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0D279-8946-455C-9AAC-882D268667E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2090056"/>
            <a:ext cx="6790103" cy="4767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4BA9C-0081-4BAE-BEB1-C9C7A2BCAF14}"/>
              </a:ext>
            </a:extLst>
          </p:cNvPr>
          <p:cNvSpPr txBox="1"/>
          <p:nvPr/>
        </p:nvSpPr>
        <p:spPr>
          <a:xfrm>
            <a:off x="1797700" y="633477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METHODE 2 : </a:t>
            </a:r>
            <a:r>
              <a:rPr lang="en-US" sz="2800" b="1" u="sng" dirty="0" err="1"/>
              <a:t>En</a:t>
            </a:r>
            <a:r>
              <a:rPr lang="en-US" sz="2800" b="1" u="sng" dirty="0"/>
              <a:t> </a:t>
            </a:r>
            <a:r>
              <a:rPr lang="en-US" sz="2800" b="1" u="sng" dirty="0" err="1"/>
              <a:t>utilisant</a:t>
            </a:r>
            <a:r>
              <a:rPr lang="en-US" sz="2800" b="1" u="sng" dirty="0"/>
              <a:t> le «WORD CLOUD (1) »</a:t>
            </a:r>
          </a:p>
        </p:txBody>
      </p:sp>
    </p:spTree>
    <p:extLst>
      <p:ext uri="{BB962C8B-B14F-4D97-AF65-F5344CB8AC3E}">
        <p14:creationId xmlns:p14="http://schemas.microsoft.com/office/powerpoint/2010/main" val="2711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CB15A7-70A5-4705-8F86-17E04996F9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808BD-86A0-45EB-AF63-12843A35BBD0}"/>
              </a:ext>
            </a:extLst>
          </p:cNvPr>
          <p:cNvSpPr txBox="1"/>
          <p:nvPr/>
        </p:nvSpPr>
        <p:spPr>
          <a:xfrm>
            <a:off x="1496008" y="6334780"/>
            <a:ext cx="1028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METHODE 3 : En utilisant l’association entre les </a:t>
            </a:r>
            <a:r>
              <a:rPr lang="fr-FR" sz="2800" b="1" u="sng" dirty="0" err="1"/>
              <a:t>terms</a:t>
            </a:r>
            <a:r>
              <a:rPr lang="fr-FR" sz="2800" b="1" u="sng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4975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A3F10E-3555-4453-BE21-747EEDB0AE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BC3CE5-8798-4621-9337-4B5011A733AE}"/>
              </a:ext>
            </a:extLst>
          </p:cNvPr>
          <p:cNvSpPr txBox="1"/>
          <p:nvPr/>
        </p:nvSpPr>
        <p:spPr>
          <a:xfrm>
            <a:off x="951722" y="6344816"/>
            <a:ext cx="8882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METHODE 3 : En utilisant l’association entre les </a:t>
            </a:r>
            <a:r>
              <a:rPr lang="fr-FR" sz="2800" b="1" u="sng" dirty="0" err="1"/>
              <a:t>terms</a:t>
            </a:r>
            <a:r>
              <a:rPr lang="fr-FR" sz="2800" b="1" u="sng" dirty="0"/>
              <a:t>    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97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315" y="631066"/>
            <a:ext cx="958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 </a:t>
            </a:r>
            <a:r>
              <a:rPr lang="en-US" sz="5400" b="1" dirty="0"/>
              <a:t>TEXT MINING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411" y="1554396"/>
            <a:ext cx="92212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err="1"/>
              <a:t>Objectifs</a:t>
            </a:r>
            <a:r>
              <a:rPr lang="en-US" sz="3600" b="1" u="sng" dirty="0"/>
              <a:t>:</a:t>
            </a:r>
          </a:p>
          <a:p>
            <a:endParaRPr lang="en-US" b="1" u="sng" dirty="0"/>
          </a:p>
          <a:p>
            <a:pPr marL="342900" indent="-342900">
              <a:buAutoNum type="arabicPeriod"/>
            </a:pPr>
            <a:r>
              <a:rPr lang="en-US" sz="2400" b="1" dirty="0"/>
              <a:t>Comment importer un texte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Arabe</a:t>
            </a:r>
            <a:r>
              <a:rPr lang="en-US" sz="2400" b="1" dirty="0"/>
              <a:t> 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Comment </a:t>
            </a:r>
            <a:r>
              <a:rPr lang="fr-FR" sz="2400" b="1" dirty="0" err="1"/>
              <a:t>netoyer</a:t>
            </a:r>
            <a:r>
              <a:rPr lang="en-US" sz="2400" b="1" dirty="0"/>
              <a:t> un texte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Arabe</a:t>
            </a:r>
            <a:endParaRPr lang="en-US" sz="2400" b="1" dirty="0"/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Comment </a:t>
            </a:r>
            <a:r>
              <a:rPr lang="fr-FR" sz="2400" b="1" dirty="0"/>
              <a:t>trouver</a:t>
            </a:r>
            <a:r>
              <a:rPr lang="en-US" sz="2400" b="1" dirty="0"/>
              <a:t> les mots le plus frequents dans un texte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Arabe</a:t>
            </a:r>
            <a:endParaRPr lang="en-US" sz="2400" b="1" dirty="0"/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Comment visualizer les mots les plus frequents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Comment faire </a:t>
            </a:r>
            <a:r>
              <a:rPr lang="en-US" sz="2400" b="1" dirty="0" err="1"/>
              <a:t>l’analyse</a:t>
            </a:r>
            <a:r>
              <a:rPr lang="en-US" sz="2400" b="1" dirty="0"/>
              <a:t> des sentiments </a:t>
            </a:r>
            <a:r>
              <a:rPr lang="en-US" sz="2400" b="1" dirty="0" err="1"/>
              <a:t>dans</a:t>
            </a:r>
            <a:r>
              <a:rPr lang="en-US" sz="2400" b="1" dirty="0"/>
              <a:t> un texte </a:t>
            </a:r>
            <a:r>
              <a:rPr lang="en-US" sz="2400" b="1" dirty="0" err="1"/>
              <a:t>en</a:t>
            </a:r>
            <a:r>
              <a:rPr lang="en-US" sz="2400" b="1" dirty="0"/>
              <a:t> Arabe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6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E22725-4C60-4242-817D-4C41B6C9F9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58994B-13C6-44C5-8EBD-B66F4BF94894}"/>
              </a:ext>
            </a:extLst>
          </p:cNvPr>
          <p:cNvSpPr txBox="1"/>
          <p:nvPr/>
        </p:nvSpPr>
        <p:spPr>
          <a:xfrm>
            <a:off x="1101012" y="6457890"/>
            <a:ext cx="88080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b="1" u="sng" dirty="0"/>
              <a:t>METHODE 3 : En utilisant l’association entre les </a:t>
            </a:r>
            <a:r>
              <a:rPr lang="fr-FR" sz="2800" b="1" u="sng" dirty="0" err="1"/>
              <a:t>terms</a:t>
            </a:r>
            <a:r>
              <a:rPr lang="fr-FR" sz="2800" b="1" u="sng" dirty="0"/>
              <a:t>    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7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36F12-0270-42B9-98D5-686ADA1F23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ECFA7-B505-4923-8074-1DDDF9A46F2E}"/>
              </a:ext>
            </a:extLst>
          </p:cNvPr>
          <p:cNvSpPr txBox="1"/>
          <p:nvPr/>
        </p:nvSpPr>
        <p:spPr>
          <a:xfrm>
            <a:off x="410547" y="6380946"/>
            <a:ext cx="9293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METHODE 3 : En utilisant l’association entre les </a:t>
            </a:r>
            <a:r>
              <a:rPr lang="fr-FR" sz="2800" b="1" u="sng" dirty="0" err="1"/>
              <a:t>terms</a:t>
            </a:r>
            <a:r>
              <a:rPr lang="fr-FR" sz="2800" b="1" u="sng" dirty="0"/>
              <a:t>    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4473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B9DCF-E290-4CB2-8F8F-754F6C3F0D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334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C7DFAF-CD44-4E0D-9C76-88E4F73BEDF6}"/>
              </a:ext>
            </a:extLst>
          </p:cNvPr>
          <p:cNvSpPr txBox="1"/>
          <p:nvPr/>
        </p:nvSpPr>
        <p:spPr>
          <a:xfrm>
            <a:off x="2149151" y="6334780"/>
            <a:ext cx="7893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METHODE 4 : En utilisant le  «WORD CLOUD (2) »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51592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31E73-B4F0-46C4-95E3-705E401383C0}"/>
              </a:ext>
            </a:extLst>
          </p:cNvPr>
          <p:cNvSpPr txBox="1"/>
          <p:nvPr/>
        </p:nvSpPr>
        <p:spPr>
          <a:xfrm>
            <a:off x="264367" y="279920"/>
            <a:ext cx="11663265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6. Sentiment Analysis : </a:t>
            </a:r>
          </a:p>
          <a:p>
            <a:endParaRPr lang="en-US" sz="3200" u="sng" dirty="0"/>
          </a:p>
          <a:p>
            <a:r>
              <a:rPr lang="fr-FR" sz="2800" b="1" dirty="0"/>
              <a:t>ETAPE 1 </a:t>
            </a:r>
            <a:r>
              <a:rPr lang="fr-FR" sz="2800" dirty="0"/>
              <a:t>: Stocker les mots les plus fréquents dans le texte </a:t>
            </a:r>
          </a:p>
          <a:p>
            <a:endParaRPr lang="en-US" sz="2800" dirty="0"/>
          </a:p>
          <a:p>
            <a:r>
              <a:rPr lang="fr-FR" sz="2800" b="1" dirty="0"/>
              <a:t>ETAPE 2 </a:t>
            </a:r>
            <a:r>
              <a:rPr lang="fr-FR" sz="2800" dirty="0"/>
              <a:t>: Stocker les mots traduits (Arabie </a:t>
            </a:r>
            <a:r>
              <a:rPr lang="fr-FR" sz="2800" dirty="0">
                <a:sym typeface="Wingdings" panose="05000000000000000000" pitchFamily="2" charset="2"/>
              </a:rPr>
              <a:t></a:t>
            </a:r>
            <a:r>
              <a:rPr lang="fr-FR" sz="2800" dirty="0"/>
              <a:t> French-Arabie) </a:t>
            </a:r>
          </a:p>
          <a:p>
            <a:endParaRPr lang="en-US" sz="2800" dirty="0"/>
          </a:p>
          <a:p>
            <a:r>
              <a:rPr lang="fr-FR" sz="2800" b="1" dirty="0"/>
              <a:t>ETAPE 3 </a:t>
            </a:r>
            <a:r>
              <a:rPr lang="fr-FR" sz="2800" dirty="0"/>
              <a:t>: stocker tous les termes de ce texte sous forme d’un tableau</a:t>
            </a:r>
          </a:p>
          <a:p>
            <a:endParaRPr lang="en-US" sz="2800" dirty="0"/>
          </a:p>
          <a:p>
            <a:r>
              <a:rPr lang="fr-FR" sz="2800" b="1" dirty="0"/>
              <a:t>ETAPE 4 </a:t>
            </a:r>
            <a:r>
              <a:rPr lang="fr-FR" sz="2800" dirty="0"/>
              <a:t>: Créer un fichier contenant les sentiments choisit</a:t>
            </a:r>
          </a:p>
          <a:p>
            <a:endParaRPr lang="fr-FR" sz="2800" dirty="0"/>
          </a:p>
          <a:p>
            <a:r>
              <a:rPr lang="fr-FR" sz="2800" b="1" dirty="0"/>
              <a:t>ETAPE 5 </a:t>
            </a:r>
            <a:r>
              <a:rPr lang="fr-FR" sz="2800" dirty="0"/>
              <a:t>: Traduire les sentiments en utilisant « </a:t>
            </a:r>
            <a:r>
              <a:rPr lang="fr-FR" sz="2800" dirty="0" err="1"/>
              <a:t>Transliterate</a:t>
            </a:r>
            <a:r>
              <a:rPr lang="fr-FR" sz="2800" dirty="0"/>
              <a:t> ou </a:t>
            </a:r>
            <a:r>
              <a:rPr lang="fr-FR" sz="2800" dirty="0" err="1"/>
              <a:t>reverse.transliterate</a:t>
            </a:r>
            <a:r>
              <a:rPr lang="fr-FR" sz="2800" dirty="0"/>
              <a:t> »</a:t>
            </a:r>
            <a:endParaRPr lang="en-US" sz="2800" dirty="0"/>
          </a:p>
          <a:p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sz="3200" u="sng" dirty="0"/>
          </a:p>
          <a:p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23291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B4A80-B29D-48CC-8E87-4CE655640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6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857DEF-422B-4131-955A-34837AAC3C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25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D99F0-A98D-4AC4-BD6A-857ADE9971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00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F7CD6-9412-47AA-9673-96FCFD96CEF5}"/>
              </a:ext>
            </a:extLst>
          </p:cNvPr>
          <p:cNvSpPr txBox="1"/>
          <p:nvPr/>
        </p:nvSpPr>
        <p:spPr>
          <a:xfrm>
            <a:off x="0" y="2827175"/>
            <a:ext cx="1219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6. Sentiment Analysis : </a:t>
            </a:r>
          </a:p>
          <a:p>
            <a:endParaRPr lang="fr-FR" sz="2800" b="1" dirty="0"/>
          </a:p>
          <a:p>
            <a:r>
              <a:rPr lang="fr-FR" sz="2800" b="1" dirty="0"/>
              <a:t>ETAPE 6 : </a:t>
            </a:r>
            <a:r>
              <a:rPr lang="fr-FR" sz="2800" dirty="0"/>
              <a:t>Faire la partition de notre donnée (training set &amp; </a:t>
            </a:r>
            <a:r>
              <a:rPr lang="fr-FR" sz="2800" dirty="0" err="1"/>
              <a:t>testing</a:t>
            </a:r>
            <a:r>
              <a:rPr lang="fr-FR" sz="2800" dirty="0"/>
              <a:t> set)</a:t>
            </a:r>
          </a:p>
          <a:p>
            <a:endParaRPr lang="en-US" sz="2800" b="1" dirty="0"/>
          </a:p>
          <a:p>
            <a:r>
              <a:rPr lang="fr-FR" sz="2800" b="1" dirty="0"/>
              <a:t>ETAPE 7 : </a:t>
            </a:r>
            <a:r>
              <a:rPr lang="fr-FR" sz="2800" dirty="0"/>
              <a:t>Choisir les termes sur-lesquels on veut faire l’analyse des sentiments</a:t>
            </a:r>
          </a:p>
          <a:p>
            <a:endParaRPr lang="en-US" sz="2800" b="1" dirty="0"/>
          </a:p>
          <a:p>
            <a:r>
              <a:rPr lang="fr-FR" sz="2800" b="1" dirty="0"/>
              <a:t>ETAPE 8 : </a:t>
            </a:r>
            <a:r>
              <a:rPr lang="fr-FR" sz="2800" dirty="0"/>
              <a:t>En utilisant la librairie « </a:t>
            </a:r>
            <a:r>
              <a:rPr lang="fr-FR" sz="2800" dirty="0" err="1"/>
              <a:t>RTextTools</a:t>
            </a:r>
            <a:r>
              <a:rPr lang="fr-FR" sz="2800" dirty="0"/>
              <a:t> » on trouve une prédiction des sentiments</a:t>
            </a:r>
          </a:p>
          <a:p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01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6255C-C720-4FED-9DEA-AA4C773E2E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557970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5ACA8-C1CB-40C5-BD2B-91BA20B72A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9705" y="0"/>
            <a:ext cx="6612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0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3870" y="968552"/>
            <a:ext cx="101442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b="1" u="sng" dirty="0"/>
              <a:t>Load  Data  </a:t>
            </a:r>
          </a:p>
          <a:p>
            <a:pPr marL="457200" indent="-457200">
              <a:buAutoNum type="arabicPeriod"/>
            </a:pPr>
            <a:endParaRPr lang="en-US" b="1" u="sng" dirty="0"/>
          </a:p>
          <a:p>
            <a:pPr fontAlgn="base"/>
            <a:r>
              <a:rPr lang="fr-FR" sz="2800" b="1" dirty="0"/>
              <a:t>ETAPE 1</a:t>
            </a:r>
            <a:r>
              <a:rPr lang="fr-FR" sz="2800" dirty="0"/>
              <a:t> : Transformer le system locale de </a:t>
            </a:r>
            <a:r>
              <a:rPr lang="fr-FR" sz="2800" dirty="0" err="1"/>
              <a:t>Rstudio</a:t>
            </a:r>
            <a:r>
              <a:rPr lang="fr-FR" sz="2800" dirty="0"/>
              <a:t> en « Arabe »</a:t>
            </a:r>
          </a:p>
          <a:p>
            <a:pPr fontAlgn="base"/>
            <a:endParaRPr lang="en-US" sz="2800" dirty="0"/>
          </a:p>
          <a:p>
            <a:pPr fontAlgn="base"/>
            <a:r>
              <a:rPr lang="fr-FR" sz="2800" b="1" dirty="0"/>
              <a:t>ETAPE 2 </a:t>
            </a:r>
            <a:r>
              <a:rPr lang="fr-FR" sz="2800" dirty="0"/>
              <a:t>: Utiliser les librairies suivantes : « "</a:t>
            </a:r>
            <a:r>
              <a:rPr lang="fr-FR" sz="2800" dirty="0" err="1"/>
              <a:t>tm</a:t>
            </a:r>
            <a:r>
              <a:rPr lang="fr-FR" sz="2800" dirty="0"/>
              <a:t>", "</a:t>
            </a:r>
            <a:r>
              <a:rPr lang="fr-FR" sz="2800" dirty="0" err="1"/>
              <a:t>arabicStemR</a:t>
            </a:r>
            <a:r>
              <a:rPr lang="fr-FR" sz="2800" dirty="0"/>
              <a:t>" »</a:t>
            </a:r>
          </a:p>
          <a:p>
            <a:pPr fontAlgn="base"/>
            <a:endParaRPr lang="en-US" sz="2800" dirty="0"/>
          </a:p>
          <a:p>
            <a:pPr fontAlgn="base"/>
            <a:r>
              <a:rPr lang="fr-FR" sz="2800" b="1" dirty="0"/>
              <a:t>ETAPE 3</a:t>
            </a:r>
            <a:r>
              <a:rPr lang="fr-FR" sz="2800" dirty="0"/>
              <a:t> : Lire le texte en utilisant la fonction « </a:t>
            </a:r>
            <a:r>
              <a:rPr lang="fr-FR" sz="2800" dirty="0" err="1"/>
              <a:t>readLines</a:t>
            </a:r>
            <a:r>
              <a:rPr lang="fr-FR" sz="2800" dirty="0"/>
              <a:t> »</a:t>
            </a:r>
            <a:endParaRPr lang="en-US" sz="2800" dirty="0"/>
          </a:p>
          <a:p>
            <a:endParaRPr lang="en-US" sz="2000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C7BEDB-4C19-4B13-BC8B-85E81AA6F2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5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5CF8E-9D4E-4ECB-A416-0015EF20AB21}"/>
              </a:ext>
            </a:extLst>
          </p:cNvPr>
          <p:cNvSpPr txBox="1"/>
          <p:nvPr/>
        </p:nvSpPr>
        <p:spPr>
          <a:xfrm>
            <a:off x="709126" y="628233"/>
            <a:ext cx="1030099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2. </a:t>
            </a:r>
            <a:r>
              <a:rPr lang="fr-FR" sz="3200" b="1" u="sng" dirty="0" err="1"/>
              <a:t>Cleaning</a:t>
            </a:r>
            <a:r>
              <a:rPr lang="fr-FR" sz="3200" b="1" u="sng" dirty="0"/>
              <a:t> Data</a:t>
            </a:r>
          </a:p>
          <a:p>
            <a:endParaRPr lang="fr-FR" dirty="0"/>
          </a:p>
          <a:p>
            <a:r>
              <a:rPr lang="fr-FR" sz="2800" b="1" dirty="0"/>
              <a:t>ETAPE 1</a:t>
            </a:r>
            <a:r>
              <a:rPr lang="fr-FR" sz="2800" dirty="0"/>
              <a:t> : Eliminer les ponctuations en utilisant la fonction « </a:t>
            </a:r>
            <a:r>
              <a:rPr lang="fr-FR" sz="2800" dirty="0" err="1"/>
              <a:t>removePunctuation</a:t>
            </a:r>
            <a:r>
              <a:rPr lang="fr-FR" sz="2800" dirty="0"/>
              <a:t> »</a:t>
            </a:r>
            <a:endParaRPr lang="en-US" sz="2800" dirty="0"/>
          </a:p>
          <a:p>
            <a:r>
              <a:rPr lang="fr-FR" sz="2800" dirty="0"/>
              <a:t> </a:t>
            </a:r>
            <a:endParaRPr lang="en-US" sz="2800" dirty="0"/>
          </a:p>
          <a:p>
            <a:r>
              <a:rPr lang="fr-FR" sz="2800" b="1" dirty="0"/>
              <a:t>ETAPE 2</a:t>
            </a:r>
            <a:r>
              <a:rPr lang="fr-FR" sz="2800" dirty="0"/>
              <a:t> : Eliminer les nombres en utilisant la fonction « </a:t>
            </a:r>
            <a:r>
              <a:rPr lang="fr-FR" sz="2800" dirty="0" err="1"/>
              <a:t>removeNumbers</a:t>
            </a:r>
            <a:r>
              <a:rPr lang="fr-FR" sz="2800" dirty="0"/>
              <a:t> »</a:t>
            </a:r>
            <a:endParaRPr lang="en-US" sz="2800" dirty="0"/>
          </a:p>
          <a:p>
            <a:r>
              <a:rPr lang="fr-FR" sz="2800" dirty="0"/>
              <a:t> </a:t>
            </a:r>
            <a:endParaRPr lang="en-US" sz="2800" dirty="0"/>
          </a:p>
          <a:p>
            <a:r>
              <a:rPr lang="fr-FR" sz="2800" b="1" dirty="0"/>
              <a:t>ETAPE 3</a:t>
            </a:r>
            <a:r>
              <a:rPr lang="fr-FR" sz="2800" dirty="0"/>
              <a:t> : Eliminer les symboles en utilisant la fonction « </a:t>
            </a:r>
            <a:r>
              <a:rPr lang="fr-FR" sz="2800" dirty="0" err="1"/>
              <a:t>removeNewlineChars</a:t>
            </a:r>
            <a:r>
              <a:rPr lang="fr-FR" sz="2800" dirty="0"/>
              <a:t> »</a:t>
            </a:r>
            <a:endParaRPr lang="en-US" sz="2800" dirty="0"/>
          </a:p>
          <a:p>
            <a:r>
              <a:rPr lang="fr-FR" sz="2800" dirty="0"/>
              <a:t> </a:t>
            </a:r>
            <a:endParaRPr lang="en-US" sz="2800" dirty="0"/>
          </a:p>
          <a:p>
            <a:r>
              <a:rPr lang="fr-FR" sz="2800" b="1" dirty="0"/>
              <a:t>ETAPE 4 </a:t>
            </a:r>
            <a:r>
              <a:rPr lang="fr-FR" sz="2800" dirty="0"/>
              <a:t>: Eliminer les espaces vides en utilisant la fonction « </a:t>
            </a:r>
            <a:r>
              <a:rPr lang="fr-FR" sz="2800" dirty="0" err="1"/>
              <a:t>stripWhitespace</a:t>
            </a:r>
            <a:r>
              <a:rPr lang="fr-FR" sz="2800" dirty="0"/>
              <a:t> 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867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DF93D-61A6-4E9F-9B1A-AE24C8442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2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FEDA4-5E62-4283-8789-8C145C1E1A24}"/>
              </a:ext>
            </a:extLst>
          </p:cNvPr>
          <p:cNvSpPr txBox="1"/>
          <p:nvPr/>
        </p:nvSpPr>
        <p:spPr>
          <a:xfrm>
            <a:off x="429207" y="428178"/>
            <a:ext cx="106368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3. Data Structure Transformation</a:t>
            </a:r>
          </a:p>
          <a:p>
            <a:endParaRPr lang="en-US" dirty="0"/>
          </a:p>
          <a:p>
            <a:r>
              <a:rPr lang="en-US" sz="2800" b="1" dirty="0"/>
              <a:t>ETAPE 1 </a:t>
            </a:r>
            <a:r>
              <a:rPr lang="en-US" sz="2800" dirty="0"/>
              <a:t>: Transformer le </a:t>
            </a:r>
            <a:r>
              <a:rPr lang="en-US" sz="2800" dirty="0" err="1"/>
              <a:t>texte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Data Frame</a:t>
            </a:r>
          </a:p>
          <a:p>
            <a:endParaRPr lang="en-US" sz="2800" dirty="0"/>
          </a:p>
          <a:p>
            <a:r>
              <a:rPr lang="fr-FR" sz="2800" b="1" dirty="0"/>
              <a:t>ETAPE 2</a:t>
            </a:r>
            <a:r>
              <a:rPr lang="fr-FR" sz="2800" dirty="0"/>
              <a:t> : Créer une nouvelle colonne sur notre data frame « </a:t>
            </a:r>
            <a:r>
              <a:rPr lang="fr-FR" sz="2800" dirty="0" err="1"/>
              <a:t>arabic_text</a:t>
            </a:r>
            <a:r>
              <a:rPr lang="fr-FR" sz="2800" dirty="0"/>
              <a:t> »</a:t>
            </a:r>
          </a:p>
          <a:p>
            <a:endParaRPr lang="en-US" sz="2800" dirty="0"/>
          </a:p>
          <a:p>
            <a:r>
              <a:rPr lang="fr-FR" sz="2800" b="1" dirty="0"/>
              <a:t>ETAPE 3 </a:t>
            </a:r>
            <a:r>
              <a:rPr lang="fr-FR" sz="2800" dirty="0"/>
              <a:t>: Traduire chaque ligne en Anglais-Arabe en utilisant la fonction « </a:t>
            </a:r>
            <a:r>
              <a:rPr lang="fr-FR" sz="2800" dirty="0" err="1"/>
              <a:t>Transliterate</a:t>
            </a:r>
            <a:r>
              <a:rPr lang="fr-FR" sz="2800" dirty="0"/>
              <a:t> »</a:t>
            </a:r>
          </a:p>
          <a:p>
            <a:endParaRPr lang="en-US" sz="2800" dirty="0"/>
          </a:p>
          <a:p>
            <a:r>
              <a:rPr lang="fr-FR" sz="2800" b="1" dirty="0"/>
              <a:t>ETAPE 4</a:t>
            </a:r>
            <a:r>
              <a:rPr lang="fr-FR" sz="2800" dirty="0"/>
              <a:t> : </a:t>
            </a:r>
            <a:r>
              <a:rPr lang="fr-FR" sz="2800" dirty="0" err="1"/>
              <a:t>View</a:t>
            </a:r>
            <a:r>
              <a:rPr lang="fr-FR" sz="2800" dirty="0"/>
              <a:t> data pour visualiser la traduction de chaque ligne de ce </a:t>
            </a:r>
            <a:r>
              <a:rPr lang="fr-FR" sz="2800" dirty="0" err="1"/>
              <a:t>text</a:t>
            </a:r>
            <a:r>
              <a:rPr lang="fr-FR" sz="2800" dirty="0"/>
              <a:t> traite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80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D4DD29-3BC5-4CDD-9E86-9DA219C75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3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1629B3-9FB4-4AA0-A7A8-AFBB1C1444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98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374</TotalTime>
  <Words>140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Elio BouSerhal</cp:lastModifiedBy>
  <cp:revision>16</cp:revision>
  <dcterms:created xsi:type="dcterms:W3CDTF">2023-02-12T18:30:15Z</dcterms:created>
  <dcterms:modified xsi:type="dcterms:W3CDTF">2023-02-13T11:50:54Z</dcterms:modified>
</cp:coreProperties>
</file>