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1" r:id="rId6"/>
    <p:sldId id="277" r:id="rId7"/>
    <p:sldId id="262" r:id="rId8"/>
    <p:sldId id="263" r:id="rId9"/>
    <p:sldId id="264" r:id="rId10"/>
    <p:sldId id="265" r:id="rId11"/>
    <p:sldId id="266" r:id="rId12"/>
    <p:sldId id="267" r:id="rId13"/>
    <p:sldId id="268" r:id="rId14"/>
    <p:sldId id="276" r:id="rId15"/>
    <p:sldId id="278" r:id="rId16"/>
    <p:sldId id="275" r:id="rId17"/>
    <p:sldId id="279" r:id="rId18"/>
    <p:sldId id="280" r:id="rId19"/>
    <p:sldId id="281" r:id="rId20"/>
    <p:sldId id="282" r:id="rId21"/>
    <p:sldId id="283" r:id="rId22"/>
    <p:sldId id="284" r:id="rId23"/>
    <p:sldId id="285" r:id="rId24"/>
    <p:sldId id="286" r:id="rId25"/>
    <p:sldId id="287" r:id="rId2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 altLang="en-US"/>
              <a:t>Desplazamiento de la onda</a:t>
            </a:r>
            <a:endParaRPr lang="" altLang="en-US"/>
          </a:p>
        </p:txBody>
      </p:sp>
      <p:sp>
        <p:nvSpPr>
          <p:cNvPr id="10" name="Text Box 9"/>
          <p:cNvSpPr txBox="1"/>
          <p:nvPr/>
        </p:nvSpPr>
        <p:spPr>
          <a:xfrm>
            <a:off x="929640" y="1594485"/>
            <a:ext cx="5031105" cy="2861310"/>
          </a:xfrm>
          <a:prstGeom prst="rect">
            <a:avLst/>
          </a:prstGeom>
          <a:noFill/>
        </p:spPr>
        <p:txBody>
          <a:bodyPr wrap="square" rtlCol="0">
            <a:spAutoFit/>
          </a:bodyPr>
          <a:p>
            <a:r>
              <a:rPr lang="" altLang="en-US"/>
              <a:t>Esto surgiócon Carolina mientras discutíamos el tema de la estacionariedad de las ondas. Van Loon 1972 tiene este gráfico donde grafica el cambio de fase diario de la onda en función de la amplitud. Lo que ve es que cuando cambia poco (o nada) la amplitud es más alta. Esto sería una definición directa de “onda estacionaria” con la limitación de que el cambio de fase en 24hs de una fase de Fourier no es necesariamente lo mismo que la velocidad de fase de la onda en sí. </a:t>
            </a:r>
            <a:endParaRPr lang="" altLang="en-US"/>
          </a:p>
        </p:txBody>
      </p:sp>
      <p:pic>
        <p:nvPicPr>
          <p:cNvPr id="11" name="Picture 10"/>
          <p:cNvPicPr>
            <a:picLocks noChangeAspect="1"/>
          </p:cNvPicPr>
          <p:nvPr/>
        </p:nvPicPr>
        <p:blipFill>
          <a:blip r:embed="rId1"/>
          <a:stretch>
            <a:fillRect/>
          </a:stretch>
        </p:blipFill>
        <p:spPr>
          <a:xfrm>
            <a:off x="6109335" y="1594485"/>
            <a:ext cx="5583555" cy="4402455"/>
          </a:xfrm>
          <a:prstGeom prst="rect">
            <a:avLst/>
          </a:prstGeom>
        </p:spPr>
      </p:pic>
      <p:sp>
        <p:nvSpPr>
          <p:cNvPr id="12" name="Text Box 11"/>
          <p:cNvSpPr txBox="1"/>
          <p:nvPr/>
        </p:nvSpPr>
        <p:spPr>
          <a:xfrm>
            <a:off x="4516120" y="5996940"/>
            <a:ext cx="7309485" cy="460375"/>
          </a:xfrm>
          <a:prstGeom prst="rect">
            <a:avLst/>
          </a:prstGeom>
          <a:noFill/>
        </p:spPr>
        <p:txBody>
          <a:bodyPr wrap="square" rtlCol="0" anchor="t">
            <a:spAutoFit/>
          </a:bodyPr>
          <a:p>
            <a:pPr algn="r"/>
            <a:r>
              <a:rPr lang="en-US" sz="1200"/>
              <a:t>van Loon, H., &amp; Jenne, R. L. (1972). The zonal harmonic standing waves in the southern hemisphere. Journal of Geophysical Research, 77(6), 992–1003.</a:t>
            </a:r>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645160"/>
          </a:xfrm>
          <a:prstGeom prst="rect">
            <a:avLst/>
          </a:prstGeom>
          <a:noFill/>
        </p:spPr>
        <p:txBody>
          <a:bodyPr wrap="square" rtlCol="0">
            <a:spAutoFit/>
          </a:bodyPr>
          <a:p>
            <a:r>
              <a:rPr lang="en-US" altLang="en-US">
                <a:cs typeface="+mn-lt"/>
              </a:rPr>
              <a:t>DeSole y Yang proponen quedarse con las primeras K componentes seleccionando el mínimo K que mazimiza el R² del ajuste. </a:t>
            </a:r>
            <a:endParaRPr lang="en-US" altLang="en-US">
              <a:cs typeface="+mn-lt"/>
            </a:endParaRPr>
          </a:p>
        </p:txBody>
      </p:sp>
      <p:sp>
        <p:nvSpPr>
          <p:cNvPr id="13" name="Text Box 12"/>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pic>
        <p:nvPicPr>
          <p:cNvPr id="11" name="Picture 10"/>
          <p:cNvPicPr>
            <a:picLocks noChangeAspect="1"/>
          </p:cNvPicPr>
          <p:nvPr/>
        </p:nvPicPr>
        <p:blipFill>
          <a:blip r:embed="rId1"/>
          <a:stretch>
            <a:fillRect/>
          </a:stretch>
        </p:blipFill>
        <p:spPr>
          <a:xfrm>
            <a:off x="2573020" y="1293495"/>
            <a:ext cx="6510020" cy="2880995"/>
          </a:xfrm>
          <a:prstGeom prst="rect">
            <a:avLst/>
          </a:prstGeom>
        </p:spPr>
      </p:pic>
      <p:sp>
        <p:nvSpPr>
          <p:cNvPr id="2" name="Text Box 1"/>
          <p:cNvSpPr txBox="1"/>
          <p:nvPr/>
        </p:nvSpPr>
        <p:spPr>
          <a:xfrm>
            <a:off x="715010" y="4265930"/>
            <a:ext cx="8368030" cy="1476375"/>
          </a:xfrm>
          <a:prstGeom prst="rect">
            <a:avLst/>
          </a:prstGeom>
          <a:noFill/>
        </p:spPr>
        <p:txBody>
          <a:bodyPr wrap="square" rtlCol="0">
            <a:spAutoFit/>
          </a:bodyPr>
          <a:p>
            <a:r>
              <a:rPr lang="" altLang="en-US">
                <a:cs typeface="+mn-lt"/>
              </a:rPr>
              <a:t>A mí se me ocurrió probar con regresión regularizada, que agrega una penalización a los coeficientes altos. </a:t>
            </a:r>
            <a:endParaRPr lang="" altLang="en-US">
              <a:cs typeface="+mn-lt"/>
            </a:endParaRPr>
          </a:p>
          <a:p>
            <a:endParaRPr lang="" altLang="en-US">
              <a:cs typeface="+mn-lt"/>
            </a:endParaRPr>
          </a:p>
          <a:p>
            <a:r>
              <a:rPr lang="" altLang="en-US">
                <a:cs typeface="+mn-lt"/>
              </a:rPr>
              <a:t>Alternativamente se puede proponer toda clase de metodologías de la literatura de selección de modelos. BIC, Akaike, etc.. </a:t>
            </a:r>
            <a:endParaRPr lang="" altLang="en-US">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368300"/>
          </a:xfrm>
          <a:prstGeom prst="rect">
            <a:avLst/>
          </a:prstGeom>
          <a:noFill/>
        </p:spPr>
        <p:txBody>
          <a:bodyPr wrap="square" rtlCol="0">
            <a:spAutoFit/>
          </a:bodyPr>
          <a:p>
            <a:r>
              <a:rPr lang="" altLang="en-US">
                <a:cs typeface="+mn-lt"/>
              </a:rPr>
              <a:t>Ejemplo (replica el paper): tendencia lineal del viento zonal medio de DEF en 300hPa.</a:t>
            </a:r>
            <a:endParaRPr lang="" altLang="en-US">
              <a:cs typeface="+mn-lt"/>
            </a:endParaRPr>
          </a:p>
        </p:txBody>
      </p:sp>
      <p:sp>
        <p:nvSpPr>
          <p:cNvPr id="13" name="Text Box 12"/>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pic>
        <p:nvPicPr>
          <p:cNvPr id="5" name="Picture 4"/>
          <p:cNvPicPr>
            <a:picLocks noChangeAspect="1"/>
          </p:cNvPicPr>
          <p:nvPr/>
        </p:nvPicPr>
        <p:blipFill>
          <a:blip r:embed="rId1"/>
          <a:stretch>
            <a:fillRect/>
          </a:stretch>
        </p:blipFill>
        <p:spPr>
          <a:xfrm>
            <a:off x="1665605" y="887730"/>
            <a:ext cx="8860790" cy="5081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645160"/>
          </a:xfrm>
          <a:prstGeom prst="rect">
            <a:avLst/>
          </a:prstGeom>
          <a:noFill/>
        </p:spPr>
        <p:txBody>
          <a:bodyPr wrap="square" rtlCol="0">
            <a:spAutoFit/>
          </a:bodyPr>
          <a:p>
            <a:r>
              <a:rPr lang="" altLang="en-US" b="1">
                <a:cs typeface="+mn-lt"/>
              </a:rPr>
              <a:t>Limitaciones:</a:t>
            </a:r>
            <a:endParaRPr lang="" altLang="en-US" b="1">
              <a:cs typeface="+mn-lt"/>
            </a:endParaRPr>
          </a:p>
          <a:p>
            <a:r>
              <a:rPr lang="" altLang="en-US" b="1">
                <a:cs typeface="+mn-lt"/>
              </a:rPr>
              <a:t>Dependencia con el dominio. </a:t>
            </a:r>
            <a:endParaRPr lang="" altLang="en-US" b="1">
              <a:cs typeface="+mn-lt"/>
            </a:endParaRPr>
          </a:p>
        </p:txBody>
      </p:sp>
      <p:sp>
        <p:nvSpPr>
          <p:cNvPr id="13" name="Text Box 12"/>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pic>
        <p:nvPicPr>
          <p:cNvPr id="2" name="Picture 1"/>
          <p:cNvPicPr>
            <a:picLocks noChangeAspect="1"/>
          </p:cNvPicPr>
          <p:nvPr/>
        </p:nvPicPr>
        <p:blipFill>
          <a:blip r:embed="rId1"/>
          <a:stretch>
            <a:fillRect/>
          </a:stretch>
        </p:blipFill>
        <p:spPr>
          <a:xfrm>
            <a:off x="5005705" y="412750"/>
            <a:ext cx="6329680" cy="5765800"/>
          </a:xfrm>
          <a:prstGeom prst="rect">
            <a:avLst/>
          </a:prstGeom>
        </p:spPr>
      </p:pic>
      <p:sp>
        <p:nvSpPr>
          <p:cNvPr id="6" name="Text Box 5"/>
          <p:cNvSpPr txBox="1"/>
          <p:nvPr/>
        </p:nvSpPr>
        <p:spPr>
          <a:xfrm>
            <a:off x="851535" y="1305560"/>
            <a:ext cx="4279265" cy="4246245"/>
          </a:xfrm>
          <a:prstGeom prst="rect">
            <a:avLst/>
          </a:prstGeom>
          <a:noFill/>
        </p:spPr>
        <p:txBody>
          <a:bodyPr wrap="square" rtlCol="0">
            <a:spAutoFit/>
          </a:bodyPr>
          <a:p>
            <a:r>
              <a:rPr lang="" altLang="en-US">
                <a:cs typeface="+mn-lt"/>
              </a:rPr>
              <a:t>Como el método pasa por componentes principales, está la siempre molesta dependencia con el dominio. </a:t>
            </a:r>
            <a:endParaRPr lang="" altLang="en-US">
              <a:cs typeface="+mn-lt"/>
            </a:endParaRPr>
          </a:p>
          <a:p>
            <a:endParaRPr lang="" altLang="en-US">
              <a:cs typeface="+mn-lt"/>
            </a:endParaRPr>
          </a:p>
          <a:p>
            <a:r>
              <a:rPr lang="" altLang="en-US">
                <a:cs typeface="+mn-lt"/>
              </a:rPr>
              <a:t>Arriba está el campo de regresión aplicando el método a todo el hemisferio norte. Abajo están los campos combinados aplicando el método a cada cuadrante por separado. </a:t>
            </a:r>
            <a:endParaRPr lang="" altLang="en-US">
              <a:cs typeface="+mn-lt"/>
            </a:endParaRPr>
          </a:p>
          <a:p>
            <a:endParaRPr lang="" altLang="en-US">
              <a:cs typeface="+mn-lt"/>
            </a:endParaRPr>
          </a:p>
          <a:p>
            <a:r>
              <a:rPr lang="" altLang="en-US">
                <a:cs typeface="+mn-lt"/>
              </a:rPr>
              <a:t>Hay diferencias en todo, pero el cuadrante superior derecho es el peor. Haciéndolo por cuadrantes, la regresión da casi nula. Esto es un problema, pero también indica que la regresion en esa zona no es estadísticamente significativa. </a:t>
            </a:r>
            <a:endParaRPr lang="" altLang="en-US">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14400" y="1052830"/>
            <a:ext cx="9892030" cy="3413760"/>
          </a:xfrm>
          <a:prstGeom prst="rect">
            <a:avLst/>
          </a:prstGeom>
          <a:noFill/>
        </p:spPr>
        <p:txBody>
          <a:bodyPr wrap="square" rtlCol="0" anchor="t">
            <a:spAutoFit/>
          </a:bodyPr>
          <a:p>
            <a:pPr indent="0">
              <a:lnSpc>
                <a:spcPct val="110000"/>
              </a:lnSpc>
              <a:buNone/>
            </a:pPr>
            <a:r>
              <a:rPr lang="" altLang="en-US" b="1"/>
              <a:t>Conclusiones</a:t>
            </a:r>
            <a:endParaRPr lang="en-US" b="1"/>
          </a:p>
          <a:p>
            <a:pPr marL="342900" indent="-342900">
              <a:lnSpc>
                <a:spcPct val="110000"/>
              </a:lnSpc>
              <a:buAutoNum type="arabicPeriod"/>
            </a:pPr>
            <a:r>
              <a:rPr lang="en-US"/>
              <a:t>El método LASSO para reducir la dimensionalidad del problema no da buenos resultados. El p-valor obtenido es totalmente inválido y la candiad de coeficientes no nulos es muy sensible a la cantiad de compoentes principales que se permite entrar en la regresión. Además suele dar valores subestimados en la regresión (aunque eso es por diseño).</a:t>
            </a:r>
            <a:endParaRPr lang="en-US"/>
          </a:p>
          <a:p>
            <a:pPr marL="342900" indent="-342900">
              <a:lnSpc>
                <a:spcPct val="110000"/>
              </a:lnSpc>
              <a:buAutoNum type="arabicPeriod"/>
            </a:pPr>
            <a:r>
              <a:rPr lang="en-US"/>
              <a:t>Hay algunos problemas con la elección del dominio que cambian el valor de la regresión. Sin embargo, estos cambios son informativos, ya que la variación es grande donde la señal es pequeña. </a:t>
            </a:r>
            <a:endParaRPr lang="en-US"/>
          </a:p>
          <a:p>
            <a:pPr marL="342900" indent="-342900">
              <a:lnSpc>
                <a:spcPct val="110000"/>
              </a:lnSpc>
              <a:buAutoNum type="arabicPeriod"/>
            </a:pPr>
            <a:r>
              <a:rPr lang="en-US"/>
              <a:t>El p.valor conseguido es informativo!</a:t>
            </a:r>
            <a:endParaRPr lang="en-US"/>
          </a:p>
          <a:p>
            <a:pPr marL="342900" indent="-342900">
              <a:lnSpc>
                <a:spcPct val="110000"/>
              </a:lnSpc>
              <a:buAutoNum type="arabicPeriod"/>
            </a:pPr>
            <a:r>
              <a:rPr lang="en-US"/>
              <a:t>Tiene una gran limitación: no acepta valores faltantes! Se puede usar DINEOF para rellenar usando EOF y tener algo consistente.</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 altLang="en-US"/>
              <a:t>Localización de la onda</a:t>
            </a:r>
            <a:endParaRPr lang="" altLang="en-US"/>
          </a:p>
        </p:txBody>
      </p:sp>
      <p:sp>
        <p:nvSpPr>
          <p:cNvPr id="3" name="Text Box 2"/>
          <p:cNvSpPr txBox="1"/>
          <p:nvPr/>
        </p:nvSpPr>
        <p:spPr>
          <a:xfrm>
            <a:off x="930275" y="1424940"/>
            <a:ext cx="8368030" cy="645160"/>
          </a:xfrm>
          <a:prstGeom prst="rect">
            <a:avLst/>
          </a:prstGeom>
          <a:noFill/>
        </p:spPr>
        <p:txBody>
          <a:bodyPr wrap="square" rtlCol="0">
            <a:spAutoFit/>
          </a:bodyPr>
          <a:p>
            <a:r>
              <a:rPr lang="" altLang="en-US"/>
              <a:t>En la tesis de licenciatura hice una prueba muy preliminar de usar wavelets para localizar la onda 3 en latitud. Esto es una extensión de eso. </a:t>
            </a:r>
            <a:endParaRPr lang=""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1198880"/>
          </a:xfrm>
          <a:prstGeom prst="rect">
            <a:avLst/>
          </a:prstGeom>
          <a:noFill/>
        </p:spPr>
        <p:txBody>
          <a:bodyPr wrap="square" rtlCol="0">
            <a:spAutoFit/>
          </a:bodyPr>
          <a:p>
            <a:r>
              <a:rPr lang="" altLang="en-US"/>
              <a:t>La idea que está detrás de la “localización” de una onda es la modulación de su amplitud. Es decir, que no hay una sola amplitud para todo el círculo de latitud, sino que la amplitud varía según la longitud. Un poco más estrictamente eso significa que si x es la variable que voy a descomponer en distintas ondas, lo que tengo en mente es:</a:t>
            </a:r>
            <a:endParaRPr lang="" altLang="en-US"/>
          </a:p>
        </p:txBody>
      </p:sp>
      <p:pic>
        <p:nvPicPr>
          <p:cNvPr id="2" name="Picture 1"/>
          <p:cNvPicPr>
            <a:picLocks noChangeAspect="1"/>
          </p:cNvPicPr>
          <p:nvPr/>
        </p:nvPicPr>
        <p:blipFill>
          <a:blip r:embed="rId1"/>
          <a:stretch>
            <a:fillRect/>
          </a:stretch>
        </p:blipFill>
        <p:spPr>
          <a:xfrm>
            <a:off x="851535" y="2068195"/>
            <a:ext cx="2980690" cy="304800"/>
          </a:xfrm>
          <a:prstGeom prst="rect">
            <a:avLst/>
          </a:prstGeom>
        </p:spPr>
      </p:pic>
      <p:sp>
        <p:nvSpPr>
          <p:cNvPr id="6" name="Text Box 5"/>
          <p:cNvSpPr txBox="1"/>
          <p:nvPr/>
        </p:nvSpPr>
        <p:spPr>
          <a:xfrm>
            <a:off x="851535" y="2567940"/>
            <a:ext cx="8368030" cy="922020"/>
          </a:xfrm>
          <a:prstGeom prst="rect">
            <a:avLst/>
          </a:prstGeom>
          <a:noFill/>
        </p:spPr>
        <p:txBody>
          <a:bodyPr wrap="square" rtlCol="0">
            <a:spAutoFit/>
          </a:bodyPr>
          <a:p>
            <a:r>
              <a:rPr lang="" altLang="en-US"/>
              <a:t>Pero si el espectro de A incluye frecuencias mayores a k, ¿tiene sentido decir que está modulando la amplitud? Me parece razonable restringir la forma de A a suma de sinusoides con número de onda mayor a k. De manera que la ecuación anterior queda:</a:t>
            </a:r>
            <a:endParaRPr lang="" altLang="en-US"/>
          </a:p>
        </p:txBody>
      </p:sp>
      <p:grpSp>
        <p:nvGrpSpPr>
          <p:cNvPr id="14" name="Group 13"/>
          <p:cNvGrpSpPr/>
          <p:nvPr/>
        </p:nvGrpSpPr>
        <p:grpSpPr>
          <a:xfrm>
            <a:off x="851535" y="3888740"/>
            <a:ext cx="5932805" cy="656590"/>
            <a:chOff x="1465" y="6310"/>
            <a:chExt cx="9343" cy="1034"/>
          </a:xfrm>
        </p:grpSpPr>
        <p:pic>
          <p:nvPicPr>
            <p:cNvPr id="10" name="Picture 9"/>
            <p:cNvPicPr>
              <a:picLocks noChangeAspect="1"/>
            </p:cNvPicPr>
            <p:nvPr/>
          </p:nvPicPr>
          <p:blipFill>
            <a:blip r:embed="rId2"/>
            <a:stretch>
              <a:fillRect/>
            </a:stretch>
          </p:blipFill>
          <p:spPr>
            <a:xfrm>
              <a:off x="1465" y="6310"/>
              <a:ext cx="6509" cy="1035"/>
            </a:xfrm>
            <a:prstGeom prst="rect">
              <a:avLst/>
            </a:prstGeom>
          </p:spPr>
        </p:pic>
        <p:pic>
          <p:nvPicPr>
            <p:cNvPr id="12" name="Picture 11"/>
            <p:cNvPicPr>
              <a:picLocks noChangeAspect="1"/>
            </p:cNvPicPr>
            <p:nvPr/>
          </p:nvPicPr>
          <p:blipFill>
            <a:blip r:embed="rId3"/>
            <a:stretch>
              <a:fillRect/>
            </a:stretch>
          </p:blipFill>
          <p:spPr>
            <a:xfrm>
              <a:off x="8034" y="6428"/>
              <a:ext cx="2775" cy="480"/>
            </a:xfrm>
            <a:prstGeom prst="rect">
              <a:avLst/>
            </a:prstGeom>
          </p:spPr>
        </p:pic>
      </p:grpSp>
      <p:sp>
        <p:nvSpPr>
          <p:cNvPr id="15" name="Text Box 14"/>
          <p:cNvSpPr txBox="1"/>
          <p:nvPr/>
        </p:nvSpPr>
        <p:spPr>
          <a:xfrm>
            <a:off x="851535" y="4827905"/>
            <a:ext cx="8368030" cy="1476375"/>
          </a:xfrm>
          <a:prstGeom prst="rect">
            <a:avLst/>
          </a:prstGeom>
          <a:noFill/>
        </p:spPr>
        <p:txBody>
          <a:bodyPr wrap="square" rtlCol="0">
            <a:spAutoFit/>
          </a:bodyPr>
          <a:p>
            <a:r>
              <a:rPr lang="" altLang="en-US"/>
              <a:t>Cabe notar que como hay una multiplicación de senos y cosenos, el espectro de esta señal va a tener números de onda k + j y k - j. </a:t>
            </a:r>
            <a:endParaRPr lang="" altLang="en-US"/>
          </a:p>
          <a:p>
            <a:r>
              <a:rPr lang="" altLang="en-US"/>
              <a:t>De eso surge una primera limitación de este método: La modulación de una onda me “ensucia” el espectro con ondas maś largas y más cortas. Es imposible distinguir esas ondas de las ondas “independientes”. </a:t>
            </a:r>
            <a:endParaRPr lan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368300"/>
          </a:xfrm>
          <a:prstGeom prst="rect">
            <a:avLst/>
          </a:prstGeom>
          <a:noFill/>
        </p:spPr>
        <p:txBody>
          <a:bodyPr wrap="square" rtlCol="0">
            <a:spAutoFit/>
          </a:bodyPr>
          <a:p>
            <a:r>
              <a:rPr lang="" altLang="en-US" b="1">
                <a:cs typeface="+mn-lt"/>
              </a:rPr>
              <a:t>Ejemplo ideal:  Ondas(1 y 2) * Onda(3)</a:t>
            </a:r>
            <a:endParaRPr lang="" altLang="en-US" b="1">
              <a:cs typeface="+mn-lt"/>
            </a:endParaRPr>
          </a:p>
        </p:txBody>
      </p:sp>
      <p:pic>
        <p:nvPicPr>
          <p:cNvPr id="4" name="Picture 3"/>
          <p:cNvPicPr>
            <a:picLocks noChangeAspect="1"/>
          </p:cNvPicPr>
          <p:nvPr/>
        </p:nvPicPr>
        <p:blipFill>
          <a:blip r:embed="rId1"/>
          <a:stretch>
            <a:fillRect/>
          </a:stretch>
        </p:blipFill>
        <p:spPr>
          <a:xfrm>
            <a:off x="2243773" y="1130935"/>
            <a:ext cx="7704455" cy="4561840"/>
          </a:xfrm>
          <a:prstGeom prst="rect">
            <a:avLst/>
          </a:prstGeom>
        </p:spPr>
      </p:pic>
      <p:sp>
        <p:nvSpPr>
          <p:cNvPr id="5" name="Text Box 4"/>
          <p:cNvSpPr txBox="1"/>
          <p:nvPr/>
        </p:nvSpPr>
        <p:spPr>
          <a:xfrm>
            <a:off x="1426210" y="6301740"/>
            <a:ext cx="9339580" cy="368300"/>
          </a:xfrm>
          <a:prstGeom prst="rect">
            <a:avLst/>
          </a:prstGeom>
          <a:noFill/>
        </p:spPr>
        <p:txBody>
          <a:bodyPr wrap="square" rtlCol="0">
            <a:spAutoFit/>
          </a:bodyPr>
          <a:p>
            <a:pPr algn="ctr"/>
            <a:r>
              <a:rPr lang="" altLang="en-US"/>
              <a:t>La señal en puntos es la onda 3 roja multiplicada por la envolvente roja (que tiene ondas 1 y 2)</a:t>
            </a:r>
            <a:endParaRPr lang=""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26210" y="6301740"/>
            <a:ext cx="9339580" cy="368300"/>
          </a:xfrm>
          <a:prstGeom prst="rect">
            <a:avLst/>
          </a:prstGeom>
          <a:noFill/>
        </p:spPr>
        <p:txBody>
          <a:bodyPr wrap="square" rtlCol="0">
            <a:spAutoFit/>
          </a:bodyPr>
          <a:p>
            <a:pPr algn="ctr"/>
            <a:r>
              <a:rPr lang="" altLang="en-US"/>
              <a:t>El método de demodulación recupera la onda 3 original y la envolvente . </a:t>
            </a:r>
            <a:endParaRPr lang="" altLang="en-US"/>
          </a:p>
        </p:txBody>
      </p:sp>
      <p:pic>
        <p:nvPicPr>
          <p:cNvPr id="6" name="Picture 5"/>
          <p:cNvPicPr>
            <a:picLocks noChangeAspect="1"/>
          </p:cNvPicPr>
          <p:nvPr/>
        </p:nvPicPr>
        <p:blipFill>
          <a:blip r:embed="rId1"/>
          <a:stretch>
            <a:fillRect/>
          </a:stretch>
        </p:blipFill>
        <p:spPr>
          <a:xfrm>
            <a:off x="2239010" y="428625"/>
            <a:ext cx="7713980" cy="6000115"/>
          </a:xfrm>
          <a:prstGeom prst="rect">
            <a:avLst/>
          </a:prstGeom>
        </p:spPr>
      </p:pic>
      <p:sp>
        <p:nvSpPr>
          <p:cNvPr id="3" name="Text Box 2"/>
          <p:cNvSpPr txBox="1"/>
          <p:nvPr/>
        </p:nvSpPr>
        <p:spPr>
          <a:xfrm>
            <a:off x="851535" y="544830"/>
            <a:ext cx="8368030" cy="368300"/>
          </a:xfrm>
          <a:prstGeom prst="rect">
            <a:avLst/>
          </a:prstGeom>
          <a:noFill/>
        </p:spPr>
        <p:txBody>
          <a:bodyPr wrap="square" rtlCol="0">
            <a:spAutoFit/>
          </a:bodyPr>
          <a:p>
            <a:r>
              <a:rPr lang="en-US" altLang="en-US" b="1">
                <a:cs typeface="+mn-lt"/>
                <a:sym typeface="+mn-ea"/>
              </a:rPr>
              <a:t>Ejemplo ideal:  Ondas(1 y 2) * Onda(3)</a:t>
            </a:r>
            <a:endParaRPr lang="en-US" altLang="en-US" b="1">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2239010" y="428625"/>
            <a:ext cx="7713980" cy="6000115"/>
          </a:xfrm>
          <a:prstGeom prst="rect">
            <a:avLst/>
          </a:prstGeom>
        </p:spPr>
      </p:pic>
      <p:sp>
        <p:nvSpPr>
          <p:cNvPr id="3" name="Text Box 2"/>
          <p:cNvSpPr txBox="1"/>
          <p:nvPr/>
        </p:nvSpPr>
        <p:spPr>
          <a:xfrm>
            <a:off x="851535" y="544830"/>
            <a:ext cx="8368030" cy="368300"/>
          </a:xfrm>
          <a:prstGeom prst="rect">
            <a:avLst/>
          </a:prstGeom>
          <a:noFill/>
        </p:spPr>
        <p:txBody>
          <a:bodyPr wrap="square" rtlCol="0">
            <a:spAutoFit/>
          </a:bodyPr>
          <a:p>
            <a:r>
              <a:rPr lang="en-US" altLang="en-US" b="1">
                <a:cs typeface="+mn-lt"/>
                <a:sym typeface="+mn-ea"/>
              </a:rPr>
              <a:t>Ejemplo ideal:  Ondas(1 y 2) * Onda(3) </a:t>
            </a:r>
            <a:r>
              <a:rPr lang="" altLang="en-US" b="1">
                <a:cs typeface="+mn-lt"/>
                <a:sym typeface="+mn-ea"/>
              </a:rPr>
              <a:t>+ Onda(5)</a:t>
            </a:r>
            <a:endParaRPr lang="" altLang="en-US" b="1">
              <a:cs typeface="+mn-lt"/>
              <a:sym typeface="+mn-ea"/>
            </a:endParaRPr>
          </a:p>
        </p:txBody>
      </p:sp>
      <p:sp>
        <p:nvSpPr>
          <p:cNvPr id="5" name="Text Box 4"/>
          <p:cNvSpPr txBox="1"/>
          <p:nvPr/>
        </p:nvSpPr>
        <p:spPr>
          <a:xfrm>
            <a:off x="1426210" y="6301740"/>
            <a:ext cx="9339580" cy="368300"/>
          </a:xfrm>
          <a:prstGeom prst="rect">
            <a:avLst/>
          </a:prstGeom>
          <a:noFill/>
        </p:spPr>
        <p:txBody>
          <a:bodyPr wrap="square" rtlCol="0">
            <a:spAutoFit/>
          </a:bodyPr>
          <a:p>
            <a:pPr algn="ctr"/>
            <a:r>
              <a:rPr lang="" altLang="en-US"/>
              <a:t>Si la señal tiene una más corta “individual”, ya no funciona bien. </a:t>
            </a:r>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57948" y="92075"/>
            <a:ext cx="9476105" cy="6209665"/>
          </a:xfrm>
          <a:prstGeom prst="rect">
            <a:avLst/>
          </a:prstGeom>
        </p:spPr>
      </p:pic>
      <p:sp>
        <p:nvSpPr>
          <p:cNvPr id="3" name="Text Box 2"/>
          <p:cNvSpPr txBox="1"/>
          <p:nvPr/>
        </p:nvSpPr>
        <p:spPr>
          <a:xfrm>
            <a:off x="1689100" y="6301740"/>
            <a:ext cx="8813800" cy="368300"/>
          </a:xfrm>
          <a:prstGeom prst="rect">
            <a:avLst/>
          </a:prstGeom>
          <a:noFill/>
        </p:spPr>
        <p:txBody>
          <a:bodyPr wrap="square" rtlCol="0">
            <a:spAutoFit/>
          </a:bodyPr>
          <a:p>
            <a:pPr algn="ctr"/>
            <a:r>
              <a:rPr lang="" altLang="en-US"/>
              <a:t>Amplitud vs. desplazamiento para k = 1-4 para casos donde el r² de la onda es mayor a 0,25</a:t>
            </a:r>
            <a:endParaRPr lan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1198880"/>
          </a:xfrm>
          <a:prstGeom prst="rect">
            <a:avLst/>
          </a:prstGeom>
          <a:noFill/>
        </p:spPr>
        <p:txBody>
          <a:bodyPr wrap="square" rtlCol="0">
            <a:spAutoFit/>
          </a:bodyPr>
          <a:p>
            <a:r>
              <a:rPr lang="" altLang="en-US" b="1">
                <a:cs typeface="+mn-lt"/>
                <a:sym typeface="+mn-ea"/>
              </a:rPr>
              <a:t>Cómo reducir el “ruido”:</a:t>
            </a:r>
            <a:endParaRPr lang="" altLang="en-US" b="1">
              <a:cs typeface="+mn-lt"/>
              <a:sym typeface="+mn-ea"/>
            </a:endParaRPr>
          </a:p>
          <a:p>
            <a:r>
              <a:rPr lang="" altLang="en-US">
                <a:cs typeface="+mn-lt"/>
                <a:sym typeface="+mn-ea"/>
              </a:rPr>
              <a:t>Hay que meter suposiciones más fuertes sobre A. Por ejemplo, que la única onda que modula es la 1. Esto equivale a modelar únicamente que la onda 3, por ejemplo, es más intensa de un lado que del otro del hemisferio.</a:t>
            </a:r>
            <a:endParaRPr lang="" altLang="en-US">
              <a:cs typeface="+mn-lt"/>
              <a:sym typeface="+mn-ea"/>
            </a:endParaRPr>
          </a:p>
        </p:txBody>
      </p:sp>
      <p:sp>
        <p:nvSpPr>
          <p:cNvPr id="5" name="Text Box 4"/>
          <p:cNvSpPr txBox="1"/>
          <p:nvPr/>
        </p:nvSpPr>
        <p:spPr>
          <a:xfrm>
            <a:off x="1426210" y="6091555"/>
            <a:ext cx="9339580" cy="645160"/>
          </a:xfrm>
          <a:prstGeom prst="rect">
            <a:avLst/>
          </a:prstGeom>
          <a:noFill/>
        </p:spPr>
        <p:txBody>
          <a:bodyPr wrap="square" rtlCol="0">
            <a:spAutoFit/>
          </a:bodyPr>
          <a:p>
            <a:pPr algn="ctr"/>
            <a:r>
              <a:rPr lang="" altLang="en-US"/>
              <a:t>Este es el caso anterior. Al limitarse a la onda 1, se elimina el efecto de la onda 5 sumada, pero se pierde el efecto de la onda 2 en la modulación. </a:t>
            </a:r>
            <a:endParaRPr lang="" altLang="en-US"/>
          </a:p>
        </p:txBody>
      </p:sp>
      <p:pic>
        <p:nvPicPr>
          <p:cNvPr id="2" name="Picture 1"/>
          <p:cNvPicPr>
            <a:picLocks noChangeAspect="1"/>
          </p:cNvPicPr>
          <p:nvPr/>
        </p:nvPicPr>
        <p:blipFill>
          <a:blip r:embed="rId1"/>
          <a:stretch>
            <a:fillRect/>
          </a:stretch>
        </p:blipFill>
        <p:spPr>
          <a:xfrm>
            <a:off x="2905125" y="2046605"/>
            <a:ext cx="6381115" cy="3952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2306955"/>
          </a:xfrm>
          <a:prstGeom prst="rect">
            <a:avLst/>
          </a:prstGeom>
          <a:noFill/>
        </p:spPr>
        <p:txBody>
          <a:bodyPr wrap="square" rtlCol="0">
            <a:spAutoFit/>
          </a:bodyPr>
          <a:p>
            <a:r>
              <a:rPr lang="" altLang="en-US">
                <a:cs typeface="+mn-lt"/>
                <a:sym typeface="+mn-ea"/>
              </a:rPr>
              <a:t>Lo que estoy haciendo, entonces, es calcular la envolvente de la señal, teniendo en cuenta sólo las ondas k+1, k y k-1. </a:t>
            </a:r>
            <a:endParaRPr lang="" altLang="en-US">
              <a:cs typeface="+mn-lt"/>
              <a:sym typeface="+mn-ea"/>
            </a:endParaRPr>
          </a:p>
          <a:p>
            <a:endParaRPr lang="" altLang="en-US">
              <a:cs typeface="+mn-lt"/>
              <a:sym typeface="+mn-ea"/>
            </a:endParaRPr>
          </a:p>
          <a:p>
            <a:r>
              <a:rPr lang="" altLang="en-US">
                <a:cs typeface="+mn-lt"/>
                <a:sym typeface="+mn-ea"/>
              </a:rPr>
              <a:t>Pero queda todavía una ambigüedad, porque a veces queda mejor la onda k por la envolvente y otras la k -1 por la envolvente. </a:t>
            </a:r>
            <a:endParaRPr lang="" altLang="en-US">
              <a:cs typeface="+mn-lt"/>
              <a:sym typeface="+mn-ea"/>
            </a:endParaRPr>
          </a:p>
          <a:p>
            <a:endParaRPr lang="" altLang="en-US">
              <a:cs typeface="+mn-lt"/>
              <a:sym typeface="+mn-ea"/>
            </a:endParaRPr>
          </a:p>
          <a:p>
            <a:r>
              <a:rPr lang="" altLang="en-US">
                <a:cs typeface="+mn-lt"/>
                <a:sym typeface="+mn-ea"/>
              </a:rPr>
              <a:t>Lo que tomé entonces fue decidir que la onda “base” (k) es la onda con mayor R². Luego, calculo la envolvente de las ondas 1 a k. </a:t>
            </a:r>
            <a:endParaRPr lang="" altLang="en-US">
              <a:cs typeface="+mn-lt"/>
              <a:sym typeface="+mn-ea"/>
            </a:endParaRPr>
          </a:p>
        </p:txBody>
      </p:sp>
      <p:sp>
        <p:nvSpPr>
          <p:cNvPr id="5" name="Text Box 4"/>
          <p:cNvSpPr txBox="1"/>
          <p:nvPr/>
        </p:nvSpPr>
        <p:spPr>
          <a:xfrm>
            <a:off x="1426210" y="6091555"/>
            <a:ext cx="9339580" cy="645160"/>
          </a:xfrm>
          <a:prstGeom prst="rect">
            <a:avLst/>
          </a:prstGeom>
          <a:noFill/>
        </p:spPr>
        <p:txBody>
          <a:bodyPr wrap="square" rtlCol="0">
            <a:spAutoFit/>
          </a:bodyPr>
          <a:p>
            <a:pPr algn="ctr"/>
            <a:r>
              <a:rPr lang="en-US" altLang="en-US"/>
              <a:t>Este es el caso anterior. Al limitarse a la onda 1, se elimina el efecto de la onda 5 sumada, pero se pierde el efecto de la onda 2 en la modulación. </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2239010" y="428625"/>
            <a:ext cx="7713980" cy="6000115"/>
          </a:xfrm>
          <a:prstGeom prst="rect">
            <a:avLst/>
          </a:prstGeom>
        </p:spPr>
      </p:pic>
      <p:sp>
        <p:nvSpPr>
          <p:cNvPr id="6" name="Text Box 5"/>
          <p:cNvSpPr txBox="1"/>
          <p:nvPr/>
        </p:nvSpPr>
        <p:spPr>
          <a:xfrm>
            <a:off x="851535" y="544830"/>
            <a:ext cx="8368030" cy="368300"/>
          </a:xfrm>
          <a:prstGeom prst="rect">
            <a:avLst/>
          </a:prstGeom>
          <a:noFill/>
        </p:spPr>
        <p:txBody>
          <a:bodyPr wrap="square" rtlCol="0">
            <a:spAutoFit/>
          </a:bodyPr>
          <a:p>
            <a:r>
              <a:rPr lang="" altLang="en-US">
                <a:cs typeface="+mn-lt"/>
                <a:sym typeface="+mn-ea"/>
              </a:rPr>
              <a:t>Envolvente media para cada hemisferio</a:t>
            </a:r>
            <a:endParaRPr lang="" altLang="en-US">
              <a:cs typeface="+mn-lt"/>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239010" y="428625"/>
            <a:ext cx="7713980" cy="6000115"/>
          </a:xfrm>
          <a:prstGeom prst="rect">
            <a:avLst/>
          </a:prstGeom>
        </p:spPr>
      </p:pic>
      <p:sp>
        <p:nvSpPr>
          <p:cNvPr id="6" name="Text Box 5"/>
          <p:cNvSpPr txBox="1"/>
          <p:nvPr/>
        </p:nvSpPr>
        <p:spPr>
          <a:xfrm>
            <a:off x="851535" y="544830"/>
            <a:ext cx="8368030" cy="368300"/>
          </a:xfrm>
          <a:prstGeom prst="rect">
            <a:avLst/>
          </a:prstGeom>
          <a:noFill/>
        </p:spPr>
        <p:txBody>
          <a:bodyPr wrap="square" rtlCol="0">
            <a:spAutoFit/>
          </a:bodyPr>
          <a:p>
            <a:r>
              <a:rPr lang="" altLang="en-US">
                <a:cs typeface="+mn-lt"/>
                <a:sym typeface="+mn-ea"/>
              </a:rPr>
              <a:t>Correlación de la envolvente en cada longitud con la envolvente en su antípoda.</a:t>
            </a:r>
            <a:endParaRPr lang="" altLang="en-US">
              <a:cs typeface="+mn-l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51535" y="544830"/>
            <a:ext cx="8368030" cy="1753235"/>
          </a:xfrm>
          <a:prstGeom prst="rect">
            <a:avLst/>
          </a:prstGeom>
          <a:noFill/>
        </p:spPr>
        <p:txBody>
          <a:bodyPr wrap="square" rtlCol="0">
            <a:spAutoFit/>
          </a:bodyPr>
          <a:p>
            <a:r>
              <a:rPr lang="" altLang="en-US">
                <a:cs typeface="+mn-lt"/>
                <a:sym typeface="+mn-ea"/>
              </a:rPr>
              <a:t>¿Cómo se compara esto con wavelets?</a:t>
            </a:r>
            <a:endParaRPr lang="" altLang="en-US">
              <a:cs typeface="+mn-lt"/>
              <a:sym typeface="+mn-ea"/>
            </a:endParaRPr>
          </a:p>
          <a:p>
            <a:endParaRPr lang="" altLang="en-US">
              <a:cs typeface="+mn-lt"/>
              <a:sym typeface="+mn-ea"/>
            </a:endParaRPr>
          </a:p>
          <a:p>
            <a:endParaRPr lang="" altLang="en-US">
              <a:cs typeface="+mn-lt"/>
              <a:sym typeface="+mn-ea"/>
            </a:endParaRPr>
          </a:p>
          <a:p>
            <a:r>
              <a:rPr lang="" altLang="en-US">
                <a:cs typeface="+mn-lt"/>
                <a:sym typeface="+mn-ea"/>
              </a:rPr>
              <a:t>No lo tengo bien graficado, pero lo que puedo decir es que wavelets es mucho peor localizando la onda. La envolvente de wavelets es mucho más “homogénea” y con muy poca variabilidad zonal. </a:t>
            </a:r>
            <a:endParaRPr lang="" altLang="en-US">
              <a:cs typeface="+mn-lt"/>
              <a:sym typeface="+mn-ea"/>
            </a:endParaRPr>
          </a:p>
        </p:txBody>
      </p:sp>
      <p:pic>
        <p:nvPicPr>
          <p:cNvPr id="2" name="Picture 1"/>
          <p:cNvPicPr>
            <a:picLocks noChangeAspect="1"/>
          </p:cNvPicPr>
          <p:nvPr/>
        </p:nvPicPr>
        <p:blipFill>
          <a:blip r:embed="rId1"/>
          <a:stretch>
            <a:fillRect/>
          </a:stretch>
        </p:blipFill>
        <p:spPr>
          <a:xfrm>
            <a:off x="851535" y="2468245"/>
            <a:ext cx="6190615" cy="3733165"/>
          </a:xfrm>
          <a:prstGeom prst="rect">
            <a:avLst/>
          </a:prstGeom>
        </p:spPr>
      </p:pic>
      <p:sp>
        <p:nvSpPr>
          <p:cNvPr id="4" name="Text Box 3"/>
          <p:cNvSpPr txBox="1"/>
          <p:nvPr/>
        </p:nvSpPr>
        <p:spPr>
          <a:xfrm>
            <a:off x="7383145" y="3458210"/>
            <a:ext cx="4453255" cy="922020"/>
          </a:xfrm>
          <a:prstGeom prst="rect">
            <a:avLst/>
          </a:prstGeom>
          <a:noFill/>
        </p:spPr>
        <p:txBody>
          <a:bodyPr wrap="square" rtlCol="0">
            <a:spAutoFit/>
          </a:bodyPr>
          <a:p>
            <a:r>
              <a:rPr lang="" altLang="en-US">
                <a:cs typeface="+mn-lt"/>
                <a:sym typeface="+mn-ea"/>
              </a:rPr>
              <a:t>Verde: Envolvente real </a:t>
            </a:r>
            <a:endParaRPr lang="" altLang="en-US">
              <a:cs typeface="+mn-lt"/>
              <a:sym typeface="+mn-ea"/>
            </a:endParaRPr>
          </a:p>
          <a:p>
            <a:r>
              <a:rPr lang="" altLang="en-US">
                <a:cs typeface="+mn-lt"/>
                <a:sym typeface="+mn-ea"/>
              </a:rPr>
              <a:t>Azul: Envolvente usando el método anterior</a:t>
            </a:r>
            <a:endParaRPr lang="" altLang="en-US">
              <a:cs typeface="+mn-lt"/>
              <a:sym typeface="+mn-ea"/>
            </a:endParaRPr>
          </a:p>
          <a:p>
            <a:r>
              <a:rPr lang="" altLang="en-US">
                <a:cs typeface="+mn-lt"/>
                <a:sym typeface="+mn-ea"/>
              </a:rPr>
              <a:t>Rojo: Envolvente usando wavelets. </a:t>
            </a:r>
            <a:endParaRPr lang="" altLang="en-US">
              <a:cs typeface="+mn-l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689100" y="6301740"/>
            <a:ext cx="8813800" cy="368300"/>
          </a:xfrm>
          <a:prstGeom prst="rect">
            <a:avLst/>
          </a:prstGeom>
          <a:noFill/>
        </p:spPr>
        <p:txBody>
          <a:bodyPr wrap="square" rtlCol="0">
            <a:spAutoFit/>
          </a:bodyPr>
          <a:p>
            <a:pPr algn="ctr"/>
            <a:r>
              <a:rPr lang="" altLang="en-US"/>
              <a:t>Suma de la amplitud normalizada (en colores) en función de la fase y el desplazamiento.</a:t>
            </a:r>
            <a:endParaRPr lang="" altLang="en-US"/>
          </a:p>
        </p:txBody>
      </p:sp>
      <p:pic>
        <p:nvPicPr>
          <p:cNvPr id="6" name="Picture 5"/>
          <p:cNvPicPr>
            <a:picLocks noChangeAspect="1"/>
          </p:cNvPicPr>
          <p:nvPr/>
        </p:nvPicPr>
        <p:blipFill>
          <a:blip r:embed="rId1"/>
          <a:stretch>
            <a:fillRect/>
          </a:stretch>
        </p:blipFill>
        <p:spPr>
          <a:xfrm>
            <a:off x="1505585" y="244475"/>
            <a:ext cx="9180830" cy="6057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262698" y="6301740"/>
            <a:ext cx="9666605" cy="368300"/>
          </a:xfrm>
          <a:prstGeom prst="rect">
            <a:avLst/>
          </a:prstGeom>
          <a:noFill/>
        </p:spPr>
        <p:txBody>
          <a:bodyPr wrap="square" rtlCol="0">
            <a:spAutoFit/>
          </a:bodyPr>
          <a:p>
            <a:pPr algn="ctr"/>
            <a:r>
              <a:rPr lang="" altLang="en-US"/>
              <a:t>Onda 1 y 3 tienen muchos casos, intensos de poco desplazamiento centrados en una fase particular.</a:t>
            </a:r>
            <a:endParaRPr lang="" altLang="en-US"/>
          </a:p>
        </p:txBody>
      </p:sp>
      <p:pic>
        <p:nvPicPr>
          <p:cNvPr id="6" name="Picture 5"/>
          <p:cNvPicPr>
            <a:picLocks noChangeAspect="1"/>
          </p:cNvPicPr>
          <p:nvPr/>
        </p:nvPicPr>
        <p:blipFill>
          <a:blip r:embed="rId1"/>
          <a:stretch>
            <a:fillRect/>
          </a:stretch>
        </p:blipFill>
        <p:spPr>
          <a:xfrm>
            <a:off x="1505585" y="244475"/>
            <a:ext cx="9180830" cy="6057265"/>
          </a:xfrm>
          <a:prstGeom prst="rect">
            <a:avLst/>
          </a:prstGeom>
        </p:spPr>
      </p:pic>
      <p:sp>
        <p:nvSpPr>
          <p:cNvPr id="2" name="Oval 1"/>
          <p:cNvSpPr/>
          <p:nvPr/>
        </p:nvSpPr>
        <p:spPr>
          <a:xfrm>
            <a:off x="3945890" y="1469390"/>
            <a:ext cx="1013460" cy="750570"/>
          </a:xfrm>
          <a:prstGeom prst="ellipse">
            <a:avLst/>
          </a:prstGeom>
          <a:noFill/>
          <a:ln w="28575">
            <a:solidFill>
              <a:schemeClr val="accent2">
                <a:lumMod val="75000"/>
              </a:schemeClr>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Oval 3"/>
          <p:cNvSpPr/>
          <p:nvPr/>
        </p:nvSpPr>
        <p:spPr>
          <a:xfrm>
            <a:off x="3035300" y="4184015"/>
            <a:ext cx="1577975" cy="488950"/>
          </a:xfrm>
          <a:prstGeom prst="ellipse">
            <a:avLst/>
          </a:prstGeom>
          <a:noFill/>
          <a:ln w="28575">
            <a:solidFill>
              <a:schemeClr val="accent2">
                <a:lumMod val="75000"/>
              </a:schemeClr>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 altLang="en-US"/>
              <a:t>Campos de regresión</a:t>
            </a:r>
            <a:endParaRPr lang="" altLang="en-US"/>
          </a:p>
        </p:txBody>
      </p:sp>
      <p:sp>
        <p:nvSpPr>
          <p:cNvPr id="12" name="Text Box 11"/>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sp>
        <p:nvSpPr>
          <p:cNvPr id="3" name="Text Box 2"/>
          <p:cNvSpPr txBox="1"/>
          <p:nvPr/>
        </p:nvSpPr>
        <p:spPr>
          <a:xfrm>
            <a:off x="930275" y="1424940"/>
            <a:ext cx="8368030" cy="1476375"/>
          </a:xfrm>
          <a:prstGeom prst="rect">
            <a:avLst/>
          </a:prstGeom>
          <a:noFill/>
        </p:spPr>
        <p:txBody>
          <a:bodyPr wrap="square" rtlCol="0">
            <a:spAutoFit/>
          </a:bodyPr>
          <a:p>
            <a:r>
              <a:rPr lang="" altLang="en-US"/>
              <a:t>Hace tiempo que quiero encontrar una buena forma de testear significancia en campos de regressión. El problema es que al hacer regresiones y testearlas punto a punto, uno termina haciendo múltiples comparaciones y no teniendo en cuenta la correlación espacial. Esto potencialmente crea falsos positivos a una tasa mayor que el alfa nominal elejido. </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1753235"/>
          </a:xfrm>
          <a:prstGeom prst="rect">
            <a:avLst/>
          </a:prstGeom>
          <a:noFill/>
        </p:spPr>
        <p:txBody>
          <a:bodyPr wrap="square" rtlCol="0">
            <a:spAutoFit/>
          </a:bodyPr>
          <a:p>
            <a:r>
              <a:rPr lang="" altLang="en-US"/>
              <a:t>Si X el el campo espaciotemporal con M celdas espaciales y x</a:t>
            </a:r>
            <a:r>
              <a:rPr lang="" altLang="en-US" baseline="-25000"/>
              <a:t>i</a:t>
            </a:r>
            <a:r>
              <a:rPr lang="" altLang="en-US"/>
              <a:t> son las series temporales de cada celda, la regresión punto a punto con una serie temporal y implica hacer M regresiones lineales. Testear significancia de cada beta ingénuamente implica M tests estadísticos, lo cual genera problemas de multiplicidad. </a:t>
            </a:r>
            <a:endParaRPr lang="" altLang="en-US"/>
          </a:p>
          <a:p>
            <a:r>
              <a:rPr lang="" altLang="en-US"/>
              <a:t>Este paper de DeSole y Yang propone hacer una regresión lineal múltiple con M predictores. </a:t>
            </a:r>
            <a:endParaRPr lang="" altLang="en-US"/>
          </a:p>
        </p:txBody>
      </p:sp>
      <p:grpSp>
        <p:nvGrpSpPr>
          <p:cNvPr id="8" name="Group 7"/>
          <p:cNvGrpSpPr/>
          <p:nvPr/>
        </p:nvGrpSpPr>
        <p:grpSpPr>
          <a:xfrm>
            <a:off x="851535" y="2584450"/>
            <a:ext cx="10478135" cy="1524000"/>
            <a:chOff x="1341" y="4463"/>
            <a:chExt cx="16501" cy="2400"/>
          </a:xfrm>
        </p:grpSpPr>
        <p:pic>
          <p:nvPicPr>
            <p:cNvPr id="5" name="Picture 4"/>
            <p:cNvPicPr>
              <a:picLocks noChangeAspect="1"/>
            </p:cNvPicPr>
            <p:nvPr/>
          </p:nvPicPr>
          <p:blipFill>
            <a:blip r:embed="rId1"/>
            <a:stretch>
              <a:fillRect/>
            </a:stretch>
          </p:blipFill>
          <p:spPr>
            <a:xfrm>
              <a:off x="1341" y="4463"/>
              <a:ext cx="4649" cy="2400"/>
            </a:xfrm>
            <a:prstGeom prst="rect">
              <a:avLst/>
            </a:prstGeom>
          </p:spPr>
        </p:pic>
        <p:pic>
          <p:nvPicPr>
            <p:cNvPr id="4" name="Picture 3"/>
            <p:cNvPicPr>
              <a:picLocks noChangeAspect="1"/>
            </p:cNvPicPr>
            <p:nvPr/>
          </p:nvPicPr>
          <p:blipFill>
            <a:blip r:embed="rId2"/>
            <a:stretch>
              <a:fillRect/>
            </a:stretch>
          </p:blipFill>
          <p:spPr>
            <a:xfrm>
              <a:off x="9384" y="5423"/>
              <a:ext cx="8459" cy="480"/>
            </a:xfrm>
            <a:prstGeom prst="rect">
              <a:avLst/>
            </a:prstGeom>
          </p:spPr>
        </p:pic>
        <p:cxnSp>
          <p:nvCxnSpPr>
            <p:cNvPr id="7" name="Straight Arrow Connector 6"/>
            <p:cNvCxnSpPr>
              <a:stCxn id="5" idx="3"/>
            </p:cNvCxnSpPr>
            <p:nvPr/>
          </p:nvCxnSpPr>
          <p:spPr>
            <a:xfrm>
              <a:off x="5990" y="5663"/>
              <a:ext cx="2874"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11" name="Text Box 10"/>
          <p:cNvSpPr txBox="1"/>
          <p:nvPr/>
        </p:nvSpPr>
        <p:spPr>
          <a:xfrm>
            <a:off x="851535" y="4678045"/>
            <a:ext cx="8368030" cy="922020"/>
          </a:xfrm>
          <a:prstGeom prst="rect">
            <a:avLst/>
          </a:prstGeom>
          <a:noFill/>
        </p:spPr>
        <p:txBody>
          <a:bodyPr wrap="square" rtlCol="0">
            <a:spAutoFit/>
          </a:bodyPr>
          <a:p>
            <a:r>
              <a:rPr lang="" altLang="en-US"/>
              <a:t>Testear la significancia del campo de regresión de forma “global” implica testear que todos los betas son nulos, que en el caso de regresión múltiple, es testear el R² de la regresión. </a:t>
            </a:r>
            <a:endParaRPr lang="" altLang="en-US"/>
          </a:p>
        </p:txBody>
      </p:sp>
      <p:sp>
        <p:nvSpPr>
          <p:cNvPr id="13" name="Text Box 12"/>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1753235"/>
          </a:xfrm>
          <a:prstGeom prst="rect">
            <a:avLst/>
          </a:prstGeom>
          <a:noFill/>
        </p:spPr>
        <p:txBody>
          <a:bodyPr wrap="square" rtlCol="0">
            <a:spAutoFit/>
          </a:bodyPr>
          <a:p>
            <a:r>
              <a:rPr lang="" altLang="en-US" b="1"/>
              <a:t>Problema: </a:t>
            </a:r>
            <a:endParaRPr lang="" altLang="en-US"/>
          </a:p>
          <a:p>
            <a:r>
              <a:rPr lang="" altLang="en-US"/>
              <a:t>Si la cantidad de celdas (M) es mayor que el largo de la serie temporal (casi siempre), entonces la regresión múltiple está sobredeterminada y no se puede hacer. </a:t>
            </a:r>
            <a:endParaRPr lang="" altLang="en-US"/>
          </a:p>
          <a:p>
            <a:r>
              <a:rPr lang="" altLang="en-US" b="1"/>
              <a:t>Solución: </a:t>
            </a:r>
            <a:endParaRPr lang="" altLang="en-US"/>
          </a:p>
          <a:p>
            <a:r>
              <a:rPr lang="" altLang="en-US"/>
              <a:t>Hay que reducir la dimensionalidad del problema. El candidato obvio es componentes principales. </a:t>
            </a:r>
            <a:endParaRPr lang="" altLang="en-US"/>
          </a:p>
        </p:txBody>
      </p:sp>
      <p:sp>
        <p:nvSpPr>
          <p:cNvPr id="13" name="Text Box 12"/>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pic>
        <p:nvPicPr>
          <p:cNvPr id="2" name="Picture 1"/>
          <p:cNvPicPr>
            <a:picLocks noChangeAspect="1"/>
          </p:cNvPicPr>
          <p:nvPr/>
        </p:nvPicPr>
        <p:blipFill>
          <a:blip r:embed="rId1"/>
          <a:stretch>
            <a:fillRect/>
          </a:stretch>
        </p:blipFill>
        <p:spPr>
          <a:xfrm>
            <a:off x="2730500" y="3997960"/>
            <a:ext cx="5371465" cy="304800"/>
          </a:xfrm>
          <a:prstGeom prst="rect">
            <a:avLst/>
          </a:prstGeom>
        </p:spPr>
      </p:pic>
      <p:pic>
        <p:nvPicPr>
          <p:cNvPr id="6" name="Picture 5"/>
          <p:cNvPicPr>
            <a:picLocks noChangeAspect="1"/>
          </p:cNvPicPr>
          <p:nvPr/>
        </p:nvPicPr>
        <p:blipFill>
          <a:blip r:embed="rId2"/>
          <a:stretch>
            <a:fillRect/>
          </a:stretch>
        </p:blipFill>
        <p:spPr>
          <a:xfrm>
            <a:off x="2730500" y="2738120"/>
            <a:ext cx="1447800" cy="276225"/>
          </a:xfrm>
          <a:prstGeom prst="rect">
            <a:avLst/>
          </a:prstGeom>
        </p:spPr>
      </p:pic>
      <p:sp>
        <p:nvSpPr>
          <p:cNvPr id="9" name="Text Box 8"/>
          <p:cNvSpPr txBox="1"/>
          <p:nvPr/>
        </p:nvSpPr>
        <p:spPr>
          <a:xfrm>
            <a:off x="851535" y="3303905"/>
            <a:ext cx="8368030" cy="368300"/>
          </a:xfrm>
          <a:prstGeom prst="rect">
            <a:avLst/>
          </a:prstGeom>
          <a:noFill/>
        </p:spPr>
        <p:txBody>
          <a:bodyPr wrap="square" rtlCol="0">
            <a:spAutoFit/>
          </a:bodyPr>
          <a:p>
            <a:r>
              <a:rPr lang="" altLang="en-US"/>
              <a:t>Seleccionando k compoentes, se puede hacer la regresión: </a:t>
            </a:r>
            <a:endParaRPr lang="" altLang="en-US"/>
          </a:p>
        </p:txBody>
      </p:sp>
      <p:pic>
        <p:nvPicPr>
          <p:cNvPr id="10" name="Picture 9"/>
          <p:cNvPicPr>
            <a:picLocks noChangeAspect="1"/>
          </p:cNvPicPr>
          <p:nvPr/>
        </p:nvPicPr>
        <p:blipFill>
          <a:blip r:embed="rId3"/>
          <a:stretch>
            <a:fillRect/>
          </a:stretch>
        </p:blipFill>
        <p:spPr>
          <a:xfrm>
            <a:off x="5285740" y="4651375"/>
            <a:ext cx="542925" cy="276225"/>
          </a:xfrm>
          <a:prstGeom prst="rect">
            <a:avLst/>
          </a:prstGeom>
        </p:spPr>
      </p:pic>
      <p:sp>
        <p:nvSpPr>
          <p:cNvPr id="12" name="Text Box 11"/>
          <p:cNvSpPr txBox="1"/>
          <p:nvPr/>
        </p:nvSpPr>
        <p:spPr>
          <a:xfrm>
            <a:off x="851535" y="4605020"/>
            <a:ext cx="8368030" cy="368300"/>
          </a:xfrm>
          <a:prstGeom prst="rect">
            <a:avLst/>
          </a:prstGeom>
          <a:noFill/>
        </p:spPr>
        <p:txBody>
          <a:bodyPr wrap="square" rtlCol="0">
            <a:spAutoFit/>
          </a:bodyPr>
          <a:p>
            <a:r>
              <a:rPr lang="" altLang="en-US"/>
              <a:t>Y el campo de regresión se obtiene haciendo:</a:t>
            </a:r>
            <a:endParaRPr lang=""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51535" y="544830"/>
            <a:ext cx="8368030" cy="1753235"/>
          </a:xfrm>
          <a:prstGeom prst="rect">
            <a:avLst/>
          </a:prstGeom>
          <a:noFill/>
        </p:spPr>
        <p:txBody>
          <a:bodyPr wrap="square" rtlCol="0">
            <a:spAutoFit/>
          </a:bodyPr>
          <a:p>
            <a:r>
              <a:rPr lang="en-US" altLang="en-US" b="1"/>
              <a:t>Problema: </a:t>
            </a:r>
            <a:r>
              <a:rPr lang="" altLang="en-US"/>
              <a:t>(el de siempre)</a:t>
            </a:r>
            <a:endParaRPr lang="" altLang="en-US"/>
          </a:p>
          <a:p>
            <a:r>
              <a:rPr lang="" altLang="en-US"/>
              <a:t>¿Cómo elegir qué componentes usar?</a:t>
            </a:r>
            <a:endParaRPr lang="en-US" altLang="en-US"/>
          </a:p>
          <a:p>
            <a:r>
              <a:rPr lang="en-US" altLang="en-US" b="1"/>
              <a:t>Solución: </a:t>
            </a:r>
            <a:endParaRPr lang="en-US" altLang="en-US"/>
          </a:p>
          <a:p>
            <a:r>
              <a:rPr lang="en-US" altLang="en-US">
                <a:cs typeface="+mn-lt"/>
              </a:rPr>
              <a:t>¯\_(ツ)_/¯ </a:t>
            </a:r>
            <a:endParaRPr lang="en-US" altLang="en-US">
              <a:cs typeface="+mn-lt"/>
            </a:endParaRPr>
          </a:p>
          <a:p>
            <a:endParaRPr lang="" altLang="en-US">
              <a:cs typeface="+mn-lt"/>
            </a:endParaRPr>
          </a:p>
          <a:p>
            <a:endParaRPr lang="" altLang="en-US">
              <a:cs typeface="+mn-lt"/>
            </a:endParaRPr>
          </a:p>
        </p:txBody>
      </p:sp>
      <p:sp>
        <p:nvSpPr>
          <p:cNvPr id="13" name="Text Box 12"/>
          <p:cNvSpPr txBox="1"/>
          <p:nvPr/>
        </p:nvSpPr>
        <p:spPr>
          <a:xfrm>
            <a:off x="4516120" y="6417310"/>
            <a:ext cx="7309485" cy="275590"/>
          </a:xfrm>
          <a:prstGeom prst="rect">
            <a:avLst/>
          </a:prstGeom>
          <a:noFill/>
        </p:spPr>
        <p:txBody>
          <a:bodyPr wrap="square" rtlCol="0" anchor="t">
            <a:spAutoFit/>
          </a:bodyPr>
          <a:p>
            <a:pPr algn="r"/>
            <a:r>
              <a:rPr lang="en-US" sz="1200">
                <a:sym typeface="+mn-ea"/>
              </a:rPr>
              <a:t>DelSole, T., &amp; Yang, X. (2011). Field Significance of Regression Patterns. Journal of Climate, 24(19), 5094–5107.</a:t>
            </a:r>
            <a:endParaRPr lang="en-US" sz="1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7615</Words>
  <Application>WPS Presentation</Application>
  <PresentationFormat>Widescreen</PresentationFormat>
  <Paragraphs>124</Paragraphs>
  <Slides>24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vt:lpstr>
      <vt:lpstr>SimSun</vt:lpstr>
      <vt:lpstr>Wingdings</vt:lpstr>
      <vt:lpstr/>
      <vt:lpstr>Arial Unicode MS</vt:lpstr>
      <vt:lpstr>Calibri</vt:lpstr>
      <vt:lpstr>微软雅黑</vt:lpstr>
      <vt:lpstr>FZHei-B01</vt:lpstr>
      <vt:lpstr>DejaVu Sans</vt:lpstr>
      <vt:lpstr>FZShuSong-Z01</vt:lpstr>
      <vt:lpstr>OpenSymbol</vt:lpstr>
      <vt:lpstr>Operating instructions</vt:lpstr>
      <vt:lpstr>AR PL KaitiM Big5</vt:lpstr>
      <vt:lpstr>AR PL UKai CN</vt:lpstr>
      <vt:lpstr>Amiri</vt:lpstr>
      <vt:lpstr>Amiri Quran</vt:lpstr>
      <vt:lpstr>MS PGothic</vt:lpstr>
      <vt:lpstr>FZSongS-Extended</vt:lpstr>
      <vt:lpstr>Office Theme</vt:lpstr>
      <vt:lpstr>PowerPoint 演示文稿</vt:lpstr>
      <vt:lpstr>PowerPoint 演示文稿</vt:lpstr>
      <vt:lpstr>PowerPoint 演示文稿</vt:lpstr>
      <vt:lpstr>PowerPoint 演示文稿</vt:lpstr>
      <vt:lpstr>PowerPoint 演示文稿</vt:lpstr>
      <vt:lpstr>Desplazamiento de la onda</vt:lpstr>
      <vt:lpstr>Campos de regresión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Desplazamiento de la onda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elio</dc:creator>
  <cp:lastModifiedBy>elio</cp:lastModifiedBy>
  <cp:revision>29</cp:revision>
  <dcterms:created xsi:type="dcterms:W3CDTF">2019-05-28T19:08:26Z</dcterms:created>
  <dcterms:modified xsi:type="dcterms:W3CDTF">2019-05-28T19:08:26Z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