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41" Type="http://schemas.openxmlformats.org/officeDocument/2006/relationships/tableStyles" Target="tableStyles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38" Type="http://schemas.openxmlformats.org/officeDocument/2006/relationships/handoutMaster" Target="handoutMasters/handoutMaster1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4274" y="263525"/>
            <a:ext cx="8315453" cy="4678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528" y="5013176"/>
            <a:ext cx="8496944" cy="13304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065-DE38-4E1F-8FC6-4F9459B13AE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Slide Image Placeholder 1" /><p:cNvSpPr><a:spLocks noGrp="1" noRot="1" noChangeAspect="1" /></p:cNvSpPr><p:nvPr><p:ph type="sldImg" /></p:nvPr></p:nvSpPr><p:spPr /></p:sp><p:sp><p:nvSpPr><p:cNvPr id="3" name="Notes Placeholder 2" /><p:cNvSpPr><a:spLocks noGrp="1" /></p:cNvSpPr><p:nvPr><p:ph type="body" idx="1" /></p:nvPr></p:nvSpPr><p:spPr /><p:txBody><a:bodyPr /><a:lstStyle /><a:p><a:pPr lvl="0" marL="0" indent="0"><a:buNone /></a:pPr><a:r><a:rPr /><a:t>Vamos</a:t></a:r><a:r><a:rPr /><a:t> </a:t></a:r><a:r><a:rPr /><a:t>a</a:t></a:r><a:r><a:rPr /><a:t> </a:t></a:r><a:r><a:rPr /><a:t>separar</a:t></a:r><a:r><a:rPr /><a:t> </a:t></a:r><a:r><a:rPr /><a:t>las</a:t></a:r><a:r><a:rPr /><a:t> </a:t></a:r><a:r><a:rPr /><a:t>anomalías</a:t></a:r><a:r><a:rPr /><a:t> </a:t></a:r><a:r><a:rPr /><a:t>de</a:t></a:r><a:r><a:rPr /><a:t> </a:t></a:r><a:r><a:rPr /><a:t>geopogential</a:t></a:r><a:r><a:rPr /><a:t> </a:t></a:r><a14:m><m:oMath xmlns:m="http://schemas.openxmlformats.org/officeDocument/2006/math"><m:r><m:t>Z</m:t></m:r><m:r><m:t>′</m:t></m:r></m:oMath></a14:m><a:r><a:rPr /><a:t> </a:t></a:r><a:r><a:rPr /><a:t>en</a:t></a:r><a:r><a:rPr /><a:t> </a:t></a:r><a:r><a:rPr /><a:t>su</a:t></a:r><a:r><a:rPr /><a:t> </a:t></a:r><a:r><a:rPr /><a:t>partes</a:t></a:r><a:r><a:rPr /><a:t> </a:t></a:r><a:r><a:rPr /><a:t>zonalmente</a:t></a:r><a:r><a:rPr /><a:t> </a:t></a:r><a:r><a:rPr /><a:t>simétricas</a:t></a:r><a:r><a:rPr /><a:t> </a:t></a:r><a:r><a:rPr /><a:t>y</a:t></a:r><a:r><a:rPr /><a:t> </a:t></a:r><a:r><a:rPr /><a:t>asimétricas</a:t></a:r></a:p><a:p><a:pPr lvl="0" marL="0" indent="0"><a:buNone /></a:pPr></a:p><a:p><a:pPr lvl="0" marL="0" indent="0"><a:buNone /></a:pPr><a14:m><m:oMathPara xmlns:m="http://schemas.openxmlformats.org/officeDocument/2006/math"><m:oMathParaPr><m:jc m:val="center" /></m:oMathParaPr><m:oMath><m:r><m:t>Z</m:t></m:r><m:r><m:t>′</m:t></m:r><m:r><m:t>=</m:t></m:r><m:sSup><m:e><m:r><m:t>Z</m:t></m:r></m:e><m:sup><m:r><m:t>′</m:t></m:r><m:r><m:t>*</m:t></m:r></m:sup></m:sSup><m:r><m:t>+</m:t></m:r><m:d><m:dPr><m:begChr m:val="[" /><m:endChr m:val="]" /><m:grow /></m:dPr><m:e><m:r><m:t>Z</m:t></m:r><m:r><m:t>′</m:t></m:r></m:e></m:d></m:oMath></m:oMathPara></a14:m></a:p><a:p><a:pPr lvl="0" marL="0" indent="0"><a:buNone /></a:pPr></a:p><a:p><a:pPr lvl="0" marL="0" indent="0"><a:buNone /></a:pPr><a:r><a:rPr /><a:t>La</a:t></a:r><a:r><a:rPr /><a:t> </a:t></a:r><a:r><a:rPr /><a:t>varianza</a:t></a:r><a:r><a:rPr /><a:t> </a:t></a:r><a:r><a:rPr /><a:t>de</a:t></a:r><a:r><a:rPr /><a:t> </a:t></a:r><a14:m><m:oMath xmlns:m="http://schemas.openxmlformats.org/officeDocument/2006/math"><m:r><m:t>Z</m:t></m:r><m:r><m:t>′</m:t></m:r></m:oMath></a14:m><a:r><a:rPr /><a:t> </a:t></a:r><a:r><a:rPr /><a:t>entonces</a:t></a:r><a:r><a:rPr /><a:t> </a:t></a:r><a:r><a:rPr /><a:t>puede</a:t></a:r><a:r><a:rPr /><a:t> </a:t></a:r><a:r><a:rPr /><a:t>descomponserse</a:t></a:r><a:r><a:rPr /><a:t> </a:t></a:r><a:r><a:rPr /><a:t>en:</a:t></a:r></a:p><a:p><a:pPr lvl="0" marL="0" indent="0"><a:buNone /></a:pPr></a:p><a:p><a:pPr lvl="0" marL="0" indent="0"><a:buNone /></a:pPr><a14:m><m:oMathPara xmlns:m="http://schemas.openxmlformats.org/officeDocument/2006/math"><m:oMathParaPr><m:jc m:val="center" /></m:oMathParaPr><m:oMath><m:r><m:rPr><m:sty m:val="p" /></m:rPr><m:t>v</m:t></m:r><m:r><m:rPr><m:sty m:val="p" /></m:rPr><m:t>a</m:t></m:r><m:r><m:rPr><m:sty m:val="p" /></m:rPr><m:t>r</m:t></m:r><m:d><m:dPr><m:begChr m:val="(" /><m:endChr m:val=")" /><m:grow /></m:dPr><m:e><m:r><m:t>Z</m:t></m:r><m:r><m:t>′</m:t></m:r></m:e></m:d><m:r><m:t>=</m:t></m:r><m:r><m:rPr><m:sty m:val="p" /></m:rPr><m:t>v</m:t></m:r><m:r><m:rPr><m:sty m:val="p" /></m:rPr><m:t>a</m:t></m:r><m:r><m:rPr><m:sty m:val="p" /></m:rPr><m:t>r</m:t></m:r><m:d><m:dPr><m:begChr m:val="(" /><m:endChr m:val=")" /><m:grow /></m:dPr><m:e><m:sSup><m:e><m:r><m:t>Z</m:t></m:r></m:e><m:sup><m:r><m:t>′</m:t></m:r><m:r><m:t>*</m:t></m:r></m:sup></m:sSup></m:e></m:d><m:r><m:t>+</m:t></m:r><m:r><m:rPr><m:sty m:val="p" /></m:rPr><m:t>v</m:t></m:r><m:r><m:rPr><m:sty m:val="p" /></m:rPr><m:t>a</m:t></m:r><m:r><m:rPr><m:sty m:val="p" /></m:rPr><m:t>r</m:t></m:r><m:d><m:dPr><m:begChr m:val="(" /><m:endChr m:val=")" /><m:grow /></m:dPr><m:e><m:d><m:dPr><m:begChr m:val="[" /><m:endChr m:val="]" /><m:grow /></m:dPr><m:e><m:r><m:t>Z</m:t></m:r><m:r><m:t>′</m:t></m:r></m:e></m:d></m:e></m:d><m:r><m:t>+</m:t></m:r><m:r><m:t>2</m:t></m:r><m:r><m:rPr><m:sty m:val="p" /></m:rPr><m:t>c</m:t></m:r><m:r><m:rPr><m:sty m:val="p" /></m:rPr><m:t>o</m:t></m:r><m:r><m:rPr><m:sty m:val="p" /></m:rPr><m:t>v</m:t></m:r><m:d><m:dPr><m:begChr m:val="(" /><m:endChr m:val=")" /><m:grow /></m:dPr><m:e><m:sSup><m:e><m:r><m:t>Z</m:t></m:r></m:e><m:sup><m:r><m:t>′</m:t></m:r><m:r><m:t>*</m:t></m:r></m:sup></m:sSup><m:r><m:t>,</m:t></m:r><m:d><m:dPr><m:begChr m:val="[" /><m:endChr m:val="]" /><m:grow /></m:dPr><m:e><m:r><m:t>Z</m:t></m:r><m:r><m:t>′</m:t></m:r></m:e></m:d></m:e></m:d></m:oMath></m:oMathPara></a14:m></a:p></p:txBody></p:sp><p:sp><p:nvSpPr><p:cNvPr id="4" name="Slide Number Placeholder 3" /><p:cNvSpPr><a:spLocks noGrp="1" /></p:cNvSpPr><p:nvPr><p:ph type="sldNum" sz="quarter" idx="10" /></p:nvPr></p:nvSpPr><p:spPr /><p:txBody><a:bodyPr /><a:lstStyle /><a:p><a:fld id="{1E238065-DE38-4E1F-8FC6-4F9459B13AE4}" type="slidenum"><a:rPr lang="en-US" /><a:t>2</a:t></a:fld><a:endParaRPr lang="en-US" /></a:p></p:txBody></p:sp></p:spTree></p:cSld>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regresiones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muestran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efectos</a:t>
            </a:r>
            <a:r>
              <a:rPr/>
              <a:t> </a:t>
            </a:r>
            <a:r>
              <a:rPr/>
              <a:t>esperables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advección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circulación.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zonalmente</a:t>
            </a:r>
            <a:r>
              <a:rPr/>
              <a:t> </a:t>
            </a:r>
            <a:r>
              <a:rPr/>
              <a:t>simétrica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siempre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misma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polos.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creo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agarrarlo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pinzas</a:t>
            </a:r>
            <a:r>
              <a:rPr/>
              <a:t> </a:t>
            </a:r>
            <a:r>
              <a:rPr/>
              <a:t>porque</a:t>
            </a:r>
            <a:r>
              <a:rPr/>
              <a:t> </a:t>
            </a:r>
            <a:r>
              <a:rPr/>
              <a:t>podría</a:t>
            </a:r>
            <a:r>
              <a:rPr/>
              <a:t> </a:t>
            </a:r>
            <a:r>
              <a:rPr/>
              <a:t>deberse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nada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dependencia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parámetro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coriolis.</a:t>
            </a:r>
            <a:r>
              <a:rPr/>
              <a:t> </a:t>
            </a:r>
            <a:r>
              <a:rPr/>
              <a:t>Podría</a:t>
            </a:r>
            <a:r>
              <a:rPr/>
              <a:t> </a:t>
            </a:r>
            <a:r>
              <a:rPr/>
              <a:t>estar</a:t>
            </a:r>
            <a:r>
              <a:rPr/>
              <a:t> </a:t>
            </a:r>
            <a:r>
              <a:rPr/>
              <a:t>señalándo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razonable</a:t>
            </a:r>
            <a:r>
              <a:rPr/>
              <a:t> </a:t>
            </a:r>
            <a:r>
              <a:rPr/>
              <a:t>manejarse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corriente.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malo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encuentro</a:t>
            </a:r>
            <a:r>
              <a:rPr/>
              <a:t> </a:t>
            </a:r>
            <a:r>
              <a:rPr/>
              <a:t>dónde</a:t>
            </a:r>
            <a:r>
              <a:rPr/>
              <a:t> </a:t>
            </a:r>
            <a:r>
              <a:rPr/>
              <a:t>bajar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corriente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ERA.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cualquier</a:t>
            </a:r>
            <a:r>
              <a:rPr/>
              <a:t> </a:t>
            </a:r>
            <a:r>
              <a:rPr/>
              <a:t>caso,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Z’*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latitudes</a:t>
            </a:r>
            <a:r>
              <a:rPr/>
              <a:t> </a:t>
            </a:r>
            <a:r>
              <a:rPr/>
              <a:t>polares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longitudinalmente</a:t>
            </a:r>
            <a:r>
              <a:rPr/>
              <a:t> </a:t>
            </a:r>
            <a:r>
              <a:rPr/>
              <a:t>magimiza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sudamérica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</a:t>
            </a:r>
            <a:r>
              <a:rPr/>
              <a:t>en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estaciones,</a:t>
            </a:r>
            <a:r>
              <a:rPr/>
              <a:t> </a:t>
            </a:r>
            <a:r>
              <a:rPr/>
              <a:t>prácticamente.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embargo,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ese</a:t>
            </a:r>
            <a:r>
              <a:rPr/>
              <a:t> </a:t>
            </a:r>
            <a:r>
              <a:rPr/>
              <a:t>doble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razón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estaciones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covariana</a:t>
            </a:r>
            <a:r>
              <a:rPr/>
              <a:t> </a:t>
            </a:r>
            <a:r>
              <a:rPr/>
              <a:t>negativa</a:t>
            </a:r>
            <a:r>
              <a:rPr/>
              <a:t> </a:t>
            </a:r>
            <a:r>
              <a:rPr/>
              <a:t>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península</a:t>
            </a:r>
            <a:r>
              <a:rPr/>
              <a:t> </a:t>
            </a:r>
            <a:r>
              <a:rPr/>
              <a:t>antártica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cancela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Z’*.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“</a:t>
            </a:r>
            <a:r>
              <a:rPr/>
              <a:t>bipolar</a:t>
            </a:r>
            <a:r>
              <a:rPr/>
              <a:t>”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interesante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tener</a:t>
            </a:r>
            <a:r>
              <a:rPr/>
              <a:t> </a:t>
            </a:r>
            <a:r>
              <a:rPr/>
              <a:t>cuidado.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fórmulas</a:t>
            </a:r>
            <a:r>
              <a:rPr/>
              <a:t> </a:t>
            </a:r>
            <a:r>
              <a:rPr/>
              <a:t>matemáticas,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promedio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Z’*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[Z^*]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ser</a:t>
            </a:r>
            <a:r>
              <a:rPr/>
              <a:t> </a:t>
            </a:r>
            <a:r>
              <a:rPr/>
              <a:t>nulo,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certeza</a:t>
            </a:r>
            <a:r>
              <a:rPr/>
              <a:t> </a:t>
            </a:r>
            <a:r>
              <a:rPr/>
              <a:t>matemática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positiva</a:t>
            </a:r>
            <a:r>
              <a:rPr/>
              <a:t> </a:t>
            </a:r>
            <a:r>
              <a:rPr/>
              <a:t>tienen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estar</a:t>
            </a:r>
            <a:r>
              <a:rPr/>
              <a:t> </a:t>
            </a:r>
            <a:r>
              <a:rPr/>
              <a:t>compensadas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áreascon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negativa.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algunos</a:t>
            </a:r>
            <a:r>
              <a:rPr/>
              <a:t> </a:t>
            </a:r>
            <a:r>
              <a:rPr/>
              <a:t>cambios.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escalas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pequeñas.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esperarse</a:t>
            </a:r>
            <a:r>
              <a:rPr/>
              <a:t> </a:t>
            </a:r>
            <a:r>
              <a:rPr/>
              <a:t>dado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como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cortas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propagan</a:t>
            </a:r>
            <a:r>
              <a:rPr/>
              <a:t> </a:t>
            </a:r>
            <a:r>
              <a:rPr/>
              <a:t>verticalmente</a:t>
            </a:r>
            <a:r>
              <a:rPr/>
              <a:t> </a:t>
            </a:r>
            <a:r>
              <a:rPr/>
              <a:t>tanto</a:t>
            </a:r>
            <a:r>
              <a:rPr/>
              <a:t> </a:t>
            </a:r>
            <a:r>
              <a:rPr/>
              <a:t>como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cortas,</a:t>
            </a:r>
            <a:r>
              <a:rPr/>
              <a:t> </a:t>
            </a:r>
            <a:r>
              <a:rPr/>
              <a:t>toda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“</a:t>
            </a:r>
            <a:r>
              <a:rPr/>
              <a:t>suave</a:t>
            </a:r>
            <a:r>
              <a:rPr/>
              <a:t>”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tropósfera.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[Z’]</a:t>
            </a:r>
            <a:r>
              <a:rPr/>
              <a:t> </a:t>
            </a:r>
            <a:r>
              <a:rPr/>
              <a:t>sigue</a:t>
            </a:r>
            <a:r>
              <a:rPr/>
              <a:t> </a:t>
            </a:r>
            <a:r>
              <a:rPr/>
              <a:t>siendo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polo</a:t>
            </a:r>
            <a:r>
              <a:rPr/>
              <a:t> </a:t>
            </a:r>
            <a:r>
              <a:rPr/>
              <a:t>sur,</a:t>
            </a:r>
            <a:r>
              <a:rPr/>
              <a:t> </a:t>
            </a:r>
            <a:r>
              <a:rPr/>
              <a:t>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verano,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latitudes</a:t>
            </a:r>
            <a:r>
              <a:rPr/>
              <a:t> </a:t>
            </a:r>
            <a:r>
              <a:rPr/>
              <a:t>medias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probablemente</a:t>
            </a:r>
            <a:r>
              <a:rPr/>
              <a:t> </a:t>
            </a:r>
            <a:r>
              <a:rPr/>
              <a:t>corresponda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jet</a:t>
            </a:r>
            <a:r>
              <a:rPr/>
              <a:t> </a:t>
            </a:r>
            <a:r>
              <a:rPr/>
              <a:t>subtropical.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Z*’</a:t>
            </a:r>
            <a:r>
              <a:rPr/>
              <a:t> </a:t>
            </a:r>
            <a:r>
              <a:rPr/>
              <a:t>maximiza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latitudes</a:t>
            </a:r>
            <a:r>
              <a:rPr/>
              <a:t> </a:t>
            </a:r>
            <a:r>
              <a:rPr/>
              <a:t>plares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5hPa,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tener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máximos,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coincide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Baja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Amundsen.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cuanto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covarianza,</a:t>
            </a:r>
            <a:r>
              <a:rPr/>
              <a:t> </a:t>
            </a:r>
            <a:r>
              <a:rPr/>
              <a:t>sigue</a:t>
            </a:r>
            <a:r>
              <a:rPr/>
              <a:t> </a:t>
            </a:r>
            <a:r>
              <a:rPr/>
              <a:t>tieniendo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negativo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Para</a:t>
            </a:r>
            <a:r>
              <a:rPr/>
              <a:t> </a:t>
            </a:r>
            <a:r>
              <a:rPr/>
              <a:t>analizar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detalle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[Z]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probelmas</a:t>
            </a:r>
            <a:r>
              <a:rPr/>
              <a:t> </a:t>
            </a:r>
            <a:r>
              <a:rPr/>
              <a:t>matemáticos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mostrada</a:t>
            </a:r>
            <a:r>
              <a:rPr/>
              <a:t> </a:t>
            </a:r>
            <a:r>
              <a:rPr/>
              <a:t>arriba,</a:t>
            </a:r>
            <a:r>
              <a:rPr/>
              <a:t> </a:t>
            </a:r>
            <a:r>
              <a:rPr/>
              <a:t>abajo</a:t>
            </a:r>
            <a:r>
              <a:rPr/>
              <a:t> </a:t>
            </a:r>
            <a:r>
              <a:rPr/>
              <a:t>muestro</a:t>
            </a:r>
            <a:r>
              <a:rPr/>
              <a:t> </a:t>
            </a:r>
            <a:r>
              <a:rPr/>
              <a:t>directamente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(sin</a:t>
            </a:r>
            <a:r>
              <a:rPr/>
              <a:t> </a:t>
            </a:r>
            <a:r>
              <a:rPr/>
              <a:t>ningún</a:t>
            </a:r>
            <a:r>
              <a:rPr/>
              <a:t> </a:t>
            </a:r>
            <a:r>
              <a:rPr/>
              <a:t>filtro)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Como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esperarse,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positiva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casi</a:t>
            </a:r>
            <a:r>
              <a:rPr/>
              <a:t> </a:t>
            </a:r>
            <a:r>
              <a:rPr/>
              <a:t>todos</a:t>
            </a:r>
            <a:r>
              <a:rPr/>
              <a:t> </a:t>
            </a:r>
            <a:r>
              <a:rPr/>
              <a:t>lados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cercana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circulación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embargo,</a:t>
            </a:r>
            <a:r>
              <a:rPr/>
              <a:t> </a:t>
            </a:r>
            <a:r>
              <a:rPr/>
              <a:t>resaltan</a:t>
            </a:r>
            <a:r>
              <a:rPr/>
              <a:t> </a:t>
            </a:r>
            <a:r>
              <a:rPr/>
              <a:t>áreas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mínima.</a:t>
            </a:r>
            <a:r>
              <a:rPr/>
              <a:t> </a:t>
            </a:r>
            <a:r>
              <a:rPr/>
              <a:t>Estas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45°S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75°S</a:t>
            </a:r>
            <a:r>
              <a:rPr/>
              <a:t> </a:t>
            </a:r>
            <a:r>
              <a:rPr/>
              <a:t>aproximadamente</a:t>
            </a:r>
            <a:r>
              <a:rPr/>
              <a:t> </a:t>
            </a:r>
            <a:r>
              <a:rPr/>
              <a:t>aunque</a:t>
            </a:r>
            <a:r>
              <a:rPr/>
              <a:t> </a:t>
            </a:r>
            <a:r>
              <a:rPr/>
              <a:t>varían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estación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nivel.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notorio</a:t>
            </a:r>
            <a:r>
              <a:rPr/>
              <a:t> </a:t>
            </a:r>
            <a:r>
              <a:rPr/>
              <a:t>encontrar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Pasaje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Drake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negativa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otoño</a:t>
            </a:r>
            <a:r>
              <a:rPr/>
              <a:t> </a:t>
            </a:r>
            <a:r>
              <a:rPr/>
              <a:t>(aunque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estadísticamente</a:t>
            </a:r>
            <a:r>
              <a:rPr/>
              <a:t> </a:t>
            </a:r>
            <a:r>
              <a:rPr/>
              <a:t>significativa).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hPa</a:t>
            </a:r>
            <a:r>
              <a:rPr/>
              <a:t> </a:t>
            </a:r>
            <a:r>
              <a:rPr/>
              <a:t>“</a:t>
            </a:r>
            <a:r>
              <a:rPr/>
              <a:t>va</a:t>
            </a:r>
            <a:r>
              <a:rPr/>
              <a:t>”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tanto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como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temporales.</a:t>
            </a:r>
            <a:r>
              <a:rPr/>
              <a:t> </a:t>
            </a:r>
            <a:r>
              <a:rPr/>
              <a:t>Abajo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correlaciónes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respectivamente.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cPC2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alta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SON.</a:t>
            </a:r>
            <a:r>
              <a:rPr/>
              <a:t> </a:t>
            </a:r>
            <a:r>
              <a:rPr/>
              <a:t>Entonce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claro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mismo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barotrópica</a:t>
            </a:r>
            <a:r>
              <a:rPr/>
              <a:t> </a:t>
            </a:r>
            <a:r>
              <a:rPr/>
              <a:t>equivalente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propaga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sincronización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bien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(aunque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medida).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motiva</a:t>
            </a:r>
            <a:r>
              <a:rPr/>
              <a:t> </a:t>
            </a:r>
            <a:r>
              <a:rPr/>
              <a:t>hacer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juntos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manera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obtener</a:t>
            </a:r>
            <a:r>
              <a:rPr/>
              <a:t> </a:t>
            </a:r>
            <a:r>
              <a:rPr/>
              <a:t>modos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oscilación</a:t>
            </a:r>
            <a:r>
              <a:rPr/>
              <a:t> </a:t>
            </a:r>
            <a:r>
              <a:rPr/>
              <a:t>conjuntos.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bueno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dimensión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problema</a:t>
            </a:r>
            <a:r>
              <a:rPr/>
              <a:t> </a:t>
            </a:r>
            <a:r>
              <a:rPr/>
              <a:t>ya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reducen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mitad</a:t>
            </a:r>
            <a:r>
              <a:rPr/>
              <a:t> </a:t>
            </a:r>
            <a:r>
              <a:rPr/>
              <a:t>(porque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sola</a:t>
            </a:r>
            <a:r>
              <a:rPr/>
              <a:t> </a:t>
            </a:r>
            <a:r>
              <a:rPr/>
              <a:t>serie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niveles).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Estas</a:t>
            </a:r>
            <a:r>
              <a:rPr/>
              <a:t> </a:t>
            </a:r>
            <a:r>
              <a:rPr/>
              <a:t>nuevas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princpales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parecidas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anteriorer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agrupan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forma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explícita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covariabilidad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50hPa.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ven</a:t>
            </a:r>
            <a:r>
              <a:rPr/>
              <a:t> </a:t>
            </a:r>
            <a:r>
              <a:rPr/>
              <a:t>estructuras</a:t>
            </a:r>
            <a:r>
              <a:rPr/>
              <a:t> </a:t>
            </a:r>
            <a:r>
              <a:rPr/>
              <a:t>barotrópica</a:t>
            </a:r>
            <a:r>
              <a:rPr/>
              <a:t> </a:t>
            </a:r>
            <a:r>
              <a:rPr/>
              <a:t>equivalentes.</a:t>
            </a:r>
            <a:r>
              <a:rPr/>
              <a:t> </a:t>
            </a:r>
            <a:r>
              <a:rPr/>
              <a:t>Algunos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tienen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niveles,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ortos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mucho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otro.</a:t>
            </a:r>
            <a:r>
              <a:rPr/>
              <a:t> </a:t>
            </a:r>
            <a:r>
              <a:rPr/>
              <a:t>¿Eso</a:t>
            </a:r>
            <a:r>
              <a:rPr/>
              <a:t> </a:t>
            </a:r>
            <a:r>
              <a:rPr/>
              <a:t>significa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conjunta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otros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nivel?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estacioens</a:t>
            </a:r>
            <a:r>
              <a:rPr/>
              <a:t> </a:t>
            </a:r>
            <a:r>
              <a:rPr/>
              <a:t>marca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50hPa,</a:t>
            </a:r>
            <a:r>
              <a:rPr/>
              <a:t> </a:t>
            </a:r>
            <a:r>
              <a:rPr/>
              <a:t>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MAM,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también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modifica.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“</a:t>
            </a:r>
            <a:r>
              <a:rPr/>
              <a:t>impacto</a:t>
            </a:r>
            <a:r>
              <a:rPr/>
              <a:t>”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varía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estación.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casi</a:t>
            </a:r>
            <a:r>
              <a:rPr/>
              <a:t> </a:t>
            </a:r>
            <a:r>
              <a:rPr/>
              <a:t>nulo,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indica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poca</a:t>
            </a:r>
            <a:r>
              <a:rPr/>
              <a:t> </a:t>
            </a:r>
            <a:r>
              <a:rPr/>
              <a:t>comunicación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ese</a:t>
            </a:r>
            <a:r>
              <a:rPr/>
              <a:t> </a:t>
            </a:r>
            <a:r>
              <a:rPr/>
              <a:t>modol.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sí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observa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máximos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mínimos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50hPa.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aparente</a:t>
            </a:r>
            <a:r>
              <a:rPr/>
              <a:t> </a:t>
            </a:r>
            <a:r>
              <a:rPr/>
              <a:t>conexión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niveles,</a:t>
            </a:r>
            <a:r>
              <a:rPr/>
              <a:t> </a:t>
            </a:r>
            <a:r>
              <a:rPr/>
              <a:t>excepto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ese</a:t>
            </a:r>
            <a:r>
              <a:rPr/>
              <a:t> </a:t>
            </a:r>
            <a:r>
              <a:rPr/>
              <a:t>trimestre,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mezcla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genera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mínimo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Índico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</a:t>
            </a:r>
            <a:r>
              <a:rPr/>
              <a:t> </a:t>
            </a:r>
            <a:r>
              <a:rPr/>
              <a:t>een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mezcla</a:t>
            </a:r>
            <a:r>
              <a:rPr/>
              <a:t> </a:t>
            </a:r>
            <a:r>
              <a:rPr/>
              <a:t>variada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muchos</a:t>
            </a:r>
            <a:r>
              <a:rPr/>
              <a:t> </a:t>
            </a:r>
            <a:r>
              <a:rPr/>
              <a:t>números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parece</a:t>
            </a:r>
            <a:r>
              <a:rPr/>
              <a:t> </a:t>
            </a:r>
            <a:r>
              <a:rPr/>
              <a:t>tener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coherente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Sur.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MAM,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acticidad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barotrópicas</a:t>
            </a:r>
            <a:r>
              <a:rPr/>
              <a:t> </a:t>
            </a:r>
            <a:r>
              <a:rPr/>
              <a:t>equivalentes.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1+2</a:t>
            </a:r>
            <a:r>
              <a:rPr/>
              <a:t> </a:t>
            </a:r>
            <a:r>
              <a:rPr/>
              <a:t>relativamente</a:t>
            </a:r>
            <a:r>
              <a:rPr/>
              <a:t> </a:t>
            </a:r>
            <a:r>
              <a:rPr/>
              <a:t>pura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parece</a:t>
            </a:r>
            <a:r>
              <a:rPr/>
              <a:t> </a:t>
            </a:r>
            <a:r>
              <a:rPr/>
              <a:t>haber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Índico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Sudamérica.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tienen</a:t>
            </a:r>
            <a:r>
              <a:rPr/>
              <a:t> </a:t>
            </a:r>
            <a:r>
              <a:rPr/>
              <a:t>estructuras</a:t>
            </a:r>
            <a:r>
              <a:rPr/>
              <a:t> </a:t>
            </a:r>
            <a:r>
              <a:rPr/>
              <a:t>parecidas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maś</a:t>
            </a:r>
            <a:r>
              <a:rPr/>
              <a:t> </a:t>
            </a:r>
            <a:r>
              <a:rPr/>
              <a:t>corrido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este.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resumen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representada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PC1.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cuando</a:t>
            </a:r>
            <a:r>
              <a:rPr/>
              <a:t> </a:t>
            </a:r>
            <a:r>
              <a:rPr/>
              <a:t>además</a:t>
            </a:r>
            <a:r>
              <a:rPr/>
              <a:t> </a:t>
            </a:r>
            <a:r>
              <a:rPr/>
              <a:t>parece</a:t>
            </a:r>
            <a:r>
              <a:rPr/>
              <a:t> </a:t>
            </a:r>
            <a:r>
              <a:rPr/>
              <a:t>evidenciar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conexión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tropósfera.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cortas,</a:t>
            </a:r>
            <a:r>
              <a:rPr/>
              <a:t> </a:t>
            </a:r>
            <a:r>
              <a:rPr/>
              <a:t>barotrópicas</a:t>
            </a:r>
            <a:r>
              <a:rPr/>
              <a:t> </a:t>
            </a:r>
            <a:r>
              <a:rPr/>
              <a:t>equivalentes</a:t>
            </a:r>
            <a:r>
              <a:rPr/>
              <a:t> </a:t>
            </a:r>
            <a:r>
              <a:rPr/>
              <a:t>(salvo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DJF)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sur.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resultado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medio</a:t>
            </a:r>
            <a:r>
              <a:rPr/>
              <a:t> </a:t>
            </a:r>
            <a:r>
              <a:rPr/>
              <a:t>raro</a:t>
            </a:r>
            <a:r>
              <a:rPr/>
              <a:t> </a:t>
            </a:r>
            <a:r>
              <a:rPr/>
              <a:t>porque</a:t>
            </a:r>
            <a:r>
              <a:rPr/>
              <a:t> </a:t>
            </a:r>
            <a:r>
              <a:rPr/>
              <a:t>implica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conjunta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cortas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condiciones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esperaría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ésta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propagara</a:t>
            </a:r>
            <a:r>
              <a:rPr/>
              <a:t> </a:t>
            </a:r>
            <a:r>
              <a:rPr/>
              <a:t>hasta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fácilmente.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NCEP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malo</a:t>
            </a:r>
            <a:r>
              <a:rPr/>
              <a:t> </a:t>
            </a:r>
            <a:r>
              <a:rPr/>
              <a:t>extendio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pasado.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SST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casa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mucho</a:t>
            </a:r>
            <a:r>
              <a:rPr/>
              <a:t> </a:t>
            </a:r>
            <a:r>
              <a:rPr/>
              <a:t>significativo.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señal</a:t>
            </a:r>
            <a:r>
              <a:rPr/>
              <a:t> </a:t>
            </a:r>
            <a:r>
              <a:rPr/>
              <a:t>significativa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niño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detalle</a:t>
            </a:r>
            <a:r>
              <a:rPr/>
              <a:t> </a:t>
            </a:r>
            <a:r>
              <a:rPr/>
              <a:t>abajo: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Pareciera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asociada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temperaturas</a:t>
            </a:r>
            <a:r>
              <a:rPr/>
              <a:t> </a:t>
            </a:r>
            <a:r>
              <a:rPr/>
              <a:t>cálidas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lado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asociada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cálidas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central.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formas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diferencias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grandes.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27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2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  <a:r>
              <a:rPr/>
              <a:t> </a:t>
            </a:r>
            <a:r>
              <a:rPr/>
              <a:t>conjunto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negra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azul.</a:t>
            </a:r>
            <a:r>
              <a:rPr/>
              <a:t> </a:t>
            </a:r>
            <a:r>
              <a:rPr/>
              <a:t>(dataset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Interim)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Detalle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estaciones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coordenadas</a:t>
            </a:r>
            <a:r>
              <a:rPr/>
              <a:t> </a:t>
            </a:r>
            <a:r>
              <a:rPr/>
              <a:t>polares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reanálisis.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Varianza</a:t>
            </a:r>
            <a:r>
              <a:rPr/>
              <a:t> </a:t>
            </a:r>
            <a:r>
              <a:rPr/>
              <a:t>explicada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estación.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(sombreado)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(contornos)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  <a:r>
              <a:rPr/>
              <a:t> </a:t>
            </a:r>
            <a:r>
              <a:rPr/>
              <a:t>a)</a:t>
            </a:r>
            <a:r>
              <a:rPr/>
              <a:t> </a:t>
            </a:r>
            <a:r>
              <a:rPr/>
              <a:t>correlación,</a:t>
            </a:r>
            <a:r>
              <a:rPr/>
              <a:t> </a:t>
            </a:r>
            <a:r>
              <a:rPr/>
              <a:t>b)</a:t>
            </a:r>
            <a:r>
              <a:rPr/>
              <a:t> </a:t>
            </a:r>
            <a:r>
              <a:rPr/>
              <a:t>regresión.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Extender</a:t>
            </a:r>
            <a:r>
              <a:rPr/>
              <a:t> </a:t>
            </a:r>
            <a:r>
              <a:rPr/>
              <a:t>antes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1979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¿Se puede?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períodos.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segundo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obtenido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períodos.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magnitud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Año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obtenido</a:t>
            </a:r>
            <a:r>
              <a:rPr/>
              <a:t> </a:t>
            </a:r>
            <a:r>
              <a:rPr/>
              <a:t>uando</a:t>
            </a:r>
            <a:r>
              <a:rPr/>
              <a:t> </a:t>
            </a:r>
            <a:r>
              <a:rPr/>
              <a:t>toda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serie.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período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ERA20C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Espectros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dela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punteada,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significancia.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Espectro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magnitud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punteada,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significancia.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Regresiones</a:t>
            </a:r>
            <a:r>
              <a:rPr/>
              <a:t> </a:t>
            </a:r>
            <a:r>
              <a:rPr/>
              <a:t>(1979-2009)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corriente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0.9950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partes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flechas,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flujo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derivado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mismma.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SST.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ṕ-valor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(ajustado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Diferencia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  <a:gridCol w="2933700"/>
                <a:gridCol w="29337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0.5539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-0.1832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0.3238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0.1051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ENSO</a:t>
            </a:r>
            <a:r>
              <a:rPr/>
              <a:t> </a:t>
            </a:r>
            <a:r>
              <a:rPr/>
              <a:t>3.4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División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p.valor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(corregido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850hPa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p.valor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(corregido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850hPa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p.valor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(corregido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Descomposición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Descomposición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800" y="1181100"/>
            <a:ext cx="117729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  <a:r>
              <a:rPr/>
              <a:t> </a:t>
            </a:r>
            <a:r>
              <a:rPr/>
              <a:t>1979-2009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negra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azul.</a:t>
            </a:r>
            <a:r>
              <a:rPr/>
              <a:t> </a:t>
            </a:r>
            <a:r>
              <a:rPr/>
              <a:t>(dataset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Interim)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Correlaciones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Campitelli</dc:creator>
  <cp:keywords/>
  <dcterms:created xsi:type="dcterms:W3CDTF">2019-10-04T15:51:24Z</dcterms:created>
  <dcterms:modified xsi:type="dcterms:W3CDTF">2019-10-04T15:51:24Z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</Properties>
</file>