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8946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1962"/>
    <a:srgbClr val="08A0E9"/>
    <a:srgbClr val="7700FF"/>
    <a:srgbClr val="543FFF"/>
    <a:srgbClr val="F8F8F8"/>
    <a:srgbClr val="FCF2D4"/>
    <a:srgbClr val="FBEDC5"/>
    <a:srgbClr val="FDF6E3"/>
    <a:srgbClr val="FAEABC"/>
    <a:srgbClr val="F9E6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6420" autoAdjust="0"/>
    <p:restoredTop sz="76796" autoAdjust="0"/>
  </p:normalViewPr>
  <p:slideViewPr>
    <p:cSldViewPr>
      <p:cViewPr varScale="1">
        <p:scale>
          <a:sx n="71" d="100"/>
          <a:sy n="71" d="100"/>
        </p:scale>
        <p:origin x="1320" y="4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1069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840" y="6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22" Type="http://schemas.openxmlformats.org/officeDocument/2006/relationships/tableStyles" Target="tableStyles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9" Type="http://schemas.openxmlformats.org/officeDocument/2006/relationships/handoutMaster" Target="handoutMasters/handoutMaster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2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3.xml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700" y="1122362"/>
            <a:ext cx="91422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700" y="3602038"/>
            <a:ext cx="9142200" cy="1655762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3183" y="365125"/>
            <a:ext cx="262838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035" y="365125"/>
            <a:ext cx="7732778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235" y="571720"/>
            <a:ext cx="10513530" cy="36100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75620" y="1123736"/>
            <a:ext cx="11038360" cy="422581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75620" y="5924550"/>
            <a:ext cx="11038360" cy="575734"/>
          </a:xfrm>
        </p:spPr>
        <p:txBody>
          <a:bodyPr>
            <a:noAutofit/>
          </a:bodyPr>
          <a:lstStyle>
            <a:lvl1pPr>
              <a:defRPr sz="1465"/>
            </a:lvl1pPr>
            <a:lvl2pPr>
              <a:defRPr sz="1465"/>
            </a:lvl2pPr>
            <a:lvl3pPr>
              <a:defRPr sz="1465"/>
            </a:lvl3pPr>
            <a:lvl4pPr>
              <a:defRPr sz="1465"/>
            </a:lvl4pPr>
            <a:lvl5pPr>
              <a:defRPr sz="1465"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035" y="365125"/>
            <a:ext cx="10513530" cy="4715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5301" y="1094621"/>
            <a:ext cx="9832439" cy="798209"/>
          </a:xfrm>
        </p:spPr>
        <p:txBody>
          <a:bodyPr anchor="t">
            <a:noAutofit/>
          </a:bodyPr>
          <a:lstStyle>
            <a:lvl1pPr algn="l">
              <a:defRPr sz="5335" b="0" i="0" cap="small" baseline="0">
                <a:solidFill>
                  <a:schemeClr val="tx1"/>
                </a:solidFill>
                <a:latin typeface="Gotham Book" pitchFamily="50" charset="0"/>
              </a:defRPr>
            </a:lvl1pPr>
          </a:lstStyle>
          <a:p>
            <a:r>
              <a:rPr lang="es-AR" dirty="0"/>
              <a:t>TÍTULO DE LA PRESENTACIÓN</a:t>
            </a:r>
            <a:endParaRPr lang="es-AR" dirty="0"/>
          </a:p>
        </p:txBody>
      </p:sp>
      <p:sp>
        <p:nvSpPr>
          <p:cNvPr id="4" name="Rounded Rectangle 3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7726660" y="4485581"/>
            <a:ext cx="3743679" cy="545939"/>
          </a:xfrm>
        </p:spPr>
        <p:txBody>
          <a:bodyPr/>
          <a:lstStyle>
            <a:lvl1pPr marL="635" indent="0" algn="r">
              <a:buNone/>
              <a:defRPr>
                <a:latin typeface="+mn-lt"/>
              </a:defRPr>
            </a:lvl1pPr>
          </a:lstStyle>
          <a:p>
            <a:pPr lvl="0"/>
            <a:r>
              <a:rPr lang="en-US" dirty="0"/>
              <a:t>Elio Campitelli</a:t>
            </a:r>
            <a:endParaRPr lang="en-GB" dirty="0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7150710" y="5031523"/>
            <a:ext cx="5471531" cy="1"/>
          </a:xfrm>
          <a:prstGeom prst="line">
            <a:avLst/>
          </a:prstGeom>
          <a:ln w="4445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-720615" y="1028737"/>
            <a:ext cx="9599177" cy="1"/>
          </a:xfrm>
          <a:prstGeom prst="line">
            <a:avLst/>
          </a:prstGeom>
          <a:ln w="7620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-528632" y="1028737"/>
            <a:ext cx="7679341" cy="1"/>
          </a:xfrm>
          <a:prstGeom prst="line">
            <a:avLst/>
          </a:prstGeom>
          <a:ln w="7620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29339" y="260652"/>
            <a:ext cx="6721377" cy="768085"/>
          </a:xfrm>
        </p:spPr>
        <p:txBody>
          <a:bodyPr>
            <a:normAutofit/>
          </a:bodyPr>
          <a:lstStyle>
            <a:lvl1pPr marL="635" indent="0">
              <a:buNone/>
              <a:defRPr sz="4265" cap="small" baseline="0">
                <a:latin typeface="Gotham Book" pitchFamily="50" charset="0"/>
              </a:defRPr>
            </a:lvl1pPr>
          </a:lstStyle>
          <a:p>
            <a:pPr lvl="0"/>
            <a:r>
              <a:rPr lang="en-GB" dirty="0"/>
              <a:t>SUBTÍTULO</a:t>
            </a:r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-720615" y="1028737"/>
            <a:ext cx="7871325" cy="1"/>
          </a:xfrm>
          <a:prstGeom prst="line">
            <a:avLst/>
          </a:prstGeom>
          <a:ln w="7620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29339" y="260652"/>
            <a:ext cx="6721377" cy="768085"/>
          </a:xfrm>
        </p:spPr>
        <p:txBody>
          <a:bodyPr>
            <a:normAutofit/>
          </a:bodyPr>
          <a:lstStyle>
            <a:lvl1pPr marL="635" indent="0">
              <a:buNone/>
              <a:defRPr sz="4265" cap="none" baseline="0">
                <a:latin typeface="Fira Code" panose="020B0609050000020004" pitchFamily="49" charset="0"/>
                <a:ea typeface="Fira Code" panose="020B0609050000020004" pitchFamily="49" charset="0"/>
              </a:defRPr>
            </a:lvl1pPr>
          </a:lstStyle>
          <a:p>
            <a:pPr lvl="0"/>
            <a:r>
              <a:rPr lang="en-GB" dirty="0" err="1"/>
              <a:t>funcion</a:t>
            </a:r>
            <a:r>
              <a:rPr lang="en-GB" dirty="0"/>
              <a:t>()</a:t>
            </a:r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632348" y="-315469"/>
            <a:ext cx="13438868" cy="1872539"/>
          </a:xfrm>
          <a:prstGeom prst="rect">
            <a:avLst/>
          </a:prstGeom>
          <a:pattFill prst="trellis">
            <a:fgClr>
              <a:srgbClr val="8F001E"/>
            </a:fgClr>
            <a:bgClr>
              <a:srgbClr val="640015"/>
            </a:bgClr>
          </a:pattFill>
          <a:ln w="19050">
            <a:solidFill>
              <a:srgbClr val="21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AR" sz="200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87305" y="744947"/>
            <a:ext cx="11615021" cy="1224179"/>
          </a:xfrm>
        </p:spPr>
        <p:txBody>
          <a:bodyPr anchor="ctr">
            <a:noAutofit/>
          </a:bodyPr>
          <a:lstStyle>
            <a:lvl1pPr marL="0" indent="0">
              <a:buNone/>
              <a:defRPr sz="4800" b="0" u="none" cap="small" baseline="0">
                <a:solidFill>
                  <a:schemeClr val="bg1"/>
                </a:solidFill>
                <a:latin typeface="Arial Black" pitchFamily="34" charset="0"/>
              </a:defRPr>
            </a:lvl1pPr>
            <a:lvl2pPr marL="457200" indent="0">
              <a:buNone/>
              <a:defRPr sz="4000">
                <a:solidFill>
                  <a:schemeClr val="bg1"/>
                </a:solidFill>
              </a:defRPr>
            </a:lvl2pPr>
            <a:lvl3pPr marL="914400" indent="0">
              <a:buNone/>
              <a:defRPr sz="4000">
                <a:solidFill>
                  <a:schemeClr val="bg1"/>
                </a:solidFill>
              </a:defRPr>
            </a:lvl3pPr>
            <a:lvl4pPr marL="1371600" indent="0">
              <a:buNone/>
              <a:defRPr sz="4000">
                <a:solidFill>
                  <a:schemeClr val="bg1"/>
                </a:solidFill>
              </a:defRPr>
            </a:lvl4pPr>
            <a:lvl5pPr marL="1828800" indent="0">
              <a:buNone/>
              <a:defRPr sz="4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Introducción</a:t>
            </a:r>
            <a:endParaRPr lang="es-AR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814758" y="1916450"/>
            <a:ext cx="10655334" cy="3961859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Descripción</a:t>
            </a:r>
            <a:endParaRPr lang="es-AR" dirty="0"/>
          </a:p>
        </p:txBody>
      </p:sp>
      <p:sp>
        <p:nvSpPr>
          <p:cNvPr id="6" name="Rounded Rectangle 5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035" y="231845"/>
            <a:ext cx="10513530" cy="3159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384" y="129540"/>
            <a:ext cx="11773122" cy="65463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flipV="1">
            <a:off x="-632348" y="1557071"/>
            <a:ext cx="13438868" cy="5545596"/>
          </a:xfrm>
          <a:prstGeom prst="rect">
            <a:avLst/>
          </a:prstGeom>
          <a:pattFill prst="trellis">
            <a:fgClr>
              <a:srgbClr val="8F001E"/>
            </a:fgClr>
            <a:bgClr>
              <a:srgbClr val="640015"/>
            </a:bgClr>
          </a:pattFill>
          <a:ln w="19050">
            <a:solidFill>
              <a:srgbClr val="21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AR" sz="200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87950" y="739609"/>
            <a:ext cx="11613731" cy="1224179"/>
          </a:xfrm>
          <a:noFill/>
        </p:spPr>
        <p:txBody>
          <a:bodyPr anchor="ctr">
            <a:noAutofit/>
          </a:bodyPr>
          <a:lstStyle>
            <a:lvl1pPr marL="0" indent="0" algn="r">
              <a:buNone/>
              <a:defRPr sz="4800" b="0" u="none" cap="small" baseline="0">
                <a:pattFill prst="trellis">
                  <a:fgClr>
                    <a:srgbClr val="8F001E"/>
                  </a:fgClr>
                  <a:bgClr>
                    <a:srgbClr val="640015"/>
                  </a:bgClr>
                </a:pattFill>
                <a:latin typeface="Arial Black" pitchFamily="34" charset="0"/>
              </a:defRPr>
            </a:lvl1pPr>
            <a:lvl2pPr marL="457200" indent="0">
              <a:buNone/>
              <a:defRPr sz="4000">
                <a:solidFill>
                  <a:schemeClr val="bg1"/>
                </a:solidFill>
              </a:defRPr>
            </a:lvl2pPr>
            <a:lvl3pPr marL="914400" indent="0">
              <a:buNone/>
              <a:defRPr sz="4000">
                <a:solidFill>
                  <a:schemeClr val="bg1"/>
                </a:solidFill>
              </a:defRPr>
            </a:lvl3pPr>
            <a:lvl4pPr marL="1371600" indent="0">
              <a:buNone/>
              <a:defRPr sz="4000">
                <a:solidFill>
                  <a:schemeClr val="bg1"/>
                </a:solidFill>
              </a:defRPr>
            </a:lvl4pPr>
            <a:lvl5pPr marL="1828800" indent="0">
              <a:buNone/>
              <a:defRPr sz="4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Introducción</a:t>
            </a:r>
            <a:endParaRPr lang="es-AR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719526" y="1773560"/>
            <a:ext cx="10750566" cy="468077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s-AR" dirty="0"/>
          </a:p>
        </p:txBody>
      </p:sp>
      <p:sp>
        <p:nvSpPr>
          <p:cNvPr id="5" name="Rounded Rectangle 4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 userDrawn="1"/>
        </p:nvSpPr>
        <p:spPr>
          <a:xfrm>
            <a:off x="-432640" y="1629091"/>
            <a:ext cx="10751094" cy="1224352"/>
          </a:xfrm>
          <a:prstGeom prst="roundRect">
            <a:avLst>
              <a:gd name="adj" fmla="val 215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912112" y="1629064"/>
            <a:ext cx="8253387" cy="1224179"/>
          </a:xfrm>
        </p:spPr>
        <p:txBody>
          <a:bodyPr anchor="ctr">
            <a:noAutofit/>
          </a:bodyPr>
          <a:lstStyle>
            <a:lvl1pPr marL="0" indent="0">
              <a:buNone/>
              <a:defRPr sz="4000">
                <a:solidFill>
                  <a:schemeClr val="bg1"/>
                </a:solidFill>
              </a:defRPr>
            </a:lvl1pPr>
            <a:lvl2pPr marL="457200" indent="0">
              <a:buNone/>
              <a:defRPr sz="4000">
                <a:solidFill>
                  <a:schemeClr val="bg1"/>
                </a:solidFill>
              </a:defRPr>
            </a:lvl2pPr>
            <a:lvl3pPr marL="914400" indent="0">
              <a:buNone/>
              <a:defRPr sz="4000">
                <a:solidFill>
                  <a:schemeClr val="bg1"/>
                </a:solidFill>
              </a:defRPr>
            </a:lvl3pPr>
            <a:lvl4pPr marL="1371600" indent="0">
              <a:buNone/>
              <a:defRPr sz="4000">
                <a:solidFill>
                  <a:schemeClr val="bg1"/>
                </a:solidFill>
              </a:defRPr>
            </a:lvl4pPr>
            <a:lvl5pPr marL="1828800" indent="0">
              <a:buNone/>
              <a:defRPr sz="4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s-AR" dirty="0"/>
          </a:p>
        </p:txBody>
      </p:sp>
      <p:sp>
        <p:nvSpPr>
          <p:cNvPr id="4" name="Rounded Rectangle 3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487" y="6357478"/>
            <a:ext cx="2844244" cy="365189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4787" y="6357478"/>
            <a:ext cx="3860045" cy="365189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5900" y="6357478"/>
            <a:ext cx="2844244" cy="365189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87" y="1709738"/>
            <a:ext cx="1051353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87" y="4589464"/>
            <a:ext cx="10513530" cy="1500187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035" y="1825625"/>
            <a:ext cx="518058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985" y="1825625"/>
            <a:ext cx="518058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-50790" y="-36913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23" y="365125"/>
            <a:ext cx="1051353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624" y="1681163"/>
            <a:ext cx="5156771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624" y="2505076"/>
            <a:ext cx="515677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985" y="1681163"/>
            <a:ext cx="5182168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985" y="2505076"/>
            <a:ext cx="518216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  <p:sp>
        <p:nvSpPr>
          <p:cNvPr id="10" name="Rounded Rectangle 9"/>
          <p:cNvSpPr/>
          <p:nvPr userDrawn="1"/>
        </p:nvSpPr>
        <p:spPr>
          <a:xfrm>
            <a:off x="-50790" y="-36913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37AE976-010A-4AAB-98A0-551C363228A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3CEE00CA-6D12-45D0-ACCF-20E685AFFE1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37AE976-010A-4AAB-98A0-551C363228A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3CEE00CA-6D12-45D0-ACCF-20E685AFFE1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23" y="457200"/>
            <a:ext cx="3931463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2168" y="987426"/>
            <a:ext cx="6170985" cy="4873625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23" y="2057400"/>
            <a:ext cx="3931463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23" y="457200"/>
            <a:ext cx="3931463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2168" y="987426"/>
            <a:ext cx="6170985" cy="4873625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23" y="2057400"/>
            <a:ext cx="3931463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035" y="365125"/>
            <a:ext cx="105135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035" y="1825625"/>
            <a:ext cx="105135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ounded Rectangle 3"/>
          <p:cNvSpPr/>
          <p:nvPr userDrawn="1"/>
        </p:nvSpPr>
        <p:spPr>
          <a:xfrm>
            <a:off x="-50790" y="-36913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8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700" y="3602038"/>
            <a:ext cx="91422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Elio</a:t>
            </a:r>
            <a:r>
              <a:rPr/>
              <a:t> </a:t>
            </a:r>
            <a:r>
              <a:rPr/>
              <a:t>Campitelli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Otra cosa… Datos diarios con media móvil de 31 días -&gt; EOF complejo en 200 hPa.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 used  (Mb) gc trigger  (Mb) max used (Mb)
## Ncells 2678291 143.1    4156147 222.0  4156147  222
## Vcells 4559327  34.8   10146329  77.5  8388608   64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19-covariabilidad-raphael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27000"/>
            <a:ext cx="11023600" cy="654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19-covariabilidad-raphael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27000"/>
            <a:ext cx="11023600" cy="654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19-covariabilidad-raphael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27000"/>
            <a:ext cx="11023600" cy="654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19-covariabilidad-raphael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27000"/>
            <a:ext cx="11023600" cy="654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 idea de esto es explorar un poco la suposición de que la onda 3 es covariante en todo el hemisferio. Para eso, voy a agarrar el índice de Raphael que es el promedio de la anomalía estandarizada en tres puntos que coinciden con el máximo climatológico de la onda 3.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19-covariabilidad-raphael/composition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Composiciones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anomalias</a:t>
            </a:r>
            <a:r>
              <a:rPr/>
              <a:t> </a:t>
            </a:r>
            <a:r>
              <a:rPr/>
              <a:t>zonales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geopotencial</a:t>
            </a:r>
            <a:r>
              <a:rPr/>
              <a:t> </a:t>
            </a:r>
            <a:r>
              <a:rPr/>
              <a:t>para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fase</a:t>
            </a:r>
            <a:r>
              <a:rPr/>
              <a:t> </a:t>
            </a:r>
            <a:r>
              <a:rPr/>
              <a:t>positiva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negativa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índice</a:t>
            </a:r>
            <a:r>
              <a:rPr/>
              <a:t> </a:t>
            </a:r>
            <a:r>
              <a:rPr/>
              <a:t>ZW3.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contornos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campo</a:t>
            </a:r>
            <a:r>
              <a:rPr/>
              <a:t> </a:t>
            </a:r>
            <a:r>
              <a:rPr/>
              <a:t>total,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sombreado,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campo</a:t>
            </a:r>
            <a:r>
              <a:rPr/>
              <a:t> </a:t>
            </a:r>
            <a:r>
              <a:rPr/>
              <a:t>sin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onda</a:t>
            </a:r>
            <a:r>
              <a:rPr/>
              <a:t> </a:t>
            </a:r>
            <a:r>
              <a:rPr/>
              <a:t>1.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Las composiciones muestran que la fase “positiva” hay una onda 3 y en la negativa, no hay nada. Es decir, no hay una onda 3 “negativa”.</a:t>
            </a:r>
          </a:p>
          <a:p>
            <a:pPr lvl="0" marL="0" indent="0">
              <a:buNone/>
            </a:pPr>
            <a:r>
              <a:rPr/>
              <a:t>Todo bien. Pero, ¿cuán covariables son esos puntos en realidad?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77800" y="127000"/>
          <a:ext cx="11772900" cy="6032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3700"/>
                <a:gridCol w="2933700"/>
                <a:gridCol w="2933700"/>
                <a:gridCol w="29337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item1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-0.130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-0.130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1.000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Correlación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anomalía</a:t>
            </a:r>
            <a:r>
              <a:rPr/>
              <a:t> </a:t>
            </a:r>
            <a:r>
              <a:rPr/>
              <a:t>estandarizada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geopotential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tres</a:t>
            </a:r>
            <a:r>
              <a:rPr/>
              <a:t> </a:t>
            </a:r>
            <a:r>
              <a:rPr/>
              <a:t>puntos</a:t>
            </a:r>
            <a:r>
              <a:rPr/>
              <a:t> </a:t>
            </a:r>
            <a:r>
              <a:rPr/>
              <a:t>considerados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Raphael.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Poco y nada. Incluso se puede ver que el punto en 285° tiene correlación NEGATIVA con el punto en 50°. Más aún, los tres puntos tienen el mismo signo de anomalías sólo 23.8% de las veces.</a:t>
            </a:r>
          </a:p>
          <a:p>
            <a:pPr lvl="0" marL="0" indent="0">
              <a:buNone/>
            </a:pPr>
            <a:r>
              <a:rPr/>
              <a:t>Entonces, vayamos de a poco. Tomemos cada punto de Raphael uno a uno y hagamos la correlacióndel campo de geopotential (completo y anomalías zonales).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19-covariabilidad-raphael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Correlación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campo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geopotencial</a:t>
            </a:r>
            <a:r>
              <a:rPr/>
              <a:t> </a:t>
            </a:r>
            <a:r>
              <a:rPr/>
              <a:t>(completo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anomalías</a:t>
            </a:r>
            <a:r>
              <a:rPr/>
              <a:t> </a:t>
            </a:r>
            <a:r>
              <a:rPr/>
              <a:t>zonales)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anomaliás</a:t>
            </a:r>
            <a:r>
              <a:rPr/>
              <a:t> </a:t>
            </a:r>
            <a:r>
              <a:rPr/>
              <a:t>estandarizadas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cada</a:t>
            </a:r>
            <a:r>
              <a:rPr/>
              <a:t> </a:t>
            </a:r>
            <a:r>
              <a:rPr/>
              <a:t>punto</a:t>
            </a:r>
            <a:r>
              <a:rPr/>
              <a:t> </a:t>
            </a:r>
            <a:r>
              <a:rPr/>
              <a:t>considerado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Raphael.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Es notorio que los campos son muy distintos y, además, no hay correlación entre los puntos. El campo asociado a anomalías en el Índico (50°E) no tiene nada que ver con lo que pasa en el pacífico. Los puntos en el pacífico, en cambio, sí tienen un poco de pinta de teleconexión.</a:t>
            </a:r>
          </a:p>
          <a:p>
            <a:pPr lvl="0" marL="0" indent="0">
              <a:buNone/>
            </a:pPr>
            <a:r>
              <a:rPr/>
              <a:t>Otro paso más, ¿qué pasa si juntamos los puntos de a dos?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19-covariabilidad-raphael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Correlación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campo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geopotencial</a:t>
            </a:r>
            <a:r>
              <a:rPr/>
              <a:t> </a:t>
            </a:r>
            <a:r>
              <a:rPr/>
              <a:t>(completo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anomalías</a:t>
            </a:r>
            <a:r>
              <a:rPr/>
              <a:t> </a:t>
            </a:r>
            <a:r>
              <a:rPr/>
              <a:t>zonales)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anomaliás</a:t>
            </a:r>
            <a:r>
              <a:rPr/>
              <a:t> </a:t>
            </a:r>
            <a:r>
              <a:rPr/>
              <a:t>estandarizadas</a:t>
            </a:r>
            <a:r>
              <a:rPr/>
              <a:t> </a:t>
            </a:r>
            <a:r>
              <a:rPr/>
              <a:t>medias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cada</a:t>
            </a:r>
            <a:r>
              <a:rPr/>
              <a:t> </a:t>
            </a:r>
            <a:r>
              <a:rPr/>
              <a:t>par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puntos</a:t>
            </a:r>
            <a:r>
              <a:rPr/>
              <a:t> </a:t>
            </a:r>
            <a:r>
              <a:rPr/>
              <a:t>considerado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Raphael.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WPS Presentation</Application>
  <PresentationFormat>On-screen Show (16:10)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SimSun</vt:lpstr>
      <vt:lpstr>Wingdings</vt:lpstr>
      <vt:lpstr>Gotham Book</vt:lpstr>
      <vt:lpstr>Fira Code</vt:lpstr>
      <vt:lpstr>Arial Black</vt:lpstr>
      <vt:lpstr>Calibri</vt:lpstr>
      <vt:lpstr>微软雅黑</vt:lpstr>
      <vt:lpstr>FZHei-B01</vt:lpstr>
      <vt:lpstr/>
      <vt:lpstr>Arial Unicode MS</vt:lpstr>
      <vt:lpstr>DejaVu Sans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Elio Campitelli</dc:creator>
  <cp:keywords/>
  <dcterms:created xsi:type="dcterms:W3CDTF">2019-10-30T19:41:10Z</dcterms:created>
  <dcterms:modified xsi:type="dcterms:W3CDTF">2019-10-30T19:41:10Z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eader_includes">
    <vt:lpwstr/>
  </property>
  <property fmtid="{D5CDD505-2E9C-101B-9397-08002B2CF9AE}" pid="3" name="output">
    <vt:lpwstr/>
  </property>
  <property fmtid="{D5CDD505-2E9C-101B-9397-08002B2CF9AE}" pid="4" name="urlcolor">
    <vt:lpwstr>blue</vt:lpwstr>
  </property>
</Properties>
</file>