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8946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1962"/>
    <a:srgbClr val="08A0E9"/>
    <a:srgbClr val="7700FF"/>
    <a:srgbClr val="543FFF"/>
    <a:srgbClr val="F8F8F8"/>
    <a:srgbClr val="FCF2D4"/>
    <a:srgbClr val="FBEDC5"/>
    <a:srgbClr val="FDF6E3"/>
    <a:srgbClr val="FAEABC"/>
    <a:srgbClr val="F9E6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6420" autoAdjust="0"/>
    <p:restoredTop sz="76796" autoAdjust="0"/>
  </p:normalViewPr>
  <p:slideViewPr>
    <p:cSldViewPr>
      <p:cViewPr varScale="1">
        <p:scale>
          <a:sx n="71" d="100"/>
          <a:sy n="71" d="100"/>
        </p:scale>
        <p:origin x="1320" y="48"/>
      </p:cViewPr>
      <p:guideLst>
        <p:guide orient="horz" pos="2160"/>
        <p:guide pos="3839"/>
      </p:guideLst>
    </p:cSldViewPr>
  </p:slideViewPr>
  <p:outlineViewPr>
    <p:cViewPr>
      <p:scale>
        <a:sx n="33" d="100"/>
        <a:sy n="33" d="100"/>
      </p:scale>
      <p:origin x="0" y="10698"/>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75" d="100"/>
          <a:sy n="75" d="100"/>
        </p:scale>
        <p:origin x="840" y="60"/>
      </p:cViewPr>
      <p:guideLst>
        <p:guide orient="horz" pos="2160"/>
        <p:guide pos="2880"/>
      </p:guideLst>
    </p:cSldViewPr>
  </p:notes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5" Type="http://schemas.openxmlformats.org/officeDocument/2006/relationships/tableStyles" Target="tableStyles.xml" /><Relationship Id="rId34" Type="http://schemas.openxmlformats.org/officeDocument/2006/relationships/viewProps" Target="viewProps.xml" /><Relationship Id="rId33" Type="http://schemas.openxmlformats.org/officeDocument/2006/relationships/presProps" Target="presProps.xml" /><Relationship Id="rId32" Type="http://schemas.openxmlformats.org/officeDocument/2006/relationships/handoutMaster" Target="handoutMasters/handoutMaster1.xml" /><Relationship Id="rId29" Type="http://schemas.openxmlformats.org/officeDocument/2006/relationships/theme" Target="theme/theme1.xml" /><Relationship Id="rId1" Type="http://schemas.openxmlformats.org/officeDocument/2006/relationships/slideMaster" Target="slideMasters/slideMaster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themeOverride" Target="../theme/themeOverride3.xm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700" y="1122362"/>
            <a:ext cx="9142200" cy="2387600"/>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523700" y="3602038"/>
            <a:ext cx="9142200" cy="1655762"/>
          </a:xfrm>
        </p:spPr>
        <p:txBody>
          <a:bodyPr/>
          <a:lstStyle>
            <a:lvl1pPr marL="0" indent="0" algn="ctr">
              <a:buNone/>
              <a:defRPr sz="2160"/>
            </a:lvl1pPr>
            <a:lvl2pPr marL="411480" indent="0" algn="ctr">
              <a:buNone/>
              <a:defRPr sz="180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838035" y="6356351"/>
            <a:ext cx="2742660" cy="365125"/>
          </a:xfrm>
          <a:prstGeom prst="rect">
            <a:avLst/>
          </a:prstGeom>
        </p:spPr>
        <p:txBody>
          <a:bodyPr/>
          <a:lstStyle/>
          <a:p>
            <a:fld id="{5FE5D985-BC1F-4337-995C-A08BC27D9752}" type="datetimeFigureOut">
              <a:rPr lang="es-AR" smtClean="0"/>
            </a:fld>
            <a:endParaRPr lang="es-AR"/>
          </a:p>
        </p:txBody>
      </p:sp>
      <p:sp>
        <p:nvSpPr>
          <p:cNvPr id="5" name="Footer Placeholder 4"/>
          <p:cNvSpPr>
            <a:spLocks noGrp="1"/>
          </p:cNvSpPr>
          <p:nvPr>
            <p:ph type="ftr" sz="quarter" idx="11"/>
          </p:nvPr>
        </p:nvSpPr>
        <p:spPr>
          <a:xfrm>
            <a:off x="4037805" y="6356351"/>
            <a:ext cx="4113990" cy="365125"/>
          </a:xfrm>
          <a:prstGeom prst="rect">
            <a:avLst/>
          </a:prstGeom>
        </p:spPr>
        <p:txBody>
          <a:bodyPr/>
          <a:lstStyle/>
          <a:p>
            <a:endParaRPr lang="es-AR"/>
          </a:p>
        </p:txBody>
      </p:sp>
      <p:sp>
        <p:nvSpPr>
          <p:cNvPr id="6" name="Slide Number Placeholder 5"/>
          <p:cNvSpPr>
            <a:spLocks noGrp="1"/>
          </p:cNvSpPr>
          <p:nvPr>
            <p:ph type="sldNum" sz="quarter" idx="12"/>
          </p:nvPr>
        </p:nvSpPr>
        <p:spPr>
          <a:xfrm>
            <a:off x="8608905" y="6356351"/>
            <a:ext cx="2742660" cy="365125"/>
          </a:xfrm>
          <a:prstGeom prst="rect">
            <a:avLst/>
          </a:prstGeom>
        </p:spPr>
        <p:txBody>
          <a:bodyPr/>
          <a:lstStyle/>
          <a:p>
            <a:fld id="{978E83EA-3671-4475-93F4-CFBDCD4C1007}" type="slidenum">
              <a:rPr lang="es-AR" smtClean="0"/>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3183" y="365125"/>
            <a:ext cx="2628383"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035" y="365125"/>
            <a:ext cx="7732778"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838035" y="6356351"/>
            <a:ext cx="2742660" cy="365125"/>
          </a:xfrm>
          <a:prstGeom prst="rect">
            <a:avLst/>
          </a:prstGeom>
        </p:spPr>
        <p:txBody>
          <a:bodyPr/>
          <a:lstStyle/>
          <a:p>
            <a:fld id="{5FE5D985-BC1F-4337-995C-A08BC27D9752}" type="datetimeFigureOut">
              <a:rPr lang="es-AR" smtClean="0"/>
            </a:fld>
            <a:endParaRPr lang="es-AR"/>
          </a:p>
        </p:txBody>
      </p:sp>
      <p:sp>
        <p:nvSpPr>
          <p:cNvPr id="5" name="Footer Placeholder 4"/>
          <p:cNvSpPr>
            <a:spLocks noGrp="1"/>
          </p:cNvSpPr>
          <p:nvPr>
            <p:ph type="ftr" sz="quarter" idx="11"/>
          </p:nvPr>
        </p:nvSpPr>
        <p:spPr>
          <a:xfrm>
            <a:off x="4037805" y="6356351"/>
            <a:ext cx="4113990" cy="365125"/>
          </a:xfrm>
          <a:prstGeom prst="rect">
            <a:avLst/>
          </a:prstGeom>
        </p:spPr>
        <p:txBody>
          <a:bodyPr/>
          <a:lstStyle/>
          <a:p>
            <a:endParaRPr lang="es-AR"/>
          </a:p>
        </p:txBody>
      </p:sp>
      <p:sp>
        <p:nvSpPr>
          <p:cNvPr id="6" name="Slide Number Placeholder 5"/>
          <p:cNvSpPr>
            <a:spLocks noGrp="1"/>
          </p:cNvSpPr>
          <p:nvPr>
            <p:ph type="sldNum" sz="quarter" idx="12"/>
          </p:nvPr>
        </p:nvSpPr>
        <p:spPr>
          <a:xfrm>
            <a:off x="8608905" y="6356351"/>
            <a:ext cx="2742660" cy="365125"/>
          </a:xfrm>
          <a:prstGeom prst="rect">
            <a:avLst/>
          </a:prstGeom>
        </p:spPr>
        <p:txBody>
          <a:bodyPr/>
          <a:lstStyle/>
          <a:p>
            <a:fld id="{978E83EA-3671-4475-93F4-CFBDCD4C1007}" type="slidenum">
              <a:rPr lang="es-AR" smtClean="0"/>
            </a:fld>
            <a:endParaRPr lang="es-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4235" y="571720"/>
            <a:ext cx="10513530" cy="361007"/>
          </a:xfrm>
        </p:spPr>
        <p:txBody>
          <a:bodyPr anchor="b"/>
          <a:lstStyle>
            <a:lvl1pPr>
              <a:defRPr sz="6000"/>
            </a:lvl1pPr>
          </a:lstStyle>
          <a:p>
            <a:r>
              <a:rPr lang="en-US"/>
              <a:t>Click to edit Master title style</a:t>
            </a:r>
            <a:endParaRPr lang="en-US"/>
          </a:p>
        </p:txBody>
      </p:sp>
      <p:sp>
        <p:nvSpPr>
          <p:cNvPr id="8" name="Picture Placeholder 7"/>
          <p:cNvSpPr>
            <a:spLocks noGrp="1"/>
          </p:cNvSpPr>
          <p:nvPr>
            <p:ph type="pic" sz="quarter" idx="10"/>
          </p:nvPr>
        </p:nvSpPr>
        <p:spPr>
          <a:xfrm>
            <a:off x="575620" y="1123736"/>
            <a:ext cx="11038360" cy="4225810"/>
          </a:xfrm>
        </p:spPr>
        <p:txBody>
          <a:bodyPr/>
          <a:lstStyle/>
          <a:p>
            <a:endParaRPr lang="en-US"/>
          </a:p>
        </p:txBody>
      </p:sp>
      <p:sp>
        <p:nvSpPr>
          <p:cNvPr id="10" name="Text Placeholder 9"/>
          <p:cNvSpPr>
            <a:spLocks noGrp="1"/>
          </p:cNvSpPr>
          <p:nvPr>
            <p:ph type="body" sz="quarter" idx="11"/>
          </p:nvPr>
        </p:nvSpPr>
        <p:spPr>
          <a:xfrm>
            <a:off x="575620" y="5924550"/>
            <a:ext cx="11038360" cy="575734"/>
          </a:xfrm>
        </p:spPr>
        <p:txBody>
          <a:bodyPr>
            <a:noAutofit/>
          </a:bodyPr>
          <a:lstStyle>
            <a:lvl1pPr>
              <a:defRPr sz="1465"/>
            </a:lvl1pPr>
            <a:lvl2pPr>
              <a:defRPr sz="1465"/>
            </a:lvl2pPr>
            <a:lvl3pPr>
              <a:defRPr sz="1465"/>
            </a:lvl3pPr>
            <a:lvl4pPr>
              <a:defRPr sz="1465"/>
            </a:lvl4pPr>
            <a:lvl5pPr>
              <a:defRPr sz="1465"/>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035" y="365125"/>
            <a:ext cx="10513530" cy="471587"/>
          </a:xfrm>
        </p:spPr>
        <p:txBody>
          <a:bodyPr/>
          <a:lstStyle/>
          <a:p>
            <a:r>
              <a:rPr lang="en-US"/>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5301" y="1094621"/>
            <a:ext cx="9832439" cy="798209"/>
          </a:xfrm>
        </p:spPr>
        <p:txBody>
          <a:bodyPr anchor="t">
            <a:noAutofit/>
          </a:bodyPr>
          <a:lstStyle>
            <a:lvl1pPr algn="l">
              <a:defRPr sz="5335" b="0" i="0" cap="small" baseline="0">
                <a:solidFill>
                  <a:schemeClr val="tx1"/>
                </a:solidFill>
                <a:latin typeface="Gotham Book" pitchFamily="50" charset="0"/>
              </a:defRPr>
            </a:lvl1pPr>
          </a:lstStyle>
          <a:p>
            <a:r>
              <a:rPr lang="es-AR" dirty="0"/>
              <a:t>TÍTULO DE LA PRESENTACIÓN</a:t>
            </a:r>
            <a:endParaRPr lang="es-AR" dirty="0"/>
          </a:p>
        </p:txBody>
      </p:sp>
      <p:sp>
        <p:nvSpPr>
          <p:cNvPr id="4" name="Rounded Rectangle 3"/>
          <p:cNvSpPr/>
          <p:nvPr userDrawn="1"/>
        </p:nvSpPr>
        <p:spPr>
          <a:xfrm>
            <a:off x="-50790" y="-36912"/>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
        <p:nvSpPr>
          <p:cNvPr id="12" name="Text Placeholder 11"/>
          <p:cNvSpPr>
            <a:spLocks noGrp="1"/>
          </p:cNvSpPr>
          <p:nvPr>
            <p:ph type="body" sz="quarter" idx="10" hasCustomPrompt="1"/>
          </p:nvPr>
        </p:nvSpPr>
        <p:spPr>
          <a:xfrm>
            <a:off x="7726660" y="4485581"/>
            <a:ext cx="3743679" cy="545939"/>
          </a:xfrm>
        </p:spPr>
        <p:txBody>
          <a:bodyPr/>
          <a:lstStyle>
            <a:lvl1pPr marL="635" indent="0" algn="r">
              <a:buNone/>
              <a:defRPr>
                <a:latin typeface="+mn-lt"/>
              </a:defRPr>
            </a:lvl1pPr>
          </a:lstStyle>
          <a:p>
            <a:pPr lvl="0"/>
            <a:r>
              <a:rPr lang="en-US" dirty="0"/>
              <a:t>Elio Campitelli</a:t>
            </a:r>
            <a:endParaRPr lang="en-GB" dirty="0"/>
          </a:p>
        </p:txBody>
      </p:sp>
      <p:cxnSp>
        <p:nvCxnSpPr>
          <p:cNvPr id="14" name="Straight Connector 13"/>
          <p:cNvCxnSpPr/>
          <p:nvPr userDrawn="1"/>
        </p:nvCxnSpPr>
        <p:spPr>
          <a:xfrm flipH="1">
            <a:off x="7150710" y="5031523"/>
            <a:ext cx="5471531" cy="1"/>
          </a:xfrm>
          <a:prstGeom prst="line">
            <a:avLst/>
          </a:prstGeom>
          <a:ln w="44450" cap="rnd">
            <a:solidFill>
              <a:srgbClr val="7700F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720615" y="1028737"/>
            <a:ext cx="9599177" cy="1"/>
          </a:xfrm>
          <a:prstGeom prst="line">
            <a:avLst/>
          </a:prstGeom>
          <a:ln w="76200" cap="rnd">
            <a:solidFill>
              <a:srgbClr val="7700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bg>
      <p:bgRef idx="1001">
        <a:schemeClr val="bg1"/>
      </p:bgRef>
    </p:bg>
    <p:spTree>
      <p:nvGrpSpPr>
        <p:cNvPr id="1" name=""/>
        <p:cNvGrpSpPr/>
        <p:nvPr/>
      </p:nvGrpSpPr>
      <p:grpSpPr>
        <a:xfrm>
          <a:off x="0" y="0"/>
          <a:ext cx="0" cy="0"/>
          <a:chOff x="0" y="0"/>
          <a:chExt cx="0" cy="0"/>
        </a:xfrm>
      </p:grpSpPr>
      <p:sp>
        <p:nvSpPr>
          <p:cNvPr id="9" name="Rounded Rectangle 8"/>
          <p:cNvSpPr/>
          <p:nvPr userDrawn="1"/>
        </p:nvSpPr>
        <p:spPr>
          <a:xfrm>
            <a:off x="-50790" y="-36912"/>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cxnSp>
        <p:nvCxnSpPr>
          <p:cNvPr id="7" name="Straight Connector 6"/>
          <p:cNvCxnSpPr/>
          <p:nvPr userDrawn="1"/>
        </p:nvCxnSpPr>
        <p:spPr>
          <a:xfrm flipV="1">
            <a:off x="-528632" y="1028737"/>
            <a:ext cx="7679341" cy="1"/>
          </a:xfrm>
          <a:prstGeom prst="line">
            <a:avLst/>
          </a:prstGeom>
          <a:ln w="76200" cap="rnd">
            <a:solidFill>
              <a:srgbClr val="7700FF"/>
            </a:solidFill>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0" hasCustomPrompt="1"/>
          </p:nvPr>
        </p:nvSpPr>
        <p:spPr>
          <a:xfrm>
            <a:off x="429339" y="260652"/>
            <a:ext cx="6721377" cy="768085"/>
          </a:xfrm>
        </p:spPr>
        <p:txBody>
          <a:bodyPr>
            <a:normAutofit/>
          </a:bodyPr>
          <a:lstStyle>
            <a:lvl1pPr marL="635" indent="0">
              <a:buNone/>
              <a:defRPr sz="4265" cap="small" baseline="0">
                <a:latin typeface="Gotham Book" pitchFamily="50" charset="0"/>
              </a:defRPr>
            </a:lvl1pPr>
          </a:lstStyle>
          <a:p>
            <a:pPr lvl="0"/>
            <a:r>
              <a:rPr lang="en-GB" dirty="0"/>
              <a:t>SUBTÍTULO</a:t>
            </a:r>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Rounded Rectangle 3"/>
          <p:cNvSpPr/>
          <p:nvPr userDrawn="1"/>
        </p:nvSpPr>
        <p:spPr>
          <a:xfrm>
            <a:off x="-50790" y="-36912"/>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nction">
    <p:bg>
      <p:bgRef idx="1001">
        <a:schemeClr val="bg1"/>
      </p:bgRef>
    </p:bg>
    <p:spTree>
      <p:nvGrpSpPr>
        <p:cNvPr id="1" name=""/>
        <p:cNvGrpSpPr/>
        <p:nvPr/>
      </p:nvGrpSpPr>
      <p:grpSpPr>
        <a:xfrm>
          <a:off x="0" y="0"/>
          <a:ext cx="0" cy="0"/>
          <a:chOff x="0" y="0"/>
          <a:chExt cx="0" cy="0"/>
        </a:xfrm>
      </p:grpSpPr>
      <p:sp>
        <p:nvSpPr>
          <p:cNvPr id="9" name="Rounded Rectangle 8"/>
          <p:cNvSpPr/>
          <p:nvPr userDrawn="1"/>
        </p:nvSpPr>
        <p:spPr>
          <a:xfrm>
            <a:off x="-50790" y="-36912"/>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cxnSp>
        <p:nvCxnSpPr>
          <p:cNvPr id="7" name="Straight Connector 6"/>
          <p:cNvCxnSpPr/>
          <p:nvPr userDrawn="1"/>
        </p:nvCxnSpPr>
        <p:spPr>
          <a:xfrm flipV="1">
            <a:off x="-720615" y="1028737"/>
            <a:ext cx="7871325" cy="1"/>
          </a:xfrm>
          <a:prstGeom prst="line">
            <a:avLst/>
          </a:prstGeom>
          <a:ln w="76200" cap="rnd">
            <a:solidFill>
              <a:srgbClr val="7700FF"/>
            </a:solidFill>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0" hasCustomPrompt="1"/>
          </p:nvPr>
        </p:nvSpPr>
        <p:spPr>
          <a:xfrm>
            <a:off x="429339" y="260652"/>
            <a:ext cx="6721377" cy="768085"/>
          </a:xfrm>
        </p:spPr>
        <p:txBody>
          <a:bodyPr>
            <a:normAutofit/>
          </a:bodyPr>
          <a:lstStyle>
            <a:lvl1pPr marL="635" indent="0">
              <a:buNone/>
              <a:defRPr sz="4265" cap="none" baseline="0">
                <a:latin typeface="Fira Code" panose="020B0609050000020004" pitchFamily="49" charset="0"/>
                <a:ea typeface="Fira Code" panose="020B0609050000020004" pitchFamily="49" charset="0"/>
              </a:defRPr>
            </a:lvl1pPr>
          </a:lstStyle>
          <a:p>
            <a:pPr lvl="0"/>
            <a:r>
              <a:rPr lang="en-GB" dirty="0" err="1"/>
              <a:t>funcion</a:t>
            </a:r>
            <a:r>
              <a:rPr lang="en-GB" dirty="0"/>
              <a:t>()</a:t>
            </a:r>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solidFill>
        <a:effectLst/>
      </p:bgPr>
    </p:bg>
    <p:spTree>
      <p:nvGrpSpPr>
        <p:cNvPr id="1" name=""/>
        <p:cNvGrpSpPr/>
        <p:nvPr/>
      </p:nvGrpSpPr>
      <p:grpSpPr>
        <a:xfrm>
          <a:off x="0" y="0"/>
          <a:ext cx="0" cy="0"/>
          <a:chOff x="0" y="0"/>
          <a:chExt cx="0" cy="0"/>
        </a:xfrm>
      </p:grpSpPr>
      <p:sp>
        <p:nvSpPr>
          <p:cNvPr id="4" name="Rounded Rectangle 3"/>
          <p:cNvSpPr/>
          <p:nvPr userDrawn="1"/>
        </p:nvSpPr>
        <p:spPr>
          <a:xfrm>
            <a:off x="-50790" y="-36912"/>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pitulo">
    <p:spTree>
      <p:nvGrpSpPr>
        <p:cNvPr id="1" name=""/>
        <p:cNvGrpSpPr/>
        <p:nvPr/>
      </p:nvGrpSpPr>
      <p:grpSpPr>
        <a:xfrm>
          <a:off x="0" y="0"/>
          <a:ext cx="0" cy="0"/>
          <a:chOff x="0" y="0"/>
          <a:chExt cx="0" cy="0"/>
        </a:xfrm>
      </p:grpSpPr>
      <p:sp>
        <p:nvSpPr>
          <p:cNvPr id="8" name="Rectangle 7"/>
          <p:cNvSpPr/>
          <p:nvPr userDrawn="1"/>
        </p:nvSpPr>
        <p:spPr>
          <a:xfrm>
            <a:off x="-632348" y="-315469"/>
            <a:ext cx="13438868" cy="1872539"/>
          </a:xfrm>
          <a:prstGeom prst="rect">
            <a:avLst/>
          </a:prstGeom>
          <a:pattFill prst="trellis">
            <a:fgClr>
              <a:srgbClr val="8F001E"/>
            </a:fgClr>
            <a:bgClr>
              <a:srgbClr val="640015"/>
            </a:bgClr>
          </a:pattFill>
          <a:ln w="19050">
            <a:solidFill>
              <a:srgbClr val="2100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AR" sz="2000"/>
          </a:p>
        </p:txBody>
      </p:sp>
      <p:sp>
        <p:nvSpPr>
          <p:cNvPr id="5" name="Text Placeholder 4"/>
          <p:cNvSpPr>
            <a:spLocks noGrp="1"/>
          </p:cNvSpPr>
          <p:nvPr>
            <p:ph type="body" sz="quarter" idx="10" hasCustomPrompt="1"/>
          </p:nvPr>
        </p:nvSpPr>
        <p:spPr>
          <a:xfrm>
            <a:off x="287305" y="744947"/>
            <a:ext cx="11615021" cy="1224179"/>
          </a:xfrm>
        </p:spPr>
        <p:txBody>
          <a:bodyPr anchor="ctr">
            <a:noAutofit/>
          </a:bodyPr>
          <a:lstStyle>
            <a:lvl1pPr marL="0" indent="0">
              <a:buNone/>
              <a:defRPr sz="4800" b="0" u="none" cap="small" baseline="0">
                <a:solidFill>
                  <a:schemeClr val="bg1"/>
                </a:solidFill>
                <a:latin typeface="Arial Black" pitchFamily="34" charset="0"/>
              </a:defRPr>
            </a:lvl1pPr>
            <a:lvl2pPr marL="457200" indent="0">
              <a:buNone/>
              <a:defRPr sz="4000">
                <a:solidFill>
                  <a:schemeClr val="bg1"/>
                </a:solidFill>
              </a:defRPr>
            </a:lvl2pPr>
            <a:lvl3pPr marL="914400" indent="0">
              <a:buNone/>
              <a:defRPr sz="4000">
                <a:solidFill>
                  <a:schemeClr val="bg1"/>
                </a:solidFill>
              </a:defRPr>
            </a:lvl3pPr>
            <a:lvl4pPr marL="1371600" indent="0">
              <a:buNone/>
              <a:defRPr sz="4000">
                <a:solidFill>
                  <a:schemeClr val="bg1"/>
                </a:solidFill>
              </a:defRPr>
            </a:lvl4pPr>
            <a:lvl5pPr marL="1828800" indent="0">
              <a:buNone/>
              <a:defRPr sz="4000">
                <a:solidFill>
                  <a:schemeClr val="bg1"/>
                </a:solidFill>
              </a:defRPr>
            </a:lvl5pPr>
          </a:lstStyle>
          <a:p>
            <a:pPr lvl="0"/>
            <a:r>
              <a:rPr lang="en-US" dirty="0" err="1"/>
              <a:t>Introducción</a:t>
            </a:r>
            <a:endParaRPr lang="es-AR" dirty="0"/>
          </a:p>
        </p:txBody>
      </p:sp>
      <p:sp>
        <p:nvSpPr>
          <p:cNvPr id="19" name="Text Placeholder 18"/>
          <p:cNvSpPr>
            <a:spLocks noGrp="1"/>
          </p:cNvSpPr>
          <p:nvPr>
            <p:ph type="body" sz="quarter" idx="11" hasCustomPrompt="1"/>
          </p:nvPr>
        </p:nvSpPr>
        <p:spPr>
          <a:xfrm>
            <a:off x="814758" y="1916450"/>
            <a:ext cx="10655334" cy="3961859"/>
          </a:xfrm>
        </p:spPr>
        <p:txBody>
          <a:bodyPr>
            <a:normAutofit/>
          </a:bodyPr>
          <a:lstStyle>
            <a:lvl1pPr marL="0" indent="0">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dirty="0" err="1"/>
              <a:t>Descripción</a:t>
            </a:r>
            <a:endParaRPr lang="es-AR" dirty="0"/>
          </a:p>
        </p:txBody>
      </p:sp>
      <p:sp>
        <p:nvSpPr>
          <p:cNvPr id="6" name="Rounded Rectangle 5"/>
          <p:cNvSpPr/>
          <p:nvPr userDrawn="1"/>
        </p:nvSpPr>
        <p:spPr>
          <a:xfrm>
            <a:off x="-50790" y="-36912"/>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035" y="231845"/>
            <a:ext cx="10513530" cy="315912"/>
          </a:xfrm>
        </p:spPr>
        <p:txBody>
          <a:bodyPr/>
          <a:lstStyle/>
          <a:p>
            <a:r>
              <a:rPr lang="en-US"/>
              <a:t>Click to edit Master title style</a:t>
            </a:r>
            <a:endParaRPr lang="en-US" dirty="0"/>
          </a:p>
        </p:txBody>
      </p:sp>
      <p:sp>
        <p:nvSpPr>
          <p:cNvPr id="3" name="Content Placeholder 2"/>
          <p:cNvSpPr>
            <a:spLocks noGrp="1"/>
          </p:cNvSpPr>
          <p:nvPr>
            <p:ph idx="1"/>
          </p:nvPr>
        </p:nvSpPr>
        <p:spPr>
          <a:xfrm>
            <a:off x="185384" y="129540"/>
            <a:ext cx="11773122" cy="654634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clusiones">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flipV="1">
            <a:off x="-632348" y="1557071"/>
            <a:ext cx="13438868" cy="5545596"/>
          </a:xfrm>
          <a:prstGeom prst="rect">
            <a:avLst/>
          </a:prstGeom>
          <a:pattFill prst="trellis">
            <a:fgClr>
              <a:srgbClr val="8F001E"/>
            </a:fgClr>
            <a:bgClr>
              <a:srgbClr val="640015"/>
            </a:bgClr>
          </a:pattFill>
          <a:ln w="19050">
            <a:solidFill>
              <a:srgbClr val="2100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AR" sz="2000"/>
          </a:p>
        </p:txBody>
      </p:sp>
      <p:sp>
        <p:nvSpPr>
          <p:cNvPr id="6" name="Text Placeholder 4"/>
          <p:cNvSpPr>
            <a:spLocks noGrp="1"/>
          </p:cNvSpPr>
          <p:nvPr>
            <p:ph type="body" sz="quarter" idx="10" hasCustomPrompt="1"/>
          </p:nvPr>
        </p:nvSpPr>
        <p:spPr>
          <a:xfrm>
            <a:off x="287950" y="739609"/>
            <a:ext cx="11613731" cy="1224179"/>
          </a:xfrm>
          <a:noFill/>
        </p:spPr>
        <p:txBody>
          <a:bodyPr anchor="ctr">
            <a:noAutofit/>
          </a:bodyPr>
          <a:lstStyle>
            <a:lvl1pPr marL="0" indent="0" algn="r">
              <a:buNone/>
              <a:defRPr sz="4800" b="0" u="none" cap="small" baseline="0">
                <a:pattFill prst="trellis">
                  <a:fgClr>
                    <a:srgbClr val="8F001E"/>
                  </a:fgClr>
                  <a:bgClr>
                    <a:srgbClr val="640015"/>
                  </a:bgClr>
                </a:pattFill>
                <a:latin typeface="Arial Black" pitchFamily="34" charset="0"/>
              </a:defRPr>
            </a:lvl1pPr>
            <a:lvl2pPr marL="457200" indent="0">
              <a:buNone/>
              <a:defRPr sz="4000">
                <a:solidFill>
                  <a:schemeClr val="bg1"/>
                </a:solidFill>
              </a:defRPr>
            </a:lvl2pPr>
            <a:lvl3pPr marL="914400" indent="0">
              <a:buNone/>
              <a:defRPr sz="4000">
                <a:solidFill>
                  <a:schemeClr val="bg1"/>
                </a:solidFill>
              </a:defRPr>
            </a:lvl3pPr>
            <a:lvl4pPr marL="1371600" indent="0">
              <a:buNone/>
              <a:defRPr sz="4000">
                <a:solidFill>
                  <a:schemeClr val="bg1"/>
                </a:solidFill>
              </a:defRPr>
            </a:lvl4pPr>
            <a:lvl5pPr marL="1828800" indent="0">
              <a:buNone/>
              <a:defRPr sz="4000">
                <a:solidFill>
                  <a:schemeClr val="bg1"/>
                </a:solidFill>
              </a:defRPr>
            </a:lvl5pPr>
          </a:lstStyle>
          <a:p>
            <a:pPr lvl="0"/>
            <a:r>
              <a:rPr lang="en-US" dirty="0" err="1"/>
              <a:t>Introducción</a:t>
            </a:r>
            <a:endParaRPr lang="es-AR" dirty="0"/>
          </a:p>
        </p:txBody>
      </p:sp>
      <p:sp>
        <p:nvSpPr>
          <p:cNvPr id="11" name="Text Placeholder 10"/>
          <p:cNvSpPr>
            <a:spLocks noGrp="1"/>
          </p:cNvSpPr>
          <p:nvPr>
            <p:ph type="body" sz="quarter" idx="11"/>
          </p:nvPr>
        </p:nvSpPr>
        <p:spPr>
          <a:xfrm>
            <a:off x="719526" y="1773560"/>
            <a:ext cx="10750566" cy="4680778"/>
          </a:xfrm>
        </p:spPr>
        <p:txBody>
          <a:bodyPr>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s-AR" dirty="0"/>
          </a:p>
        </p:txBody>
      </p:sp>
      <p:sp>
        <p:nvSpPr>
          <p:cNvPr id="5" name="Rounded Rectangle 4"/>
          <p:cNvSpPr/>
          <p:nvPr userDrawn="1"/>
        </p:nvSpPr>
        <p:spPr>
          <a:xfrm>
            <a:off x="-50790" y="-36912"/>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Rounded Rectangle 5"/>
          <p:cNvSpPr/>
          <p:nvPr userDrawn="1"/>
        </p:nvSpPr>
        <p:spPr>
          <a:xfrm>
            <a:off x="-432640" y="1629091"/>
            <a:ext cx="10751094" cy="1224352"/>
          </a:xfrm>
          <a:prstGeom prst="roundRect">
            <a:avLst>
              <a:gd name="adj" fmla="val 215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
        <p:nvSpPr>
          <p:cNvPr id="8" name="Text Placeholder 7"/>
          <p:cNvSpPr>
            <a:spLocks noGrp="1"/>
          </p:cNvSpPr>
          <p:nvPr>
            <p:ph type="body" sz="quarter" idx="10"/>
          </p:nvPr>
        </p:nvSpPr>
        <p:spPr>
          <a:xfrm>
            <a:off x="912112" y="1629064"/>
            <a:ext cx="8253387" cy="1224179"/>
          </a:xfrm>
        </p:spPr>
        <p:txBody>
          <a:bodyPr anchor="ctr">
            <a:noAutofit/>
          </a:bodyPr>
          <a:lstStyle>
            <a:lvl1pPr marL="0" indent="0">
              <a:buNone/>
              <a:defRPr sz="4000">
                <a:solidFill>
                  <a:schemeClr val="bg1"/>
                </a:solidFill>
              </a:defRPr>
            </a:lvl1pPr>
            <a:lvl2pPr marL="457200" indent="0">
              <a:buNone/>
              <a:defRPr sz="4000">
                <a:solidFill>
                  <a:schemeClr val="bg1"/>
                </a:solidFill>
              </a:defRPr>
            </a:lvl2pPr>
            <a:lvl3pPr marL="914400" indent="0">
              <a:buNone/>
              <a:defRPr sz="4000">
                <a:solidFill>
                  <a:schemeClr val="bg1"/>
                </a:solidFill>
              </a:defRPr>
            </a:lvl3pPr>
            <a:lvl4pPr marL="1371600" indent="0">
              <a:buNone/>
              <a:defRPr sz="4000">
                <a:solidFill>
                  <a:schemeClr val="bg1"/>
                </a:solidFill>
              </a:defRPr>
            </a:lvl4pPr>
            <a:lvl5pPr marL="1828800" indent="0">
              <a:buNone/>
              <a:defRPr sz="4000">
                <a:solidFill>
                  <a:schemeClr val="bg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s-AR" dirty="0"/>
          </a:p>
        </p:txBody>
      </p:sp>
      <p:sp>
        <p:nvSpPr>
          <p:cNvPr id="4" name="Rounded Rectangle 3"/>
          <p:cNvSpPr/>
          <p:nvPr userDrawn="1"/>
        </p:nvSpPr>
        <p:spPr>
          <a:xfrm>
            <a:off x="-50790" y="-36912"/>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Date Placeholder 2"/>
          <p:cNvSpPr>
            <a:spLocks noGrp="1"/>
          </p:cNvSpPr>
          <p:nvPr>
            <p:ph type="dt" sz="half" idx="10"/>
          </p:nvPr>
        </p:nvSpPr>
        <p:spPr>
          <a:xfrm>
            <a:off x="609487" y="6357478"/>
            <a:ext cx="2844244" cy="365189"/>
          </a:xfrm>
          <a:prstGeom prst="rect">
            <a:avLst/>
          </a:prstGeom>
        </p:spPr>
        <p:txBody>
          <a:bodyPr/>
          <a:lstStyle/>
          <a:p>
            <a:fld id="{5FE5D985-BC1F-4337-995C-A08BC27D9752}" type="datetimeFigureOut">
              <a:rPr lang="es-AR" smtClean="0"/>
            </a:fld>
            <a:endParaRPr lang="es-AR"/>
          </a:p>
        </p:txBody>
      </p:sp>
      <p:sp>
        <p:nvSpPr>
          <p:cNvPr id="4" name="Footer Placeholder 3"/>
          <p:cNvSpPr>
            <a:spLocks noGrp="1"/>
          </p:cNvSpPr>
          <p:nvPr>
            <p:ph type="ftr" sz="quarter" idx="11"/>
          </p:nvPr>
        </p:nvSpPr>
        <p:spPr>
          <a:xfrm>
            <a:off x="4164787" y="6357478"/>
            <a:ext cx="3860045" cy="365189"/>
          </a:xfrm>
          <a:prstGeom prst="rect">
            <a:avLst/>
          </a:prstGeom>
        </p:spPr>
        <p:txBody>
          <a:bodyPr/>
          <a:lstStyle/>
          <a:p>
            <a:endParaRPr lang="es-AR"/>
          </a:p>
        </p:txBody>
      </p:sp>
      <p:sp>
        <p:nvSpPr>
          <p:cNvPr id="5" name="Slide Number Placeholder 4"/>
          <p:cNvSpPr>
            <a:spLocks noGrp="1"/>
          </p:cNvSpPr>
          <p:nvPr>
            <p:ph type="sldNum" sz="quarter" idx="12"/>
          </p:nvPr>
        </p:nvSpPr>
        <p:spPr>
          <a:xfrm>
            <a:off x="8735900" y="6357478"/>
            <a:ext cx="2844244" cy="365189"/>
          </a:xfrm>
          <a:prstGeom prst="rect">
            <a:avLst/>
          </a:prstGeom>
        </p:spPr>
        <p:txBody>
          <a:bodyPr/>
          <a:lstStyle/>
          <a:p>
            <a:fld id="{978E83EA-3671-4475-93F4-CFBDCD4C1007}" type="slidenum">
              <a:rPr lang="es-AR" smtClean="0"/>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87" y="1709738"/>
            <a:ext cx="10513530" cy="2852737"/>
          </a:xfrm>
        </p:spPr>
        <p:txBody>
          <a:bodyPr anchor="b"/>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831687" y="4589464"/>
            <a:ext cx="10513530" cy="1500187"/>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a:t>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035" y="1825625"/>
            <a:ext cx="518058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0985" y="1825625"/>
            <a:ext cx="518058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a:xfrm>
            <a:off x="838035" y="6356351"/>
            <a:ext cx="2742660" cy="365125"/>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4037805" y="6356351"/>
            <a:ext cx="411399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08905" y="6356351"/>
            <a:ext cx="2742660" cy="365125"/>
          </a:xfrm>
          <a:prstGeom prst="rect">
            <a:avLst/>
          </a:prstGeom>
        </p:spPr>
        <p:txBody>
          <a:bodyPr/>
          <a:lstStyle/>
          <a:p>
            <a:fld id="{48F63A3B-78C7-47BE-AE5E-E10140E04643}" type="slidenum">
              <a:rPr lang="en-US" dirty="0"/>
            </a:fld>
            <a:endParaRPr lang="en-US" dirty="0"/>
          </a:p>
        </p:txBody>
      </p:sp>
      <p:sp>
        <p:nvSpPr>
          <p:cNvPr id="8" name="Rounded Rectangle 7"/>
          <p:cNvSpPr/>
          <p:nvPr userDrawn="1"/>
        </p:nvSpPr>
        <p:spPr>
          <a:xfrm>
            <a:off x="-50790" y="-36913"/>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623" y="365125"/>
            <a:ext cx="1051353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624" y="1681163"/>
            <a:ext cx="5156771"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Edit Master text styles</a:t>
            </a:r>
            <a:endParaRPr lang="en-US"/>
          </a:p>
        </p:txBody>
      </p:sp>
      <p:sp>
        <p:nvSpPr>
          <p:cNvPr id="4" name="Content Placeholder 3"/>
          <p:cNvSpPr>
            <a:spLocks noGrp="1"/>
          </p:cNvSpPr>
          <p:nvPr>
            <p:ph sz="half" idx="2"/>
          </p:nvPr>
        </p:nvSpPr>
        <p:spPr>
          <a:xfrm>
            <a:off x="839624" y="2505076"/>
            <a:ext cx="515677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0985" y="1681163"/>
            <a:ext cx="5182168"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Edit Master text styles</a:t>
            </a:r>
            <a:endParaRPr lang="en-US"/>
          </a:p>
        </p:txBody>
      </p:sp>
      <p:sp>
        <p:nvSpPr>
          <p:cNvPr id="6" name="Content Placeholder 5"/>
          <p:cNvSpPr>
            <a:spLocks noGrp="1"/>
          </p:cNvSpPr>
          <p:nvPr>
            <p:ph sz="quarter" idx="4"/>
          </p:nvPr>
        </p:nvSpPr>
        <p:spPr>
          <a:xfrm>
            <a:off x="6170985" y="2505076"/>
            <a:ext cx="518216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a:xfrm>
            <a:off x="838035" y="6356351"/>
            <a:ext cx="2742660" cy="365125"/>
          </a:xfrm>
          <a:prstGeom prst="rect">
            <a:avLst/>
          </a:prstGeom>
        </p:spPr>
        <p:txBody>
          <a:bodyPr/>
          <a:lstStyle/>
          <a:p>
            <a:fld id="{5FE5D985-BC1F-4337-995C-A08BC27D9752}" type="datetimeFigureOut">
              <a:rPr lang="es-AR" smtClean="0"/>
            </a:fld>
            <a:endParaRPr lang="es-AR"/>
          </a:p>
        </p:txBody>
      </p:sp>
      <p:sp>
        <p:nvSpPr>
          <p:cNvPr id="8" name="Footer Placeholder 7"/>
          <p:cNvSpPr>
            <a:spLocks noGrp="1"/>
          </p:cNvSpPr>
          <p:nvPr>
            <p:ph type="ftr" sz="quarter" idx="11"/>
          </p:nvPr>
        </p:nvSpPr>
        <p:spPr>
          <a:xfrm>
            <a:off x="4037805" y="6356351"/>
            <a:ext cx="4113990" cy="365125"/>
          </a:xfrm>
          <a:prstGeom prst="rect">
            <a:avLst/>
          </a:prstGeom>
        </p:spPr>
        <p:txBody>
          <a:bodyPr/>
          <a:lstStyle/>
          <a:p>
            <a:endParaRPr lang="es-AR"/>
          </a:p>
        </p:txBody>
      </p:sp>
      <p:sp>
        <p:nvSpPr>
          <p:cNvPr id="9" name="Slide Number Placeholder 8"/>
          <p:cNvSpPr>
            <a:spLocks noGrp="1"/>
          </p:cNvSpPr>
          <p:nvPr>
            <p:ph type="sldNum" sz="quarter" idx="12"/>
          </p:nvPr>
        </p:nvSpPr>
        <p:spPr>
          <a:xfrm>
            <a:off x="8608905" y="6356351"/>
            <a:ext cx="2742660" cy="365125"/>
          </a:xfrm>
          <a:prstGeom prst="rect">
            <a:avLst/>
          </a:prstGeom>
        </p:spPr>
        <p:txBody>
          <a:bodyPr/>
          <a:lstStyle/>
          <a:p>
            <a:fld id="{978E83EA-3671-4475-93F4-CFBDCD4C1007}" type="slidenum">
              <a:rPr lang="es-AR" smtClean="0"/>
            </a:fld>
            <a:endParaRPr lang="es-AR"/>
          </a:p>
        </p:txBody>
      </p:sp>
      <p:sp>
        <p:nvSpPr>
          <p:cNvPr id="10" name="Rounded Rectangle 9"/>
          <p:cNvSpPr/>
          <p:nvPr userDrawn="1"/>
        </p:nvSpPr>
        <p:spPr>
          <a:xfrm>
            <a:off x="-50790" y="-36913"/>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38035" y="6356351"/>
            <a:ext cx="2742660" cy="365125"/>
          </a:xfrm>
          <a:prstGeom prst="rect">
            <a:avLst/>
          </a:prstGeom>
        </p:spPr>
        <p:txBody>
          <a:bodyPr/>
          <a:lstStyle/>
          <a:p>
            <a:fld id="{537AE976-010A-4AAB-98A0-551C363228AC}" type="datetimeFigureOut">
              <a:rPr lang="en-US" smtClean="0"/>
            </a:fld>
            <a:endParaRPr lang="en-US"/>
          </a:p>
        </p:txBody>
      </p:sp>
      <p:sp>
        <p:nvSpPr>
          <p:cNvPr id="4" name="Footer Placeholder 3"/>
          <p:cNvSpPr>
            <a:spLocks noGrp="1"/>
          </p:cNvSpPr>
          <p:nvPr>
            <p:ph type="ftr" sz="quarter" idx="11"/>
          </p:nvPr>
        </p:nvSpPr>
        <p:spPr>
          <a:xfrm>
            <a:off x="4037805" y="6356351"/>
            <a:ext cx="411399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08905" y="6356351"/>
            <a:ext cx="2742660" cy="365125"/>
          </a:xfrm>
          <a:prstGeom prst="rect">
            <a:avLst/>
          </a:prstGeom>
        </p:spPr>
        <p:txBody>
          <a:bodyPr/>
          <a:lstStyle/>
          <a:p>
            <a:fld id="{3CEE00CA-6D12-45D0-ACCF-20E685AFFE1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035" y="6356351"/>
            <a:ext cx="2742660" cy="365125"/>
          </a:xfrm>
          <a:prstGeom prst="rect">
            <a:avLst/>
          </a:prstGeom>
        </p:spPr>
        <p:txBody>
          <a:bodyPr/>
          <a:lstStyle/>
          <a:p>
            <a:fld id="{537AE976-010A-4AAB-98A0-551C363228AC}" type="datetimeFigureOut">
              <a:rPr lang="en-US" smtClean="0"/>
            </a:fld>
            <a:endParaRPr lang="en-US"/>
          </a:p>
        </p:txBody>
      </p:sp>
      <p:sp>
        <p:nvSpPr>
          <p:cNvPr id="3" name="Footer Placeholder 2"/>
          <p:cNvSpPr>
            <a:spLocks noGrp="1"/>
          </p:cNvSpPr>
          <p:nvPr>
            <p:ph type="ftr" sz="quarter" idx="11"/>
          </p:nvPr>
        </p:nvSpPr>
        <p:spPr>
          <a:xfrm>
            <a:off x="4037805" y="6356351"/>
            <a:ext cx="411399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08905" y="6356351"/>
            <a:ext cx="2742660" cy="365125"/>
          </a:xfrm>
          <a:prstGeom prst="rect">
            <a:avLst/>
          </a:prstGeom>
        </p:spPr>
        <p:txBody>
          <a:bodyPr/>
          <a:lstStyle/>
          <a:p>
            <a:fld id="{3CEE00CA-6D12-45D0-ACCF-20E685AFFE1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623" y="457200"/>
            <a:ext cx="3931463" cy="1600200"/>
          </a:xfrm>
        </p:spPr>
        <p:txBody>
          <a:bodyPr anchor="b"/>
          <a:lstStyle>
            <a:lvl1pPr>
              <a:defRPr sz="2880"/>
            </a:lvl1pPr>
          </a:lstStyle>
          <a:p>
            <a:r>
              <a:rPr lang="en-US"/>
              <a:t>Click to edit Master title style</a:t>
            </a:r>
            <a:endParaRPr lang="en-US" dirty="0"/>
          </a:p>
        </p:txBody>
      </p:sp>
      <p:sp>
        <p:nvSpPr>
          <p:cNvPr id="3" name="Content Placeholder 2"/>
          <p:cNvSpPr>
            <a:spLocks noGrp="1"/>
          </p:cNvSpPr>
          <p:nvPr>
            <p:ph idx="1"/>
          </p:nvPr>
        </p:nvSpPr>
        <p:spPr>
          <a:xfrm>
            <a:off x="5182168" y="987426"/>
            <a:ext cx="6170985" cy="4873625"/>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623" y="2057400"/>
            <a:ext cx="3931463" cy="3811588"/>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Edit Master text styles</a:t>
            </a:r>
            <a:endParaRPr lang="en-US"/>
          </a:p>
        </p:txBody>
      </p:sp>
      <p:sp>
        <p:nvSpPr>
          <p:cNvPr id="5" name="Date Placeholder 4"/>
          <p:cNvSpPr>
            <a:spLocks noGrp="1"/>
          </p:cNvSpPr>
          <p:nvPr>
            <p:ph type="dt" sz="half" idx="10"/>
          </p:nvPr>
        </p:nvSpPr>
        <p:spPr>
          <a:xfrm>
            <a:off x="838035" y="6356351"/>
            <a:ext cx="2742660" cy="365125"/>
          </a:xfrm>
          <a:prstGeom prst="rect">
            <a:avLst/>
          </a:prstGeom>
        </p:spPr>
        <p:txBody>
          <a:bodyPr/>
          <a:lstStyle/>
          <a:p>
            <a:fld id="{5FE5D985-BC1F-4337-995C-A08BC27D9752}" type="datetimeFigureOut">
              <a:rPr lang="es-AR" smtClean="0"/>
            </a:fld>
            <a:endParaRPr lang="es-AR"/>
          </a:p>
        </p:txBody>
      </p:sp>
      <p:sp>
        <p:nvSpPr>
          <p:cNvPr id="6" name="Footer Placeholder 5"/>
          <p:cNvSpPr>
            <a:spLocks noGrp="1"/>
          </p:cNvSpPr>
          <p:nvPr>
            <p:ph type="ftr" sz="quarter" idx="11"/>
          </p:nvPr>
        </p:nvSpPr>
        <p:spPr>
          <a:xfrm>
            <a:off x="4037805" y="6356351"/>
            <a:ext cx="4113990" cy="365125"/>
          </a:xfrm>
          <a:prstGeom prst="rect">
            <a:avLst/>
          </a:prstGeom>
        </p:spPr>
        <p:txBody>
          <a:bodyPr/>
          <a:lstStyle/>
          <a:p>
            <a:endParaRPr lang="es-AR"/>
          </a:p>
        </p:txBody>
      </p:sp>
      <p:sp>
        <p:nvSpPr>
          <p:cNvPr id="7" name="Slide Number Placeholder 6"/>
          <p:cNvSpPr>
            <a:spLocks noGrp="1"/>
          </p:cNvSpPr>
          <p:nvPr>
            <p:ph type="sldNum" sz="quarter" idx="12"/>
          </p:nvPr>
        </p:nvSpPr>
        <p:spPr>
          <a:xfrm>
            <a:off x="8608905" y="6356351"/>
            <a:ext cx="2742660" cy="365125"/>
          </a:xfrm>
          <a:prstGeom prst="rect">
            <a:avLst/>
          </a:prstGeom>
        </p:spPr>
        <p:txBody>
          <a:bodyPr/>
          <a:lstStyle/>
          <a:p>
            <a:fld id="{978E83EA-3671-4475-93F4-CFBDCD4C1007}" type="slidenum">
              <a:rPr lang="es-AR" smtClean="0"/>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623" y="457200"/>
            <a:ext cx="3931463" cy="1600200"/>
          </a:xfrm>
        </p:spPr>
        <p:txBody>
          <a:bodyPr anchor="b"/>
          <a:lstStyle>
            <a:lvl1pPr>
              <a:defRPr sz="2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2168" y="987426"/>
            <a:ext cx="6170985" cy="4873625"/>
          </a:xfrm>
        </p:spPr>
        <p:txBody>
          <a:bodyPr anchor="t"/>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r>
              <a:rPr lang="en-US"/>
              <a:t>Click icon to add picture</a:t>
            </a:r>
            <a:endParaRPr lang="en-US" dirty="0"/>
          </a:p>
        </p:txBody>
      </p:sp>
      <p:sp>
        <p:nvSpPr>
          <p:cNvPr id="4" name="Text Placeholder 3"/>
          <p:cNvSpPr>
            <a:spLocks noGrp="1"/>
          </p:cNvSpPr>
          <p:nvPr>
            <p:ph type="body" sz="half" idx="2"/>
          </p:nvPr>
        </p:nvSpPr>
        <p:spPr>
          <a:xfrm>
            <a:off x="839623" y="2057400"/>
            <a:ext cx="3931463" cy="3811588"/>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Edit Master text styles</a:t>
            </a:r>
            <a:endParaRPr lang="en-US"/>
          </a:p>
        </p:txBody>
      </p:sp>
      <p:sp>
        <p:nvSpPr>
          <p:cNvPr id="5" name="Date Placeholder 4"/>
          <p:cNvSpPr>
            <a:spLocks noGrp="1"/>
          </p:cNvSpPr>
          <p:nvPr>
            <p:ph type="dt" sz="half" idx="10"/>
          </p:nvPr>
        </p:nvSpPr>
        <p:spPr>
          <a:xfrm>
            <a:off x="838035" y="6356351"/>
            <a:ext cx="2742660" cy="365125"/>
          </a:xfrm>
          <a:prstGeom prst="rect">
            <a:avLst/>
          </a:prstGeom>
        </p:spPr>
        <p:txBody>
          <a:bodyPr/>
          <a:lstStyle/>
          <a:p>
            <a:fld id="{5FE5D985-BC1F-4337-995C-A08BC27D9752}" type="datetimeFigureOut">
              <a:rPr lang="es-AR" smtClean="0"/>
            </a:fld>
            <a:endParaRPr lang="es-AR"/>
          </a:p>
        </p:txBody>
      </p:sp>
      <p:sp>
        <p:nvSpPr>
          <p:cNvPr id="6" name="Footer Placeholder 5"/>
          <p:cNvSpPr>
            <a:spLocks noGrp="1"/>
          </p:cNvSpPr>
          <p:nvPr>
            <p:ph type="ftr" sz="quarter" idx="11"/>
          </p:nvPr>
        </p:nvSpPr>
        <p:spPr>
          <a:xfrm>
            <a:off x="4037805" y="6356351"/>
            <a:ext cx="4113990" cy="365125"/>
          </a:xfrm>
          <a:prstGeom prst="rect">
            <a:avLst/>
          </a:prstGeom>
        </p:spPr>
        <p:txBody>
          <a:bodyPr/>
          <a:lstStyle/>
          <a:p>
            <a:endParaRPr lang="es-AR"/>
          </a:p>
        </p:txBody>
      </p:sp>
      <p:sp>
        <p:nvSpPr>
          <p:cNvPr id="7" name="Slide Number Placeholder 6"/>
          <p:cNvSpPr>
            <a:spLocks noGrp="1"/>
          </p:cNvSpPr>
          <p:nvPr>
            <p:ph type="sldNum" sz="quarter" idx="12"/>
          </p:nvPr>
        </p:nvSpPr>
        <p:spPr>
          <a:xfrm>
            <a:off x="8608905" y="6356351"/>
            <a:ext cx="2742660" cy="365125"/>
          </a:xfrm>
          <a:prstGeom prst="rect">
            <a:avLst/>
          </a:prstGeom>
        </p:spPr>
        <p:txBody>
          <a:bodyPr/>
          <a:lstStyle/>
          <a:p>
            <a:fld id="{978E83EA-3671-4475-93F4-CFBDCD4C1007}" type="slidenum">
              <a:rPr lang="es-AR" smtClean="0"/>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035" y="365125"/>
            <a:ext cx="1051353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035" y="1825625"/>
            <a:ext cx="1051353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Rounded Rectangle 3"/>
          <p:cNvSpPr/>
          <p:nvPr userDrawn="1"/>
        </p:nvSpPr>
        <p:spPr>
          <a:xfrm>
            <a:off x="-50790" y="-36913"/>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l" defTabSz="822960"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40" indent="-205740" algn="l" defTabSz="822960" rtl="0" eaLnBrk="1" latinLnBrk="0" hangingPunct="1">
        <a:lnSpc>
          <a:spcPct val="90000"/>
        </a:lnSpc>
        <a:spcBef>
          <a:spcPts val="900"/>
        </a:spcBef>
        <a:buFont typeface="Arial" panose="0208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8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8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8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8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8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8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8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8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k.springer.com/article/10.1007/s11434-008-0114-y" TargetMode="External" /><Relationship Id="rId3" Type="http://schemas.openxmlformats.org/officeDocument/2006/relationships/hyperlink" Target="https://agupubs.onlinelibrary.wiley.com/doi/full/10.1029/2006GL028045"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700" y="1122362"/>
            <a:ext cx="9142200" cy="2387600"/>
          </a:xfrm>
        </p:spPr>
        <p:txBody>
          <a:bodyPr/>
          <a:lstStyle/>
          <a:p>
            <a:pPr lvl="0" marL="0" indent="0">
              <a:buNone/>
            </a:pPr>
            <a:r>
              <a:rPr/>
              <a:t>Wang</a:t>
            </a:r>
            <a:r>
              <a:rPr/>
              <a:t> </a:t>
            </a:r>
            <a:r>
              <a:rPr/>
              <a:t>et.</a:t>
            </a:r>
            <a:r>
              <a:rPr/>
              <a:t> </a:t>
            </a:r>
            <a:r>
              <a:rPr/>
              <a:t>al. 2008</a:t>
            </a:r>
          </a:p>
        </p:txBody>
      </p:sp>
      <p:sp>
        <p:nvSpPr>
          <p:cNvPr id="3" name="Subtitle 2"/>
          <p:cNvSpPr>
            <a:spLocks noGrp="1"/>
          </p:cNvSpPr>
          <p:nvPr>
            <p:ph type="subTitle" idx="1"/>
          </p:nvPr>
        </p:nvSpPr>
        <p:spPr>
          <a:xfrm>
            <a:off x="1523700" y="3602038"/>
            <a:ext cx="9142200" cy="1655762"/>
          </a:xfrm>
        </p:spPr>
        <p:txBody>
          <a:bodyPr/>
          <a:lstStyle/>
          <a:p>
            <a:pPr lvl="0" marL="0" indent="0">
              <a:buNone/>
            </a:pPr>
            <a:br/>
            <a:br/>
            <a:r>
              <a:rPr/>
              <a:t>Elio</a:t>
            </a:r>
            <a:r>
              <a:rPr/>
              <a:t> </a:t>
            </a:r>
            <a:r>
              <a:rPr/>
              <a:t>Campitelli</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Efectivamente, la correlación entre el modo anular de cada gajo es menor en el hemisferio sur que en el hemisferio norte.</a:t>
            </a:r>
          </a:p>
          <a:p>
            <a:pPr lvl="1"/>
            <a:r>
              <a:rPr/>
              <a:t>Pero esto tiene varios problemas que huelen a p-hacking.</a:t>
            </a:r>
          </a:p>
          <a:p>
            <a:pPr lvl="2"/>
            <a:r>
              <a:rPr/>
              <a:t>Las diferencias Marshall se toman en latitudes distintas para cada hemisferio (40S - 60S vs. 40N - 65N)</a:t>
            </a:r>
          </a:p>
          <a:p>
            <a:pPr lvl="2"/>
            <a:r>
              <a:rPr/>
              <a:t>Los valores anuales se toman en distinta cantidad de meses en cada hemisferio (JJAS en el hemisferio sur pero JFM en el norte).</a:t>
            </a:r>
          </a:p>
          <a:p>
            <a:pPr lvl="2"/>
            <a:r>
              <a:rPr/>
              <a:t>Definir los gajos orientales y occidentales a partir de la línea de fecha es arbitrario.</a:t>
            </a:r>
          </a:p>
          <a:p>
            <a:pPr lvl="1"/>
            <a:r>
              <a:rPr/>
              <a:t>¿Qué pasa si, por ejemplo, se usa 40S y 65S en el hemisferio sur pero 40N y 60N en el hemisferio norte?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5-Wang/unnamed-chunk-4-1.png" id="0" name="Picture 1"/>
          <p:cNvPicPr>
            <a:picLocks noGrp="1" noChangeAspect="1"/>
          </p:cNvPicPr>
          <p:nvPr/>
        </p:nvPicPr>
        <p:blipFill>
          <a:blip r:embed="rId2"/>
          <a:stretch>
            <a:fillRect/>
          </a:stretch>
        </p:blipFill>
        <p:spPr bwMode="auto">
          <a:xfrm>
            <a:off x="977900" y="127000"/>
            <a:ext cx="101600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Igual</a:t>
            </a:r>
            <a:r>
              <a:rPr/>
              <a:t> </a:t>
            </a:r>
            <a:r>
              <a:rPr/>
              <a:t>que</a:t>
            </a:r>
            <a:r>
              <a:rPr/>
              <a:t> </a:t>
            </a:r>
            <a:r>
              <a:rPr/>
              <a:t>la</a:t>
            </a:r>
            <a:r>
              <a:rPr/>
              <a:t> </a:t>
            </a:r>
            <a:r>
              <a:rPr/>
              <a:t>figura</a:t>
            </a:r>
            <a:r>
              <a:rPr/>
              <a:t> </a:t>
            </a:r>
            <a:r>
              <a:rPr/>
              <a:t>anterior</a:t>
            </a:r>
            <a:r>
              <a:rPr/>
              <a:t> </a:t>
            </a:r>
            <a:r>
              <a:rPr/>
              <a:t>pero</a:t>
            </a:r>
            <a:r>
              <a:rPr/>
              <a:t> </a:t>
            </a:r>
            <a:r>
              <a:rPr/>
              <a:t>definiendo</a:t>
            </a:r>
            <a:r>
              <a:rPr/>
              <a:t> </a:t>
            </a:r>
            <a:r>
              <a:rPr/>
              <a:t>las</a:t>
            </a:r>
            <a:r>
              <a:rPr/>
              <a:t> </a:t>
            </a:r>
            <a:r>
              <a:rPr/>
              <a:t>diferencias</a:t>
            </a:r>
            <a:r>
              <a:rPr/>
              <a:t> </a:t>
            </a:r>
            <a:r>
              <a:rPr/>
              <a:t>Marshall</a:t>
            </a:r>
            <a:r>
              <a:rPr/>
              <a:t> </a:t>
            </a:r>
            <a:r>
              <a:rPr/>
              <a:t>entre</a:t>
            </a:r>
            <a:r>
              <a:rPr/>
              <a:t> </a:t>
            </a:r>
            <a:r>
              <a:rPr/>
              <a:t>40S</a:t>
            </a:r>
            <a:r>
              <a:rPr/>
              <a:t> </a:t>
            </a:r>
            <a:r>
              <a:rPr/>
              <a:t>y</a:t>
            </a:r>
            <a:r>
              <a:rPr/>
              <a:t> </a:t>
            </a:r>
            <a:r>
              <a:rPr/>
              <a:t>65S</a:t>
            </a:r>
            <a:r>
              <a:rPr/>
              <a:t> </a:t>
            </a:r>
            <a:r>
              <a:rPr/>
              <a:t>y</a:t>
            </a:r>
            <a:r>
              <a:rPr/>
              <a:t> </a:t>
            </a:r>
            <a:r>
              <a:rPr/>
              <a:t>entre</a:t>
            </a:r>
            <a:r>
              <a:rPr/>
              <a:t> </a:t>
            </a:r>
            <a:r>
              <a:rPr/>
              <a:t>40N</a:t>
            </a:r>
            <a:r>
              <a:rPr/>
              <a:t> </a:t>
            </a:r>
            <a:r>
              <a:rPr/>
              <a:t>y</a:t>
            </a:r>
            <a:r>
              <a:rPr/>
              <a:t> </a:t>
            </a:r>
            <a:r>
              <a:rPr/>
              <a:t>60N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El resultado cambia totalmente tanto en valor absoluto como en las diferencias entre los hemisferios y datasets.</a:t>
            </a:r>
          </a:p>
          <a:p>
            <a:pPr lvl="1"/>
            <a:r>
              <a:rPr/>
              <a:t>¿Qué pasa si, ahora volvemos a usar las latitudes como antes pero cambiamos tomamos 120°E, 60°O como los límites para definir hemisferioslos gajos?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5-Wang/unnamed-chunk-5-1.png" id="0" name="Picture 1"/>
          <p:cNvPicPr>
            <a:picLocks noGrp="1" noChangeAspect="1"/>
          </p:cNvPicPr>
          <p:nvPr/>
        </p:nvPicPr>
        <p:blipFill>
          <a:blip r:embed="rId2"/>
          <a:stretch>
            <a:fillRect/>
          </a:stretch>
        </p:blipFill>
        <p:spPr bwMode="auto">
          <a:xfrm>
            <a:off x="977900" y="127000"/>
            <a:ext cx="101600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Igual</a:t>
            </a:r>
            <a:r>
              <a:rPr/>
              <a:t> </a:t>
            </a:r>
            <a:r>
              <a:rPr/>
              <a:t>que</a:t>
            </a:r>
            <a:r>
              <a:rPr/>
              <a:t> </a:t>
            </a:r>
            <a:r>
              <a:rPr/>
              <a:t>en</a:t>
            </a:r>
            <a:r>
              <a:rPr/>
              <a:t> </a:t>
            </a:r>
            <a:r>
              <a:rPr/>
              <a:t>la</a:t>
            </a:r>
            <a:r>
              <a:rPr/>
              <a:t> </a:t>
            </a:r>
            <a:r>
              <a:rPr/>
              <a:t>figura</a:t>
            </a:r>
            <a:r>
              <a:rPr/>
              <a:t> </a:t>
            </a:r>
            <a:r>
              <a:rPr/>
              <a:t>original</a:t>
            </a:r>
            <a:r>
              <a:rPr/>
              <a:t> </a:t>
            </a:r>
            <a:r>
              <a:rPr/>
              <a:t>pero</a:t>
            </a:r>
            <a:r>
              <a:rPr/>
              <a:t> </a:t>
            </a:r>
            <a:r>
              <a:rPr/>
              <a:t>dividiendo</a:t>
            </a:r>
            <a:r>
              <a:rPr/>
              <a:t> </a:t>
            </a:r>
            <a:r>
              <a:rPr/>
              <a:t>en</a:t>
            </a:r>
            <a:r>
              <a:rPr/>
              <a:t> </a:t>
            </a:r>
            <a:r>
              <a:rPr/>
              <a:t>gajo</a:t>
            </a:r>
            <a:r>
              <a:rPr/>
              <a:t> </a:t>
            </a:r>
            <a:r>
              <a:rPr/>
              <a:t>occidental</a:t>
            </a:r>
            <a:r>
              <a:rPr/>
              <a:t> </a:t>
            </a:r>
            <a:r>
              <a:rPr/>
              <a:t>y</a:t>
            </a:r>
            <a:r>
              <a:rPr/>
              <a:t> </a:t>
            </a:r>
            <a:r>
              <a:rPr/>
              <a:t>oriental</a:t>
            </a:r>
            <a:r>
              <a:rPr/>
              <a:t> </a:t>
            </a:r>
            <a:r>
              <a:rPr/>
              <a:t>usando</a:t>
            </a:r>
            <a:r>
              <a:rPr/>
              <a:t> </a:t>
            </a:r>
            <a:r>
              <a:rPr/>
              <a:t>120°O</a:t>
            </a:r>
            <a:r>
              <a:rPr/>
              <a:t> </a:t>
            </a:r>
            <a:r>
              <a:rPr/>
              <a:t>como</a:t>
            </a:r>
            <a:r>
              <a:rPr/>
              <a:t> </a:t>
            </a:r>
            <a:r>
              <a:rPr/>
              <a:t>el</a:t>
            </a:r>
            <a:r>
              <a:rPr/>
              <a:t> </a:t>
            </a:r>
            <a:r>
              <a:rPr/>
              <a:t>límite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Aún usando las mismas latitudes en las diferencias Marshall pero cambiando la longitud que divide los gajos, tampoco replica.</a:t>
            </a:r>
          </a:p>
          <a:p>
            <a:pPr lvl="0" marL="0" indent="0">
              <a:spcBef>
                <a:spcPts val="3000"/>
              </a:spcBef>
              <a:buNone/>
            </a:pPr>
            <a:r>
              <a:rPr b="1"/>
              <a:t>Conclusiones:</a:t>
            </a:r>
          </a:p>
          <a:p>
            <a:pPr lvl="1"/>
            <a:r>
              <a:rPr/>
              <a:t>El método de FAN07 y Wang08 no es robusto.</a:t>
            </a:r>
          </a:p>
          <a:p>
            <a:pPr lvl="1"/>
            <a:r>
              <a:rPr/>
              <a:t>Depende fuertemente de la base de datos utilizada y de las elecciones específicas de latitudes y longitudes a comparar.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687" y="1709738"/>
            <a:ext cx="10513530" cy="2852737"/>
          </a:xfrm>
        </p:spPr>
        <p:txBody>
          <a:bodyPr/>
          <a:lstStyle/>
          <a:p>
            <a:pPr lvl="0" marL="0" indent="0">
              <a:buNone/>
            </a:pPr>
            <a:r>
              <a:rPr/>
              <a:t>Mejorando</a:t>
            </a:r>
            <a:r>
              <a:rPr/>
              <a:t> </a:t>
            </a:r>
            <a:r>
              <a:rPr/>
              <a:t>el</a:t>
            </a:r>
            <a:r>
              <a:rPr/>
              <a:t> </a:t>
            </a:r>
            <a:r>
              <a:rPr/>
              <a:t>método</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A pesar de lo anterior, el análisis de fan y wang es interesante. ¿Cómo podría tener un método similar pero que no dependa de tantas elecciones?</a:t>
            </a:r>
          </a:p>
          <a:p>
            <a:pPr lvl="0" marL="0" indent="0">
              <a:buNone/>
            </a:pPr>
            <a:r>
              <a:rPr/>
              <a:t>Mi propuesta es, para cada hemisferio y para todos los meses del año usando el período 1979-2018:</a:t>
            </a:r>
          </a:p>
          <a:p>
            <a:pPr lvl="1">
              <a:buAutoNum type="arabicPeriod"/>
            </a:pPr>
            <a:r>
              <a:rPr/>
              <a:t>Calcular la covarianza de la anomalía temporal de altura geopotencial en 700hPa con el índice de Modo Anular correspondiente a cada hemisferio. Esto genera un patrón espacial.</a:t>
            </a:r>
          </a:p>
          <a:p>
            <a:pPr lvl="1">
              <a:buAutoNum type="arabicPeriod"/>
            </a:pPr>
            <a:r>
              <a:rPr/>
              <a:t>Calcular la parte simétrica de ese patrón.</a:t>
            </a:r>
          </a:p>
          <a:p>
            <a:pPr lvl="1">
              <a:buAutoNum type="arabicPeriod"/>
            </a:pPr>
            <a:r>
              <a:rPr/>
              <a:t>Calcular la convarianza entre la anomalía temporal de altura geopotencial en 700hPa y la parte simétrica en cada longitud.</a:t>
            </a:r>
            <a:br/>
            <a:r>
              <a:rPr/>
              <a:t>De esto se obtienen N series temporales (una para cada longitud en los datos) que representan la similaridad de ese “gajito” de longitudes con el patrón medio zonal promedio. Pueden pensarse como un índice de modo anular “local”.</a:t>
            </a:r>
          </a:p>
          <a:p>
            <a:pPr lvl="1">
              <a:buAutoNum type="arabicPeriod"/>
            </a:pPr>
            <a:r>
              <a:rPr/>
              <a:t>Definir al índice anular como el promedio de los índices locales.</a:t>
            </a:r>
          </a:p>
          <a:p>
            <a:pPr lvl="1">
              <a:buAutoNum type="arabicPeriod"/>
            </a:pPr>
            <a:r>
              <a:rPr/>
              <a:t>Calcular la correlación de esas series temporales con el índice anual correspondiente.</a:t>
            </a:r>
          </a:p>
          <a:p>
            <a:pPr lvl="1">
              <a:buAutoNum type="arabicPeriod"/>
            </a:pPr>
            <a:r>
              <a:rPr/>
              <a:t>???</a:t>
            </a:r>
          </a:p>
          <a:p>
            <a:pPr lvl="1">
              <a:buAutoNum type="arabicPeriod"/>
            </a:pPr>
            <a:r>
              <a:rPr/>
              <a:t>Profit!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5-Wang/unnamed-chunk-6-1.png" id="0" name="Picture 1"/>
          <p:cNvPicPr>
            <a:picLocks noGrp="1" noChangeAspect="1"/>
          </p:cNvPicPr>
          <p:nvPr/>
        </p:nvPicPr>
        <p:blipFill>
          <a:blip r:embed="rId2"/>
          <a:stretch>
            <a:fillRect/>
          </a:stretch>
        </p:blipFill>
        <p:spPr bwMode="auto">
          <a:xfrm>
            <a:off x="977900" y="127000"/>
            <a:ext cx="101600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Patrones</a:t>
            </a:r>
            <a:r>
              <a:rPr/>
              <a:t> </a:t>
            </a:r>
            <a:r>
              <a:rPr/>
              <a:t>medios</a:t>
            </a:r>
            <a:r>
              <a:rPr/>
              <a:t> </a:t>
            </a:r>
            <a:r>
              <a:rPr/>
              <a:t>zonales</a:t>
            </a:r>
            <a:r>
              <a:rPr/>
              <a:t> </a:t>
            </a:r>
            <a:r>
              <a:rPr/>
              <a:t>para</a:t>
            </a:r>
            <a:r>
              <a:rPr/>
              <a:t> </a:t>
            </a:r>
            <a:r>
              <a:rPr/>
              <a:t>cada</a:t>
            </a:r>
            <a:r>
              <a:rPr/>
              <a:t> </a:t>
            </a:r>
            <a:r>
              <a:rPr/>
              <a:t>hemisferio</a:t>
            </a:r>
            <a:r>
              <a:rPr/>
              <a:t> </a:t>
            </a:r>
            <a:r>
              <a:rPr/>
              <a:t>y</a:t>
            </a:r>
            <a:r>
              <a:rPr/>
              <a:t> </a:t>
            </a:r>
            <a:r>
              <a:rPr/>
              <a:t>dataset.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5-Wang/unnamed-chunk-7-1.png" id="0" name="Picture 1"/>
          <p:cNvPicPr>
            <a:picLocks noGrp="1" noChangeAspect="1"/>
          </p:cNvPicPr>
          <p:nvPr/>
        </p:nvPicPr>
        <p:blipFill>
          <a:blip r:embed="rId2"/>
          <a:stretch>
            <a:fillRect/>
          </a:stretch>
        </p:blipFill>
        <p:spPr bwMode="auto">
          <a:xfrm>
            <a:off x="977900" y="127000"/>
            <a:ext cx="101600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Correlación</a:t>
            </a:r>
            <a:r>
              <a:rPr/>
              <a:t> </a:t>
            </a:r>
            <a:r>
              <a:rPr/>
              <a:t>entre</a:t>
            </a:r>
            <a:r>
              <a:rPr/>
              <a:t> </a:t>
            </a:r>
            <a:r>
              <a:rPr/>
              <a:t>el</a:t>
            </a:r>
            <a:r>
              <a:rPr/>
              <a:t> </a:t>
            </a:r>
            <a:r>
              <a:rPr/>
              <a:t>índice</a:t>
            </a:r>
            <a:r>
              <a:rPr/>
              <a:t> </a:t>
            </a:r>
            <a:r>
              <a:rPr/>
              <a:t>anular</a:t>
            </a:r>
            <a:r>
              <a:rPr/>
              <a:t> </a:t>
            </a:r>
            <a:r>
              <a:rPr/>
              <a:t>zonal</a:t>
            </a:r>
            <a:r>
              <a:rPr/>
              <a:t> </a:t>
            </a:r>
            <a:r>
              <a:rPr/>
              <a:t>y</a:t>
            </a:r>
            <a:r>
              <a:rPr/>
              <a:t> </a:t>
            </a:r>
            <a:r>
              <a:rPr/>
              <a:t>el</a:t>
            </a:r>
            <a:r>
              <a:rPr/>
              <a:t> </a:t>
            </a:r>
            <a:r>
              <a:rPr/>
              <a:t>índice</a:t>
            </a:r>
            <a:r>
              <a:rPr/>
              <a:t> </a:t>
            </a:r>
            <a:r>
              <a:rPr/>
              <a:t>anular</a:t>
            </a:r>
            <a:r>
              <a:rPr/>
              <a:t> </a:t>
            </a:r>
            <a:r>
              <a:rPr/>
              <a:t>local</a:t>
            </a:r>
            <a:r>
              <a:rPr/>
              <a:t> </a:t>
            </a:r>
            <a:r>
              <a:rPr/>
              <a:t>para</a:t>
            </a:r>
            <a:r>
              <a:rPr/>
              <a:t> </a:t>
            </a:r>
            <a:r>
              <a:rPr/>
              <a:t>cada</a:t>
            </a:r>
            <a:r>
              <a:rPr/>
              <a:t> </a:t>
            </a:r>
            <a:r>
              <a:rPr/>
              <a:t>longitud.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No hay grandes diferencias entre bases de datos.</a:t>
            </a:r>
          </a:p>
          <a:p>
            <a:pPr lvl="1"/>
            <a:r>
              <a:rPr/>
              <a:t>En ambos hemisferios la correlación de los índices locales con el zonal es alta y similar.</a:t>
            </a:r>
          </a:p>
          <a:p>
            <a:pPr lvl="1"/>
            <a:r>
              <a:rPr/>
              <a:t>En el hemisferio sur es en general más alta que en el hermisferio norte, excepto cerca de 110°O, donde es relativametne más baja.</a:t>
            </a:r>
          </a:p>
          <a:p>
            <a:pPr lvl="0" marL="0" indent="0">
              <a:buNone/>
            </a:pPr>
            <a:r>
              <a:rPr/>
              <a:t>Para comparar mejor la estos datos con los resultados del paper, se puede modificar un poco el método y usar como íncide la covarianza media sólo en el gajo occidental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687" y="1709738"/>
            <a:ext cx="10513530" cy="2852737"/>
          </a:xfrm>
        </p:spPr>
        <p:txBody>
          <a:bodyPr/>
          <a:lstStyle/>
          <a:p>
            <a:pPr lvl="0" marL="0" indent="0">
              <a:buNone/>
            </a:pPr>
            <a:r>
              <a:rPr/>
              <a:t>The</a:t>
            </a:r>
            <a:r>
              <a:rPr/>
              <a:t> </a:t>
            </a:r>
            <a:r>
              <a:rPr/>
              <a:t>northern</a:t>
            </a:r>
            <a:r>
              <a:rPr/>
              <a:t> </a:t>
            </a:r>
            <a:r>
              <a:rPr/>
              <a:t>annular</a:t>
            </a:r>
            <a:r>
              <a:rPr/>
              <a:t> </a:t>
            </a:r>
            <a:r>
              <a:rPr/>
              <a:t>mode:</a:t>
            </a:r>
            <a:r>
              <a:rPr/>
              <a:t> </a:t>
            </a:r>
            <a:r>
              <a:rPr/>
              <a:t>More</a:t>
            </a:r>
            <a:r>
              <a:rPr/>
              <a:t> </a:t>
            </a:r>
            <a:r>
              <a:rPr/>
              <a:t>zonal</a:t>
            </a:r>
            <a:r>
              <a:rPr/>
              <a:t> </a:t>
            </a:r>
            <a:r>
              <a:rPr/>
              <a:t>symmetric</a:t>
            </a:r>
            <a:r>
              <a:rPr/>
              <a:t> </a:t>
            </a:r>
            <a:r>
              <a:rPr/>
              <a:t>than</a:t>
            </a:r>
            <a:r>
              <a:rPr/>
              <a:t> </a:t>
            </a:r>
            <a:r>
              <a:rPr/>
              <a:t>the</a:t>
            </a:r>
            <a:r>
              <a:rPr/>
              <a:t> </a:t>
            </a:r>
            <a:r>
              <a:rPr/>
              <a:t>southern</a:t>
            </a:r>
            <a:r>
              <a:rPr/>
              <a:t> </a:t>
            </a:r>
            <a:r>
              <a:rPr/>
              <a:t>annular</a:t>
            </a:r>
            <a:r>
              <a:rPr/>
              <a:t> </a:t>
            </a:r>
            <a:r>
              <a:rPr/>
              <a:t>mode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5-Wang/unnamed-chunk-8-1.png" id="0" name="Picture 1"/>
          <p:cNvPicPr>
            <a:picLocks noGrp="1" noChangeAspect="1"/>
          </p:cNvPicPr>
          <p:nvPr/>
        </p:nvPicPr>
        <p:blipFill>
          <a:blip r:embed="rId2"/>
          <a:stretch>
            <a:fillRect/>
          </a:stretch>
        </p:blipFill>
        <p:spPr bwMode="auto">
          <a:xfrm>
            <a:off x="977900" y="127000"/>
            <a:ext cx="101600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Igual</a:t>
            </a:r>
            <a:r>
              <a:rPr/>
              <a:t> </a:t>
            </a:r>
            <a:r>
              <a:rPr/>
              <a:t>que</a:t>
            </a:r>
            <a:r>
              <a:rPr/>
              <a:t> </a:t>
            </a:r>
            <a:r>
              <a:rPr/>
              <a:t>la</a:t>
            </a:r>
            <a:r>
              <a:rPr/>
              <a:t> </a:t>
            </a:r>
            <a:r>
              <a:rPr/>
              <a:t>figura</a:t>
            </a:r>
            <a:r>
              <a:rPr/>
              <a:t> </a:t>
            </a:r>
            <a:r>
              <a:rPr/>
              <a:t>anterior</a:t>
            </a:r>
            <a:r>
              <a:rPr/>
              <a:t> </a:t>
            </a:r>
            <a:r>
              <a:rPr/>
              <a:t>pero</a:t>
            </a:r>
            <a:r>
              <a:rPr/>
              <a:t> </a:t>
            </a:r>
            <a:r>
              <a:rPr/>
              <a:t>con</a:t>
            </a:r>
            <a:r>
              <a:rPr/>
              <a:t> </a:t>
            </a:r>
            <a:r>
              <a:rPr/>
              <a:t>el</a:t>
            </a:r>
            <a:r>
              <a:rPr/>
              <a:t> </a:t>
            </a:r>
            <a:r>
              <a:rPr/>
              <a:t>índice</a:t>
            </a:r>
            <a:r>
              <a:rPr/>
              <a:t> </a:t>
            </a:r>
            <a:r>
              <a:rPr/>
              <a:t>anular</a:t>
            </a:r>
            <a:r>
              <a:rPr/>
              <a:t> </a:t>
            </a:r>
            <a:r>
              <a:rPr/>
              <a:t>del</a:t>
            </a:r>
            <a:r>
              <a:rPr/>
              <a:t> </a:t>
            </a:r>
            <a:r>
              <a:rPr/>
              <a:t>gajo</a:t>
            </a:r>
            <a:r>
              <a:rPr/>
              <a:t> </a:t>
            </a:r>
            <a:r>
              <a:rPr/>
              <a:t>occidental.</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Como es esperable, las correlaciones son más altas en el gajo occidental.</a:t>
            </a:r>
          </a:p>
          <a:p>
            <a:pPr lvl="1"/>
            <a:r>
              <a:rPr/>
              <a:t>Pero –PLOT TWIST!!–, ¡son muchomás asimétricas en el hemisferio norte! 😱.</a:t>
            </a:r>
          </a:p>
          <a:p>
            <a:pPr lvl="0" marL="0" indent="0">
              <a:buNone/>
            </a:pPr>
            <a:r>
              <a:rPr/>
              <a:t>Para generalizar y no depende der la definición (arbitraria) de gajo occidental / oriental, se puede generalizar y hacer la correlación cruzada entre los índices anulares locales de cada longitud con el de toda las demás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5-Wang/unnamed-chunk-9-1.png" id="0" name="Picture 1"/>
          <p:cNvPicPr>
            <a:picLocks noGrp="1" noChangeAspect="1"/>
          </p:cNvPicPr>
          <p:nvPr/>
        </p:nvPicPr>
        <p:blipFill>
          <a:blip r:embed="rId2"/>
          <a:stretch>
            <a:fillRect/>
          </a:stretch>
        </p:blipFill>
        <p:spPr bwMode="auto">
          <a:xfrm>
            <a:off x="977900" y="127000"/>
            <a:ext cx="101600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Correlación</a:t>
            </a:r>
            <a:r>
              <a:rPr/>
              <a:t> </a:t>
            </a:r>
            <a:r>
              <a:rPr/>
              <a:t>entre</a:t>
            </a:r>
            <a:r>
              <a:rPr/>
              <a:t> </a:t>
            </a:r>
            <a:r>
              <a:rPr/>
              <a:t>los</a:t>
            </a:r>
            <a:r>
              <a:rPr/>
              <a:t> </a:t>
            </a:r>
            <a:r>
              <a:rPr/>
              <a:t>índices</a:t>
            </a:r>
            <a:r>
              <a:rPr/>
              <a:t> </a:t>
            </a:r>
            <a:r>
              <a:rPr/>
              <a:t>anulares</a:t>
            </a:r>
            <a:r>
              <a:rPr/>
              <a:t> </a:t>
            </a:r>
            <a:r>
              <a:rPr/>
              <a:t>locales</a:t>
            </a:r>
            <a:r>
              <a:rPr/>
              <a:t> </a:t>
            </a:r>
            <a:r>
              <a:rPr/>
              <a:t>en</a:t>
            </a:r>
            <a:r>
              <a:rPr/>
              <a:t> </a:t>
            </a:r>
            <a:r>
              <a:rPr/>
              <a:t>cada</a:t>
            </a:r>
            <a:r>
              <a:rPr/>
              <a:t> </a:t>
            </a:r>
            <a:r>
              <a:rPr/>
              <a:t>longitud.</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El hemisferio sur las correlaciones son más altas que en el hemisferio norte entre un grupo mayor de longitudes.</a:t>
            </a:r>
          </a:p>
          <a:p>
            <a:pPr lvl="1"/>
            <a:r>
              <a:rPr/>
              <a:t>En el hemisferio sur hay hay un mínimo de correlación al rededor de los 120°O (que ya había aparecido antes).</a:t>
            </a:r>
          </a:p>
          <a:p>
            <a:pPr lvl="0" marL="0" indent="0">
              <a:spcBef>
                <a:spcPts val="3000"/>
              </a:spcBef>
              <a:buNone/>
            </a:pPr>
            <a:r>
              <a:rPr b="1"/>
              <a:t>Concusiones</a:t>
            </a:r>
          </a:p>
          <a:p>
            <a:pPr lvl="1"/>
            <a:r>
              <a:rPr/>
              <a:t>Usando un método más robusto y que tiene en cuenta más información (toda la estructura meridional en vez de la resta en dos puntos más o menos arbitrarios) se llega a resultados opuestos a los del paper.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“Asimetrías… seguís usando esa palabra…”</a:t>
            </a:r>
          </a:p>
          <a:p>
            <a:pPr lvl="0" marL="0" indent="0">
              <a:buNone/>
            </a:pPr>
            <a:r>
              <a:rPr/>
              <a:t>Más allá de los problemas metodológicos, me hace ruido la interpretación del análisis. ¿Qué signfican las áreas con baja correlación entre longitudes? Lo que signifca es únicamente que el patrón zonal medio de geopotencial asociado con el SAM no se da por igual en todas las las longitudes. Es decir, hablan de la coherencia (temporal) zonal del patrón zonal medio del SAM. ¿Qué relación tiene esto con la magnitud de la simetría zonal de cada modo (SAM/NAM)?</a:t>
            </a:r>
          </a:p>
          <a:p>
            <a:pPr lvl="0" marL="0" indent="0">
              <a:buNone/>
            </a:pPr>
            <a:r>
              <a:rPr/>
              <a:t>Ya sabemos que el patrón de SAM y NAM no es zonalmente simétrico. Para separar mejor los efectos de las asimetrías en el patrón en sí con las asimetrías de la coherencia temporal entre longitudes se puede modificar el método anterior para incluir los efectos de las asimetrías. En vez de la covarianza de cada longitud con el patrón SAM/NAM medio zonal, hacerla con el patrón SAM/NAM de esa longitud.</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5-Wang/unnamed-chunk-10-1.png" id="0" name="Picture 1"/>
          <p:cNvPicPr>
            <a:picLocks noGrp="1" noChangeAspect="1"/>
          </p:cNvPicPr>
          <p:nvPr/>
        </p:nvPicPr>
        <p:blipFill>
          <a:blip r:embed="rId2"/>
          <a:stretch>
            <a:fillRect/>
          </a:stretch>
        </p:blipFill>
        <p:spPr bwMode="auto">
          <a:xfrm>
            <a:off x="977900" y="127000"/>
            <a:ext cx="101600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Patrón</a:t>
            </a:r>
            <a:r>
              <a:rPr/>
              <a:t> </a:t>
            </a:r>
            <a:r>
              <a:rPr/>
              <a:t>espacial</a:t>
            </a:r>
            <a:r>
              <a:rPr/>
              <a:t> </a:t>
            </a:r>
            <a:r>
              <a:rPr/>
              <a:t>de</a:t>
            </a:r>
            <a:r>
              <a:rPr/>
              <a:t> </a:t>
            </a:r>
            <a:r>
              <a:rPr/>
              <a:t>cada</a:t>
            </a:r>
            <a:r>
              <a:rPr/>
              <a:t> </a:t>
            </a:r>
            <a:r>
              <a:rPr/>
              <a:t>modo</a:t>
            </a:r>
            <a:r>
              <a:rPr/>
              <a:t> </a:t>
            </a:r>
            <a:r>
              <a:rPr/>
              <a:t>anular.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5-Wang/unnamed-chunk-11-1.png" id="0" name="Picture 1"/>
          <p:cNvPicPr>
            <a:picLocks noGrp="1" noChangeAspect="1"/>
          </p:cNvPicPr>
          <p:nvPr/>
        </p:nvPicPr>
        <p:blipFill>
          <a:blip r:embed="rId2"/>
          <a:stretch>
            <a:fillRect/>
          </a:stretch>
        </p:blipFill>
        <p:spPr bwMode="auto">
          <a:xfrm>
            <a:off x="977900" y="127000"/>
            <a:ext cx="101600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Correlación</a:t>
            </a:r>
            <a:r>
              <a:rPr/>
              <a:t> </a:t>
            </a:r>
            <a:r>
              <a:rPr/>
              <a:t>del</a:t>
            </a:r>
            <a:r>
              <a:rPr/>
              <a:t> </a:t>
            </a:r>
            <a:r>
              <a:rPr/>
              <a:t>índice</a:t>
            </a:r>
            <a:r>
              <a:rPr/>
              <a:t> </a:t>
            </a:r>
            <a:r>
              <a:rPr/>
              <a:t>anular</a:t>
            </a:r>
            <a:r>
              <a:rPr/>
              <a:t> </a:t>
            </a:r>
            <a:r>
              <a:rPr/>
              <a:t>local</a:t>
            </a:r>
            <a:r>
              <a:rPr/>
              <a:t> </a:t>
            </a:r>
            <a:r>
              <a:rPr/>
              <a:t>de</a:t>
            </a:r>
            <a:r>
              <a:rPr/>
              <a:t> </a:t>
            </a:r>
            <a:r>
              <a:rPr/>
              <a:t>cada</a:t>
            </a:r>
            <a:r>
              <a:rPr/>
              <a:t> </a:t>
            </a:r>
            <a:r>
              <a:rPr/>
              <a:t>longitud</a:t>
            </a:r>
            <a:r>
              <a:rPr/>
              <a:t> </a:t>
            </a:r>
            <a:r>
              <a:rPr/>
              <a:t>(covarianza</a:t>
            </a:r>
            <a:r>
              <a:rPr/>
              <a:t> </a:t>
            </a:r>
            <a:r>
              <a:rPr/>
              <a:t>entre</a:t>
            </a:r>
            <a:r>
              <a:rPr/>
              <a:t> </a:t>
            </a:r>
            <a:r>
              <a:rPr/>
              <a:t>las</a:t>
            </a:r>
            <a:r>
              <a:rPr/>
              <a:t> </a:t>
            </a:r>
            <a:r>
              <a:rPr/>
              <a:t>anomalías</a:t>
            </a:r>
            <a:r>
              <a:rPr/>
              <a:t> </a:t>
            </a:r>
            <a:r>
              <a:rPr/>
              <a:t>de</a:t>
            </a:r>
            <a:r>
              <a:rPr/>
              <a:t> </a:t>
            </a:r>
            <a:r>
              <a:rPr/>
              <a:t>altura</a:t>
            </a:r>
            <a:r>
              <a:rPr/>
              <a:t> </a:t>
            </a:r>
            <a:r>
              <a:rPr/>
              <a:t>geopotentcial</a:t>
            </a:r>
            <a:r>
              <a:rPr/>
              <a:t> </a:t>
            </a:r>
            <a:r>
              <a:rPr/>
              <a:t>en</a:t>
            </a:r>
            <a:r>
              <a:rPr/>
              <a:t> </a:t>
            </a:r>
            <a:r>
              <a:rPr/>
              <a:t>700hPa</a:t>
            </a:r>
            <a:r>
              <a:rPr/>
              <a:t> </a:t>
            </a:r>
            <a:r>
              <a:rPr/>
              <a:t>y</a:t>
            </a:r>
            <a:r>
              <a:rPr/>
              <a:t> </a:t>
            </a:r>
            <a:r>
              <a:rPr/>
              <a:t>el</a:t>
            </a:r>
            <a:r>
              <a:rPr/>
              <a:t> </a:t>
            </a:r>
            <a:r>
              <a:rPr/>
              <a:t>patrón</a:t>
            </a:r>
            <a:r>
              <a:rPr/>
              <a:t> </a:t>
            </a:r>
            <a:r>
              <a:rPr/>
              <a:t>anular</a:t>
            </a:r>
            <a:r>
              <a:rPr/>
              <a:t> </a:t>
            </a:r>
            <a:r>
              <a:rPr/>
              <a:t>correspondiente</a:t>
            </a:r>
            <a:r>
              <a:rPr/>
              <a:t> </a:t>
            </a:r>
            <a:r>
              <a:rPr/>
              <a:t>a</a:t>
            </a:r>
            <a:r>
              <a:rPr/>
              <a:t> </a:t>
            </a:r>
            <a:r>
              <a:rPr/>
              <a:t>cada</a:t>
            </a:r>
            <a:r>
              <a:rPr/>
              <a:t> </a:t>
            </a:r>
            <a:r>
              <a:rPr/>
              <a:t>longitud)</a:t>
            </a:r>
            <a:r>
              <a:rPr/>
              <a:t> </a:t>
            </a:r>
            <a:r>
              <a:rPr/>
              <a:t>con</a:t>
            </a:r>
            <a:r>
              <a:rPr/>
              <a:t> </a:t>
            </a:r>
            <a:r>
              <a:rPr/>
              <a:t>el</a:t>
            </a:r>
            <a:r>
              <a:rPr/>
              <a:t> </a:t>
            </a:r>
            <a:r>
              <a:rPr/>
              <a:t>índice</a:t>
            </a:r>
            <a:r>
              <a:rPr/>
              <a:t> </a:t>
            </a:r>
            <a:r>
              <a:rPr/>
              <a:t>anular</a:t>
            </a:r>
            <a:r>
              <a:rPr/>
              <a:t> </a:t>
            </a:r>
            <a:r>
              <a:rPr/>
              <a:t>promedio.</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El resultado no es cualitativamente distinto. Ambos hemisferios son altamente coherentes aunque el hemisferio norte lo es marginalmente menos que el hemisferio sur.</a:t>
            </a:r>
          </a:p>
          <a:p>
            <a:pPr lvl="1"/>
            <a:r>
              <a:rPr/>
              <a:t>La zona de baja coherencia en ~120°O aparece aún más marcada aplicando este método.</a:t>
            </a:r>
          </a:p>
          <a:p>
            <a:pPr lvl="0" marL="0" indent="0">
              <a:spcBef>
                <a:spcPts val="3000"/>
              </a:spcBef>
              <a:buNone/>
            </a:pPr>
            <a:r>
              <a:rPr b="1"/>
              <a:t>¿Conclusiones?</a:t>
            </a:r>
          </a:p>
          <a:p>
            <a:pPr lvl="1"/>
            <a:r>
              <a:rPr/>
              <a:t>No es cierto que el NAM sea más zonalmente simétrico ni coherente que el SAM.</a:t>
            </a:r>
          </a:p>
          <a:p>
            <a:pPr lvl="1"/>
            <a:r>
              <a:rPr/>
              <a:t>Resultados usando las diferencias Marshall pueden no ser robustas. No conviene usarlas a menos que sea imprescindible, y en caso de hacerlo, conviene probar la sensibilidad a los parámetros.</a:t>
            </a:r>
          </a:p>
          <a:p>
            <a:pPr lvl="1"/>
            <a:r>
              <a:rPr/>
              <a:t>El SAM como índice hemisférico está bueno y todo, pero este anáilsis muestra que quizás no es del todo ideal para estudiar la variabilidad local en la zona específica de 120°W.</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Esto es un análisis del paper The northern annular mode: More zonal symmetric than the southern annular mode de Wang et.al. 2008 (</a:t>
            </a:r>
            <a:r>
              <a:rPr>
                <a:hlinkClick r:id="rId2"/>
              </a:rPr>
              <a:t>https://link.springer.com/article/10.1007/s11434-008-0114-y</a:t>
            </a:r>
            <a:r>
              <a:rPr/>
              <a:t>) que también hace referencia a Zonal asymmetry of the Antarctic Oscillation de Fan 2007 (</a:t>
            </a:r>
            <a:r>
              <a:rPr>
                <a:hlinkClick r:id="rId3"/>
              </a:rPr>
              <a:t>https://agupubs.onlinelibrary.wiley.com/doi/full/10.1029/2006GL028045</a:t>
            </a:r>
            <a:r>
              <a:rPr/>
              <a:t>)</a:t>
            </a:r>
          </a:p>
          <a:p>
            <a:pPr lvl="0" marL="0" indent="0">
              <a:spcBef>
                <a:spcPts val="3000"/>
              </a:spcBef>
              <a:buNone/>
            </a:pPr>
            <a:r>
              <a:rPr b="1"/>
              <a:t>Resumen</a:t>
            </a:r>
          </a:p>
          <a:p>
            <a:pPr lvl="0" marL="0" indent="0">
              <a:buNone/>
            </a:pPr>
            <a:r>
              <a:rPr/>
              <a:t>La idea de ambos papers es medir el grado de asimetría zonal de los modos anulares (SAM y NAM). El método es es:</a:t>
            </a:r>
          </a:p>
          <a:p>
            <a:pPr lvl="1">
              <a:buAutoNum type="arabicPeriod"/>
            </a:pPr>
            <a:r>
              <a:rPr/>
              <a:t>Define la diferencia de presión del mar de JJAS entre 40S y 60S (“diferencias Marshall”) para el hemisferio sur de JFM entre 40N y 65N para el hemisferio norte para cada longitud.</a:t>
            </a:r>
          </a:p>
          <a:p>
            <a:pPr lvl="1">
              <a:buAutoNum type="arabicPeriod"/>
            </a:pPr>
            <a:r>
              <a:rPr/>
              <a:t>Define como Modo Anular en el Gajo Oeste (MAGO) al promedio de diferencias Marshall entre 0 y 180°O y el análogo Modo Anular en el Gajo Este (MAGE) (entre 0 y 180°E).</a:t>
            </a:r>
          </a:p>
          <a:p>
            <a:pPr lvl="1">
              <a:buAutoNum type="arabicPeriod"/>
            </a:pPr>
            <a:r>
              <a:rPr/>
              <a:t>Computa la correlación entre el MAGO y las diferencias Marshall de cada longitud.</a:t>
            </a:r>
          </a:p>
          <a:p>
            <a:pPr lvl="0" marL="0" indent="0">
              <a:buNone/>
            </a:pPr>
            <a:r>
              <a:rPr/>
              <a:t>(Los nombres que les da en el paper son distintos. A los hemisferios este y oeste los llamo “gajos” porque sino se confunde con los hemisferios norte y sur)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5-Wang/unnamed-chunk-1-1.png" id="0" name="Picture 1"/>
          <p:cNvPicPr>
            <a:picLocks noGrp="1" noChangeAspect="1"/>
          </p:cNvPicPr>
          <p:nvPr/>
        </p:nvPicPr>
        <p:blipFill>
          <a:blip r:embed="rId2"/>
          <a:stretch>
            <a:fillRect/>
          </a:stretch>
        </p:blipFill>
        <p:spPr bwMode="auto">
          <a:xfrm>
            <a:off x="977900" y="127000"/>
            <a:ext cx="101600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Correlación</a:t>
            </a:r>
            <a:r>
              <a:rPr/>
              <a:t> </a:t>
            </a:r>
            <a:r>
              <a:rPr/>
              <a:t>entre</a:t>
            </a:r>
            <a:r>
              <a:rPr/>
              <a:t> </a:t>
            </a:r>
            <a:r>
              <a:rPr/>
              <a:t>modo</a:t>
            </a:r>
            <a:r>
              <a:rPr/>
              <a:t> </a:t>
            </a:r>
            <a:r>
              <a:rPr/>
              <a:t>anular</a:t>
            </a:r>
            <a:r>
              <a:rPr/>
              <a:t> </a:t>
            </a:r>
            <a:r>
              <a:rPr/>
              <a:t>en</a:t>
            </a:r>
            <a:r>
              <a:rPr/>
              <a:t> </a:t>
            </a:r>
            <a:r>
              <a:rPr/>
              <a:t>el</a:t>
            </a:r>
            <a:r>
              <a:rPr/>
              <a:t> </a:t>
            </a:r>
            <a:r>
              <a:rPr/>
              <a:t>gajo</a:t>
            </a:r>
            <a:r>
              <a:rPr/>
              <a:t> </a:t>
            </a:r>
            <a:r>
              <a:rPr/>
              <a:t>occidental</a:t>
            </a:r>
            <a:r>
              <a:rPr/>
              <a:t> </a:t>
            </a:r>
            <a:r>
              <a:rPr/>
              <a:t>y</a:t>
            </a:r>
            <a:r>
              <a:rPr/>
              <a:t> </a:t>
            </a:r>
            <a:r>
              <a:rPr/>
              <a:t>las</a:t>
            </a:r>
            <a:r>
              <a:rPr/>
              <a:t> </a:t>
            </a:r>
            <a:r>
              <a:rPr/>
              <a:t>diferencias</a:t>
            </a:r>
            <a:r>
              <a:rPr/>
              <a:t> </a:t>
            </a:r>
            <a:r>
              <a:rPr/>
              <a:t>Marshall</a:t>
            </a:r>
            <a:r>
              <a:rPr/>
              <a:t> </a:t>
            </a:r>
            <a:r>
              <a:rPr/>
              <a:t>en</a:t>
            </a:r>
            <a:r>
              <a:rPr/>
              <a:t> </a:t>
            </a:r>
            <a:r>
              <a:rPr/>
              <a:t>cada</a:t>
            </a:r>
            <a:r>
              <a:rPr/>
              <a:t> </a:t>
            </a:r>
            <a:r>
              <a:rPr/>
              <a:t>longitud</a:t>
            </a:r>
            <a:r>
              <a:rPr/>
              <a:t> </a:t>
            </a:r>
            <a:r>
              <a:rPr/>
              <a:t>(digitalizadas</a:t>
            </a:r>
            <a:r>
              <a:rPr/>
              <a:t> </a:t>
            </a:r>
            <a:r>
              <a:rPr/>
              <a:t>de</a:t>
            </a:r>
            <a:r>
              <a:rPr/>
              <a:t> </a:t>
            </a:r>
            <a:r>
              <a:rPr/>
              <a:t>Fan</a:t>
            </a:r>
            <a:r>
              <a:rPr/>
              <a:t> </a:t>
            </a:r>
            <a:r>
              <a:rPr/>
              <a:t>2007</a:t>
            </a:r>
            <a:r>
              <a:rPr/>
              <a:t> </a:t>
            </a:r>
            <a:r>
              <a:rPr/>
              <a:t>y</a:t>
            </a:r>
            <a:r>
              <a:rPr/>
              <a:t> </a:t>
            </a:r>
            <a:r>
              <a:rPr/>
              <a:t>Wang</a:t>
            </a:r>
            <a:r>
              <a:rPr/>
              <a:t> </a:t>
            </a:r>
            <a:r>
              <a:rPr/>
              <a:t>2008.</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La correlación entre el gajo este y el oeste es menor en el hemisferio sur que en el hemisferio norte.</a:t>
            </a:r>
          </a:p>
          <a:p>
            <a:pPr lvl="1"/>
            <a:r>
              <a:rPr/>
              <a:t>Interpretan las bajas correlaciones como evidencia de asimetrías zonales y, más aún, que éstas son mayores en el hemisferio sur que en el hemisferio norte.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687" y="1709738"/>
            <a:ext cx="10513530" cy="2852737"/>
          </a:xfrm>
        </p:spPr>
        <p:txBody>
          <a:bodyPr/>
          <a:lstStyle/>
          <a:p>
            <a:pPr lvl="0" marL="0" indent="0">
              <a:buNone/>
            </a:pPr>
            <a:r>
              <a:rPr/>
              <a:t>Replicando!</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5-Wang/unnamed-chunk-2-1.png" id="0" name="Picture 1"/>
          <p:cNvPicPr>
            <a:picLocks noGrp="1" noChangeAspect="1"/>
          </p:cNvPicPr>
          <p:nvPr/>
        </p:nvPicPr>
        <p:blipFill>
          <a:blip r:embed="rId2"/>
          <a:stretch>
            <a:fillRect/>
          </a:stretch>
        </p:blipFill>
        <p:spPr bwMode="auto">
          <a:xfrm>
            <a:off x="977900" y="127000"/>
            <a:ext cx="101600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Igual</a:t>
            </a:r>
            <a:r>
              <a:rPr/>
              <a:t> </a:t>
            </a:r>
            <a:r>
              <a:rPr/>
              <a:t>a</a:t>
            </a:r>
            <a:r>
              <a:rPr/>
              <a:t> </a:t>
            </a:r>
            <a:r>
              <a:rPr/>
              <a:t>la</a:t>
            </a:r>
            <a:r>
              <a:rPr/>
              <a:t> </a:t>
            </a:r>
            <a:r>
              <a:rPr/>
              <a:t>figura</a:t>
            </a:r>
            <a:r>
              <a:rPr/>
              <a:t> </a:t>
            </a:r>
            <a:r>
              <a:rPr/>
              <a:t>anterior.</a:t>
            </a:r>
            <a:r>
              <a:rPr/>
              <a:t> </a:t>
            </a:r>
            <a:r>
              <a:rPr/>
              <a:t>En</a:t>
            </a:r>
            <a:r>
              <a:rPr/>
              <a:t> </a:t>
            </a:r>
            <a:r>
              <a:rPr/>
              <a:t>azul</a:t>
            </a:r>
            <a:r>
              <a:rPr/>
              <a:t> </a:t>
            </a:r>
            <a:r>
              <a:rPr/>
              <a:t>los</a:t>
            </a:r>
            <a:r>
              <a:rPr/>
              <a:t> </a:t>
            </a:r>
            <a:r>
              <a:rPr/>
              <a:t>datos</a:t>
            </a:r>
            <a:r>
              <a:rPr/>
              <a:t> </a:t>
            </a:r>
            <a:r>
              <a:rPr/>
              <a:t>del</a:t>
            </a:r>
            <a:r>
              <a:rPr/>
              <a:t> </a:t>
            </a:r>
            <a:r>
              <a:rPr/>
              <a:t>paper.</a:t>
            </a:r>
            <a:r>
              <a:rPr/>
              <a:t> </a:t>
            </a:r>
            <a:r>
              <a:rPr/>
              <a:t>Los</a:t>
            </a:r>
            <a:r>
              <a:rPr/>
              <a:t> </a:t>
            </a:r>
            <a:r>
              <a:rPr/>
              <a:t>datos</a:t>
            </a:r>
            <a:r>
              <a:rPr/>
              <a:t> </a:t>
            </a:r>
            <a:r>
              <a:rPr/>
              <a:t>de</a:t>
            </a:r>
            <a:r>
              <a:rPr/>
              <a:t> </a:t>
            </a:r>
            <a:r>
              <a:rPr/>
              <a:t>ERA5</a:t>
            </a:r>
            <a:r>
              <a:rPr/>
              <a:t> </a:t>
            </a:r>
            <a:r>
              <a:rPr/>
              <a:t>son</a:t>
            </a:r>
            <a:r>
              <a:rPr/>
              <a:t> </a:t>
            </a:r>
            <a:r>
              <a:rPr/>
              <a:t>para</a:t>
            </a:r>
            <a:r>
              <a:rPr/>
              <a:t> </a:t>
            </a:r>
            <a:r>
              <a:rPr/>
              <a:t>el</a:t>
            </a:r>
            <a:r>
              <a:rPr/>
              <a:t> </a:t>
            </a:r>
            <a:r>
              <a:rPr/>
              <a:t>período</a:t>
            </a:r>
            <a:r>
              <a:rPr/>
              <a:t> </a:t>
            </a:r>
            <a:r>
              <a:rPr/>
              <a:t>1979-1998.</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Aunque similares en líneas generales, los resulados no son idénticos. Las diferncias entre los resutlados digitalizados de Fan07 y NCEP son comparables a las diferencias entre NCEP y ERA5 a pesar de que Fan07 dice haber usado NCEP. Quizás hubi alguna actualización de los datos en el medio. En cualquier caso, se ve que hay mucha sensibilidad a los datos.</a:t>
            </a:r>
          </a:p>
          <a:p>
            <a:pPr lvl="1"/>
            <a:r>
              <a:rPr/>
              <a:t>Wang 2008 dice que las diferencias marshall medias del gajo occidental y el oriental están más correlacionadas en el hemisferio norte que en hemisferio sur. Esto se puede inferir también de los gráficos. El hemisferio sur tiene correlaciones mucho más bajas (incluso negativas) en las longitudes del hemisferio oriental en el hemisferio sur que en el norte.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5-Wang/unnamed-chunk-3-1.png" id="0" name="Picture 1"/>
          <p:cNvPicPr>
            <a:picLocks noGrp="1" noChangeAspect="1"/>
          </p:cNvPicPr>
          <p:nvPr/>
        </p:nvPicPr>
        <p:blipFill>
          <a:blip r:embed="rId2"/>
          <a:stretch>
            <a:fillRect/>
          </a:stretch>
        </p:blipFill>
        <p:spPr bwMode="auto">
          <a:xfrm>
            <a:off x="977900" y="127000"/>
            <a:ext cx="101600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Correlación</a:t>
            </a:r>
            <a:r>
              <a:rPr/>
              <a:t> </a:t>
            </a:r>
            <a:r>
              <a:rPr/>
              <a:t>entre</a:t>
            </a:r>
            <a:r>
              <a:rPr/>
              <a:t> </a:t>
            </a:r>
            <a:r>
              <a:rPr/>
              <a:t>MAGO</a:t>
            </a:r>
            <a:r>
              <a:rPr/>
              <a:t> </a:t>
            </a:r>
            <a:r>
              <a:rPr/>
              <a:t>y</a:t>
            </a:r>
            <a:r>
              <a:rPr/>
              <a:t> </a:t>
            </a:r>
            <a:r>
              <a:rPr/>
              <a:t>MAGE</a:t>
            </a:r>
            <a:r>
              <a:rPr/>
              <a:t> </a:t>
            </a:r>
            <a:r>
              <a:rPr/>
              <a:t>para</a:t>
            </a:r>
            <a:r>
              <a:rPr/>
              <a:t> </a:t>
            </a:r>
            <a:r>
              <a:rPr/>
              <a:t>cada</a:t>
            </a:r>
            <a:r>
              <a:rPr/>
              <a:t> </a:t>
            </a:r>
            <a:r>
              <a:rPr/>
              <a:t>hemisferio.</a:t>
            </a:r>
          </a:p>
        </p:txBody>
      </p:sp>
    </p:spTree>
  </p:cSld>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WPS Presentation</Application>
  <PresentationFormat>On-screen Show (16:10)</PresentationFormat>
  <Paragraphs>0</Paragraphs>
  <Slides>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vt:i4>
      </vt:variant>
    </vt:vector>
  </HeadingPairs>
  <TitlesOfParts>
    <vt:vector size="14" baseType="lpstr">
      <vt:lpstr>Arial</vt:lpstr>
      <vt:lpstr>SimSun</vt:lpstr>
      <vt:lpstr>Wingdings</vt:lpstr>
      <vt:lpstr>Gotham Book</vt:lpstr>
      <vt:lpstr>Fira Code</vt:lpstr>
      <vt:lpstr>Arial Black</vt:lpstr>
      <vt:lpstr>Calibri</vt:lpstr>
      <vt:lpstr>微软雅黑</vt:lpstr>
      <vt:lpstr>FZHei-B01</vt:lpstr>
      <vt:lpstr/>
      <vt:lpstr>Arial Unicode MS</vt:lpstr>
      <vt:lpstr>DejaVu Sans</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Wang et. al. 2008</dc:title>
  <dc:creator>Elio Campitelli</dc:creator>
  <cp:keywords/>
  <dcterms:created xsi:type="dcterms:W3CDTF">2020-04-02T21:29:36Z</dcterms:created>
  <dcterms:modified xsi:type="dcterms:W3CDTF">2020-04-02T21:29:36Z</dcterms:modified>
</cp:coreProperties>
</file>