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75" y="22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59" d="100"/>
          <a:sy n="59" d="100"/>
        </p:scale>
        <p:origin x="375" y="223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notesMaster" Target="notesMasters/notesMaster1.xml" /><Relationship Id="rId24" Type="http://schemas.openxmlformats.org/officeDocument/2006/relationships/tableStyles" Target="tableStyles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tésis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tengo</a:t>
            </a:r>
            <a:r>
              <a:rPr/>
              <a:t> </a:t>
            </a:r>
            <a:r>
              <a:rPr/>
              <a:t>demasiado</a:t>
            </a:r>
            <a:r>
              <a:rPr/>
              <a:t> </a:t>
            </a:r>
            <a:r>
              <a:rPr/>
              <a:t>texto</a:t>
            </a:r>
            <a:r>
              <a:rPr/>
              <a:t> </a:t>
            </a:r>
            <a:r>
              <a:rPr/>
              <a:t>sobre</a:t>
            </a:r>
            <a:r>
              <a:rPr/>
              <a:t> </a:t>
            </a:r>
            <a:r>
              <a:rPr/>
              <a:t>ésta</a:t>
            </a:r>
            <a:r>
              <a:rPr/>
              <a:t> </a:t>
            </a:r>
            <a:r>
              <a:rPr/>
              <a:t>figura;</a:t>
            </a:r>
            <a:r>
              <a:rPr/>
              <a:t> </a:t>
            </a:r>
            <a:r>
              <a:rPr/>
              <a:t>principalmente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compara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campo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r2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voy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mostrar.)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Fourier</a:t>
            </a:r>
            <a:r>
              <a:rPr/>
              <a:t> </a:t>
            </a:r>
            <a:r>
              <a:rPr/>
              <a:t>decomposition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seasonal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(</a:t>
            </a:r>
            <a:r>
              <a:rPr i="1"/>
              <a:t>AM</a:t>
            </a:r>
            <a:r>
              <a:rPr/>
              <a:t> </a:t>
            </a:r>
            <a:r>
              <a:rPr/>
              <a:t>method)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instantaneous</a:t>
            </a:r>
            <a:r>
              <a:rPr/>
              <a:t> </a:t>
            </a:r>
            <a:r>
              <a:rPr/>
              <a:t>–monthly–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(</a:t>
            </a:r>
            <a:r>
              <a:rPr i="1"/>
              <a:t>MA</a:t>
            </a:r>
            <a:r>
              <a:rPr/>
              <a:t> </a:t>
            </a:r>
            <a:r>
              <a:rPr/>
              <a:t>method).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MA/AM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stationarity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stationary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(withouth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phase)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completely</a:t>
            </a:r>
            <a:r>
              <a:rPr/>
              <a:t> </a:t>
            </a:r>
            <a:r>
              <a:rPr/>
              <a:t>unstationary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(with</a:t>
            </a:r>
            <a:r>
              <a:rPr/>
              <a:t> </a:t>
            </a:r>
            <a:r>
              <a:rPr/>
              <a:t>completely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phase)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achieves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50°S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seasons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extent.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austral</a:t>
            </a:r>
            <a:r>
              <a:rPr/>
              <a:t> </a:t>
            </a:r>
            <a:r>
              <a:rPr/>
              <a:t>winter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autum,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higest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remains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stratosphere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spring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summer.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amplitudes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colocated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stationarity,</a:t>
            </a:r>
            <a:r>
              <a:rPr/>
              <a:t> </a:t>
            </a:r>
            <a:r>
              <a:rPr/>
              <a:t>although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maximized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spring.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season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shown),</a:t>
            </a:r>
            <a:r>
              <a:rPr/>
              <a:t> </a:t>
            </a:r>
            <a:r>
              <a:rPr/>
              <a:t>stationarity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midlatitudes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stratosphere.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behaviour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november,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stationary.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Esta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igual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anterior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contornos</a:t>
            </a:r>
            <a:r>
              <a:rPr/>
              <a:t> </a:t>
            </a:r>
            <a:r>
              <a:rPr/>
              <a:t>pone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amplitud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vez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amplitud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media.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sé</a:t>
            </a:r>
            <a:r>
              <a:rPr/>
              <a:t> </a:t>
            </a:r>
            <a:r>
              <a:rPr/>
              <a:t>cuál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dos</a:t>
            </a:r>
            <a:r>
              <a:rPr/>
              <a:t> </a:t>
            </a:r>
            <a:r>
              <a:rPr/>
              <a:t>poner.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Esta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muestra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probabilidad</a:t>
            </a:r>
            <a:r>
              <a:rPr/>
              <a:t> </a:t>
            </a:r>
            <a:r>
              <a:rPr/>
              <a:t>condicional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mes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percentil</a:t>
            </a:r>
            <a:r>
              <a:rPr/>
              <a:t> </a:t>
            </a:r>
            <a:r>
              <a:rPr/>
              <a:t>mayor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igual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determinado</a:t>
            </a:r>
            <a:r>
              <a:rPr/>
              <a:t> </a:t>
            </a:r>
            <a:r>
              <a:rPr/>
              <a:t>valor</a:t>
            </a:r>
            <a:r>
              <a:rPr/>
              <a:t> </a:t>
            </a:r>
            <a:r>
              <a:rPr/>
              <a:t>sabiendo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anterior</a:t>
            </a:r>
            <a:r>
              <a:rPr/>
              <a:t> </a:t>
            </a:r>
            <a:r>
              <a:rPr/>
              <a:t>mes</a:t>
            </a:r>
            <a:r>
              <a:rPr/>
              <a:t> </a:t>
            </a:r>
            <a:r>
              <a:rPr/>
              <a:t>estaba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percentil</a:t>
            </a:r>
            <a:r>
              <a:rPr/>
              <a:t> </a:t>
            </a:r>
            <a:r>
              <a:rPr/>
              <a:t>mayor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igual</a:t>
            </a:r>
            <a:r>
              <a:rPr/>
              <a:t> </a:t>
            </a:r>
            <a:r>
              <a:rPr/>
              <a:t>al</a:t>
            </a:r>
            <a:r>
              <a:rPr/>
              <a:t> </a:t>
            </a:r>
            <a:r>
              <a:rPr/>
              <a:t>valor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corte.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línea</a:t>
            </a:r>
            <a:r>
              <a:rPr/>
              <a:t> </a:t>
            </a:r>
            <a:r>
              <a:rPr/>
              <a:t>punteada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hipótesis</a:t>
            </a:r>
            <a:r>
              <a:rPr/>
              <a:t> </a:t>
            </a:r>
            <a:r>
              <a:rPr/>
              <a:t>nula</a:t>
            </a:r>
            <a:r>
              <a:rPr/>
              <a:t> </a:t>
            </a:r>
            <a:r>
              <a:rPr/>
              <a:t>(la</a:t>
            </a:r>
            <a:r>
              <a:rPr/>
              <a:t> </a:t>
            </a:r>
            <a:r>
              <a:rPr/>
              <a:t>probabilidad</a:t>
            </a:r>
            <a:r>
              <a:rPr/>
              <a:t> </a:t>
            </a:r>
            <a:r>
              <a:rPr/>
              <a:t>condicional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igual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porbabilidad</a:t>
            </a:r>
            <a:r>
              <a:rPr/>
              <a:t> </a:t>
            </a:r>
            <a:r>
              <a:rPr/>
              <a:t>incondicional).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confirma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hay</a:t>
            </a:r>
            <a:r>
              <a:rPr/>
              <a:t> </a:t>
            </a:r>
            <a:r>
              <a:rPr/>
              <a:t>persistencia</a:t>
            </a:r>
            <a:r>
              <a:rPr/>
              <a:t> </a:t>
            </a:r>
            <a:r>
              <a:rPr/>
              <a:t>(o,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bien,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puede</a:t>
            </a:r>
            <a:r>
              <a:rPr/>
              <a:t> </a:t>
            </a:r>
            <a:r>
              <a:rPr/>
              <a:t>detectar</a:t>
            </a:r>
            <a:r>
              <a:rPr/>
              <a:t> </a:t>
            </a:r>
            <a:r>
              <a:rPr/>
              <a:t>persistencia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estos</a:t>
            </a:r>
            <a:r>
              <a:rPr/>
              <a:t> </a:t>
            </a:r>
            <a:r>
              <a:rPr/>
              <a:t>datos).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reconstructed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50°S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anual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easterly</a:t>
            </a:r>
            <a:r>
              <a:rPr/>
              <a:t> </a:t>
            </a:r>
            <a:r>
              <a:rPr/>
              <a:t>inclination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evident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summer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absent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winter,</a:t>
            </a:r>
            <a:r>
              <a:rPr/>
              <a:t> </a:t>
            </a:r>
            <a:r>
              <a:rPr/>
              <a:t>suggesting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southerly</a:t>
            </a:r>
            <a:r>
              <a:rPr/>
              <a:t> </a:t>
            </a:r>
            <a:r>
              <a:rPr/>
              <a:t>transport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momentum.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strucure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seasonal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extent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</a:t>
            </a:r>
            <a:r>
              <a:rPr/>
              <a:t> </a:t>
            </a:r>
            <a:r>
              <a:rPr/>
              <a:t>inclination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disturances.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Taken</a:t>
            </a:r>
            <a:r>
              <a:rPr/>
              <a:t> </a:t>
            </a:r>
            <a:r>
              <a:rPr/>
              <a:t>together,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suggests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baroclinic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barotropic</a:t>
            </a:r>
            <a:r>
              <a:rPr/>
              <a:t> </a:t>
            </a:r>
            <a:r>
              <a:rPr/>
              <a:t>processes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QS3.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summer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latter</a:t>
            </a:r>
            <a:r>
              <a:rPr/>
              <a:t> </a:t>
            </a:r>
            <a:r>
              <a:rPr/>
              <a:t>dominating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winter.</a:t>
            </a:r>
            <a:r>
              <a:rPr/>
              <a:t> </a:t>
            </a:r>
            <a:r>
              <a:rPr/>
              <a:t>(Esto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debería</a:t>
            </a:r>
            <a:r>
              <a:rPr/>
              <a:t> </a:t>
            </a:r>
            <a:r>
              <a:rPr/>
              <a:t>ver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energética)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ZW3</a:t>
            </a:r>
            <a:r>
              <a:rPr/>
              <a:t> </a:t>
            </a:r>
            <a:r>
              <a:rPr/>
              <a:t>activiy</a:t>
            </a:r>
            <a:r>
              <a:rPr/>
              <a:t> </a:t>
            </a:r>
            <a:r>
              <a:rPr/>
              <a:t>exhibits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austral</a:t>
            </a:r>
            <a:r>
              <a:rPr/>
              <a:t> </a:t>
            </a:r>
            <a:r>
              <a:rPr/>
              <a:t>winter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summer</a:t>
            </a:r>
            <a:r>
              <a:rPr/>
              <a:t> </a:t>
            </a:r>
            <a:r>
              <a:rPr/>
              <a:t>months.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[@Loon1972;</a:t>
            </a:r>
            <a:r>
              <a:rPr/>
              <a:t> </a:t>
            </a:r>
            <a:r>
              <a:rPr/>
              <a:t>@Karoly1985;</a:t>
            </a:r>
            <a:r>
              <a:rPr/>
              <a:t> </a:t>
            </a:r>
            <a:r>
              <a:rPr/>
              <a:t>@Raphael2004]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suggested</a:t>
            </a:r>
            <a:r>
              <a:rPr/>
              <a:t> </a:t>
            </a:r>
            <a:r>
              <a:rPr/>
              <a:t>previously,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spring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reduction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planetary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reduced</a:t>
            </a:r>
            <a:r>
              <a:rPr/>
              <a:t> </a:t>
            </a:r>
            <a:r>
              <a:rPr/>
              <a:t>stationarity.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planetary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considerable</a:t>
            </a:r>
            <a:r>
              <a:rPr/>
              <a:t> </a:t>
            </a:r>
            <a:r>
              <a:rPr/>
              <a:t>heterogeneity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characteristics.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January,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December,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train</a:t>
            </a:r>
            <a:r>
              <a:rPr/>
              <a:t> </a:t>
            </a:r>
            <a:r>
              <a:rPr/>
              <a:t>emanating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tropical</a:t>
            </a:r>
            <a:r>
              <a:rPr/>
              <a:t> </a:t>
            </a:r>
            <a:r>
              <a:rPr/>
              <a:t>western</a:t>
            </a:r>
            <a:r>
              <a:rPr/>
              <a:t> </a:t>
            </a:r>
            <a:r>
              <a:rPr/>
              <a:t>Pacific</a:t>
            </a:r>
            <a:r>
              <a:rPr/>
              <a:t> </a:t>
            </a:r>
            <a:r>
              <a:rPr/>
              <a:t>propagating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southeast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turning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northeast.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En</a:t>
            </a:r>
            <a:r>
              <a:rPr/>
              <a:t> </a:t>
            </a:r>
            <a:r>
              <a:rPr/>
              <a:t>enero,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observa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patrón</a:t>
            </a:r>
            <a:r>
              <a:rPr/>
              <a:t> </a:t>
            </a:r>
            <a:r>
              <a:rPr/>
              <a:t>hemisférico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centro</a:t>
            </a:r>
            <a:r>
              <a:rPr/>
              <a:t> </a:t>
            </a:r>
            <a:r>
              <a:rPr/>
              <a:t>anómalamente</a:t>
            </a:r>
            <a:r>
              <a:rPr/>
              <a:t> </a:t>
            </a:r>
            <a:r>
              <a:rPr/>
              <a:t>negativo</a:t>
            </a:r>
            <a:r>
              <a:rPr/>
              <a:t> </a:t>
            </a:r>
            <a:r>
              <a:rPr/>
              <a:t>importante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Pacífico</a:t>
            </a:r>
            <a:r>
              <a:rPr/>
              <a:t> </a:t>
            </a:r>
            <a:r>
              <a:rPr/>
              <a:t>sudeste,</a:t>
            </a:r>
            <a:r>
              <a:rPr/>
              <a:t> </a:t>
            </a:r>
            <a:r>
              <a:rPr/>
              <a:t>embebido</a:t>
            </a:r>
            <a:r>
              <a:rPr/>
              <a:t> </a:t>
            </a:r>
            <a:r>
              <a:rPr/>
              <a:t>además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tren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ondas</a:t>
            </a:r>
            <a:r>
              <a:rPr/>
              <a:t> </a:t>
            </a:r>
            <a:r>
              <a:rPr/>
              <a:t>extendido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este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Nueva</a:t>
            </a:r>
            <a:r>
              <a:rPr/>
              <a:t> </a:t>
            </a:r>
            <a:r>
              <a:rPr/>
              <a:t>Zelanda,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Sudamérica.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febrero,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mantiene</a:t>
            </a:r>
            <a:r>
              <a:rPr/>
              <a:t> </a:t>
            </a:r>
            <a:r>
              <a:rPr/>
              <a:t>similar,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menor</a:t>
            </a:r>
            <a:r>
              <a:rPr/>
              <a:t> </a:t>
            </a:r>
            <a:r>
              <a:rPr/>
              <a:t>evidencia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propagación</a:t>
            </a:r>
            <a:r>
              <a:rPr/>
              <a:t> </a:t>
            </a:r>
            <a:r>
              <a:rPr/>
              <a:t>meridional,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centro</a:t>
            </a:r>
            <a:r>
              <a:rPr/>
              <a:t> </a:t>
            </a:r>
            <a:r>
              <a:rPr/>
              <a:t>anticiclónico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Sudamérica</a:t>
            </a:r>
            <a:r>
              <a:rPr/>
              <a:t> </a:t>
            </a:r>
            <a:r>
              <a:rPr/>
              <a:t>intensificado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debilitamiento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aquel</a:t>
            </a:r>
            <a:r>
              <a:rPr/>
              <a:t> </a:t>
            </a:r>
            <a:r>
              <a:rPr/>
              <a:t>ubicado</a:t>
            </a:r>
            <a:r>
              <a:rPr/>
              <a:t> </a:t>
            </a:r>
            <a:r>
              <a:rPr/>
              <a:t>al</a:t>
            </a:r>
            <a:r>
              <a:rPr/>
              <a:t> </a:t>
            </a:r>
            <a:r>
              <a:rPr/>
              <a:t>sur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Índico.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marzo,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exhibe</a:t>
            </a:r>
            <a:r>
              <a:rPr/>
              <a:t> </a:t>
            </a:r>
            <a:r>
              <a:rPr/>
              <a:t>mínima</a:t>
            </a:r>
            <a:r>
              <a:rPr/>
              <a:t> </a:t>
            </a:r>
            <a:r>
              <a:rPr/>
              <a:t>variación</a:t>
            </a:r>
            <a:r>
              <a:rPr/>
              <a:t> </a:t>
            </a:r>
            <a:r>
              <a:rPr/>
              <a:t>meridional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ocupa</a:t>
            </a:r>
            <a:r>
              <a:rPr/>
              <a:t> </a:t>
            </a:r>
            <a:r>
              <a:rPr/>
              <a:t>todo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círculo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latitud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60°S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45°S.</a:t>
            </a:r>
            <a:r>
              <a:rPr/>
              <a:t> </a:t>
            </a:r>
            <a:r>
              <a:rPr/>
              <a:t>Abril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marzo,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sin</a:t>
            </a:r>
            <a:r>
              <a:rPr/>
              <a:t> </a:t>
            </a:r>
            <a:r>
              <a:rPr/>
              <a:t>centros</a:t>
            </a:r>
            <a:r>
              <a:rPr/>
              <a:t> </a:t>
            </a:r>
            <a:r>
              <a:rPr/>
              <a:t>ciclónicos</a:t>
            </a:r>
            <a:r>
              <a:rPr/>
              <a:t> </a:t>
            </a:r>
            <a:r>
              <a:rPr/>
              <a:t>significativos.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mayo,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distingue</a:t>
            </a:r>
            <a:r>
              <a:rPr/>
              <a:t> </a:t>
            </a:r>
            <a:r>
              <a:rPr/>
              <a:t>nuevamente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tren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ondas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propagación</a:t>
            </a:r>
            <a:r>
              <a:rPr/>
              <a:t> </a:t>
            </a:r>
            <a:r>
              <a:rPr/>
              <a:t>meridional,</a:t>
            </a:r>
            <a:r>
              <a:rPr/>
              <a:t> </a:t>
            </a:r>
            <a:r>
              <a:rPr/>
              <a:t>emanando</a:t>
            </a:r>
            <a:r>
              <a:rPr/>
              <a:t> </a:t>
            </a:r>
            <a:r>
              <a:rPr/>
              <a:t>desde</a:t>
            </a:r>
            <a:r>
              <a:rPr/>
              <a:t> </a:t>
            </a:r>
            <a:r>
              <a:rPr/>
              <a:t>Australia,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evidencias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reflexión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Mar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Weddell.</a:t>
            </a:r>
            <a:r>
              <a:rPr/>
              <a:t> </a:t>
            </a:r>
            <a:r>
              <a:rPr/>
              <a:t>Junio,</a:t>
            </a:r>
            <a:r>
              <a:rPr/>
              <a:t> </a:t>
            </a:r>
            <a:r>
              <a:rPr/>
              <a:t>al</a:t>
            </a:r>
            <a:r>
              <a:rPr/>
              <a:t> </a:t>
            </a:r>
            <a:r>
              <a:rPr/>
              <a:t>igual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marzo,</a:t>
            </a:r>
            <a:r>
              <a:rPr/>
              <a:t> </a:t>
            </a:r>
            <a:r>
              <a:rPr/>
              <a:t>presenta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zonal,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menos</a:t>
            </a:r>
            <a:r>
              <a:rPr/>
              <a:t> </a:t>
            </a:r>
            <a:r>
              <a:rPr/>
              <a:t>definida</a:t>
            </a:r>
            <a:r>
              <a:rPr/>
              <a:t> </a:t>
            </a:r>
            <a:r>
              <a:rPr/>
              <a:t>y,</a:t>
            </a:r>
            <a:r>
              <a:rPr/>
              <a:t> </a:t>
            </a:r>
            <a:r>
              <a:rPr/>
              <a:t>consistente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corrimiento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fase</a:t>
            </a:r>
            <a:r>
              <a:rPr/>
              <a:t> </a:t>
            </a:r>
            <a:r>
              <a:rPr/>
              <a:t>observado,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centros</a:t>
            </a:r>
            <a:r>
              <a:rPr/>
              <a:t> </a:t>
            </a:r>
            <a:r>
              <a:rPr/>
              <a:t>ciclónicos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anticiclónicos</a:t>
            </a:r>
            <a:r>
              <a:rPr/>
              <a:t> </a:t>
            </a:r>
            <a:r>
              <a:rPr/>
              <a:t>desplazados</a:t>
            </a:r>
            <a:r>
              <a:rPr/>
              <a:t> </a:t>
            </a:r>
            <a:r>
              <a:rPr/>
              <a:t>hacia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oeste.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</a:t>
            </a:r>
            <a:r>
              <a:rPr/>
              <a:t> </a:t>
            </a: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wavelets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muestra</a:t>
            </a:r>
            <a:r>
              <a:rPr/>
              <a:t> </a:t>
            </a:r>
            <a:r>
              <a:rPr/>
              <a:t>evidencia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periodicidades.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</a:t>
            </a:r>
            <a:r>
              <a:rPr/>
              <a:t> </a:t>
            </a:r>
            <a:r>
              <a:rPr/>
              <a:t>muestran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cuatro</a:t>
            </a:r>
            <a:r>
              <a:rPr/>
              <a:t> </a:t>
            </a:r>
            <a:r>
              <a:rPr/>
              <a:t>pares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campos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similares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cuanto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amplitud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fase.</a:t>
            </a:r>
            <a:r>
              <a:rPr/>
              <a:t> </a:t>
            </a:r>
            <a:r>
              <a:rPr/>
              <a:t>Aún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esta</a:t>
            </a:r>
            <a:r>
              <a:rPr/>
              <a:t> </a:t>
            </a:r>
            <a:r>
              <a:rPr/>
              <a:t>muestra</a:t>
            </a:r>
            <a:r>
              <a:rPr/>
              <a:t> </a:t>
            </a:r>
            <a:r>
              <a:rPr/>
              <a:t>puede</a:t>
            </a:r>
            <a:r>
              <a:rPr/>
              <a:t> </a:t>
            </a:r>
            <a:r>
              <a:rPr/>
              <a:t>verse</a:t>
            </a:r>
            <a:r>
              <a:rPr/>
              <a:t> </a:t>
            </a:r>
            <a:r>
              <a:rPr/>
              <a:t>grandes</a:t>
            </a:r>
            <a:r>
              <a:rPr/>
              <a:t> </a:t>
            </a:r>
            <a:r>
              <a:rPr/>
              <a:t>heterogeneidades.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primer</a:t>
            </a:r>
            <a:r>
              <a:rPr/>
              <a:t> </a:t>
            </a:r>
            <a:r>
              <a:rPr/>
              <a:t>par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campos,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ejemplo,</a:t>
            </a:r>
            <a:r>
              <a:rPr/>
              <a:t> </a:t>
            </a:r>
            <a:r>
              <a:rPr/>
              <a:t>uno</a:t>
            </a:r>
            <a:r>
              <a:rPr/>
              <a:t> </a:t>
            </a:r>
            <a:r>
              <a:rPr/>
              <a:t>muestra</a:t>
            </a:r>
            <a:r>
              <a:rPr/>
              <a:t> </a:t>
            </a:r>
            <a:r>
              <a:rPr/>
              <a:t>anomalías</a:t>
            </a:r>
            <a:r>
              <a:rPr/>
              <a:t> </a:t>
            </a:r>
            <a:r>
              <a:rPr/>
              <a:t>zonales</a:t>
            </a:r>
            <a:r>
              <a:rPr/>
              <a:t> </a:t>
            </a:r>
            <a:r>
              <a:rPr/>
              <a:t>significativas</a:t>
            </a:r>
            <a:r>
              <a:rPr/>
              <a:t> </a:t>
            </a:r>
            <a:r>
              <a:rPr/>
              <a:t>principalmente</a:t>
            </a:r>
            <a:r>
              <a:rPr/>
              <a:t> </a:t>
            </a:r>
            <a:r>
              <a:rPr/>
              <a:t>sobre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Atlántico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Índico</a:t>
            </a:r>
            <a:r>
              <a:rPr/>
              <a:t> </a:t>
            </a:r>
            <a:r>
              <a:rPr/>
              <a:t>mientrs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otro</a:t>
            </a:r>
            <a:r>
              <a:rPr/>
              <a:t> </a:t>
            </a:r>
            <a:r>
              <a:rPr/>
              <a:t>éstas</a:t>
            </a:r>
            <a:r>
              <a:rPr/>
              <a:t> </a:t>
            </a:r>
            <a:r>
              <a:rPr/>
              <a:t>ocupan</a:t>
            </a:r>
            <a:r>
              <a:rPr/>
              <a:t> </a:t>
            </a:r>
            <a:r>
              <a:rPr/>
              <a:t>todo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dominio.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latitud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anomal</a:t>
            </a:r>
            <a:r>
              <a:rPr/>
              <a:t> </a:t>
            </a:r>
            <a:r>
              <a:rPr/>
              <a:t>ías</a:t>
            </a:r>
            <a:r>
              <a:rPr/>
              <a:t> </a:t>
            </a:r>
            <a:r>
              <a:rPr/>
              <a:t>también</a:t>
            </a:r>
            <a:r>
              <a:rPr/>
              <a:t> </a:t>
            </a:r>
            <a:r>
              <a:rPr/>
              <a:t>cambia</a:t>
            </a:r>
            <a:r>
              <a:rPr/>
              <a:t> </a:t>
            </a:r>
            <a:r>
              <a:rPr/>
              <a:t>mucho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ambos</a:t>
            </a:r>
            <a:r>
              <a:rPr/>
              <a:t> </a:t>
            </a:r>
            <a:r>
              <a:rPr/>
              <a:t>casos.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correlación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campo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-0.43.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segundo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tercer</a:t>
            </a:r>
            <a:r>
              <a:rPr/>
              <a:t> </a:t>
            </a:r>
            <a:r>
              <a:rPr/>
              <a:t>par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campos</a:t>
            </a:r>
            <a:r>
              <a:rPr/>
              <a:t> </a:t>
            </a:r>
            <a:r>
              <a:rPr/>
              <a:t>presenta</a:t>
            </a:r>
            <a:r>
              <a:rPr/>
              <a:t> </a:t>
            </a:r>
            <a:r>
              <a:rPr/>
              <a:t>mayor</a:t>
            </a:r>
            <a:r>
              <a:rPr/>
              <a:t> </a:t>
            </a:r>
            <a:r>
              <a:rPr/>
              <a:t>similaridad</a:t>
            </a:r>
            <a:r>
              <a:rPr/>
              <a:t> </a:t>
            </a:r>
            <a:r>
              <a:rPr/>
              <a:t>(correlación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campo</a:t>
            </a:r>
            <a:r>
              <a:rPr/>
              <a:t> </a:t>
            </a:r>
            <a:r>
              <a:rPr/>
              <a:t>-0.48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0.79</a:t>
            </a:r>
            <a:r>
              <a:rPr/>
              <a:t> </a:t>
            </a:r>
            <a:r>
              <a:rPr/>
              <a:t>respectivamente).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cuarto</a:t>
            </a:r>
            <a:r>
              <a:rPr/>
              <a:t> </a:t>
            </a:r>
            <a:r>
              <a:rPr/>
              <a:t>par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sólo</a:t>
            </a:r>
            <a:r>
              <a:rPr/>
              <a:t> </a:t>
            </a:r>
            <a:r>
              <a:rPr/>
              <a:t>presenta</a:t>
            </a:r>
            <a:r>
              <a:rPr/>
              <a:t> </a:t>
            </a:r>
            <a:r>
              <a:rPr/>
              <a:t>poca</a:t>
            </a:r>
            <a:r>
              <a:rPr/>
              <a:t> </a:t>
            </a:r>
            <a:r>
              <a:rPr/>
              <a:t>correlación</a:t>
            </a:r>
            <a:r>
              <a:rPr/>
              <a:t> </a:t>
            </a:r>
            <a:r>
              <a:rPr/>
              <a:t>(-0.52)</a:t>
            </a:r>
            <a:r>
              <a:rPr/>
              <a:t> </a:t>
            </a:r>
            <a:r>
              <a:rPr/>
              <a:t>sino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presenta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gran</a:t>
            </a:r>
            <a:r>
              <a:rPr/>
              <a:t> </a:t>
            </a:r>
            <a:r>
              <a:rPr/>
              <a:t>diferencia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área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máximas</a:t>
            </a:r>
            <a:r>
              <a:rPr/>
              <a:t> </a:t>
            </a:r>
            <a:r>
              <a:rPr/>
              <a:t>anomalías.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Los</a:t>
            </a:r>
            <a:r>
              <a:rPr/>
              <a:t> </a:t>
            </a:r>
            <a:r>
              <a:rPr/>
              <a:t>campos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anomalías</a:t>
            </a:r>
            <a:r>
              <a:rPr/>
              <a:t> </a:t>
            </a:r>
            <a:r>
              <a:rPr/>
              <a:t>temporales,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su</a:t>
            </a:r>
            <a:r>
              <a:rPr/>
              <a:t> </a:t>
            </a:r>
            <a:r>
              <a:rPr/>
              <a:t>parte,</a:t>
            </a:r>
            <a:r>
              <a:rPr/>
              <a:t> </a:t>
            </a:r>
            <a:r>
              <a:rPr/>
              <a:t>casi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presentan</a:t>
            </a:r>
            <a:r>
              <a:rPr/>
              <a:t> </a:t>
            </a:r>
            <a:r>
              <a:rPr/>
              <a:t>similitudes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campos.</a:t>
            </a:r>
            <a:r>
              <a:rPr/>
              <a:t> </a:t>
            </a:r>
            <a:r>
              <a:rPr/>
              <a:t>Esto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debe</a:t>
            </a:r>
            <a:r>
              <a:rPr/>
              <a:t> </a:t>
            </a:r>
            <a:r>
              <a:rPr/>
              <a:t>principalmente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está</a:t>
            </a:r>
            <a:r>
              <a:rPr/>
              <a:t> </a:t>
            </a:r>
            <a:r>
              <a:rPr/>
              <a:t>filtrando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ondas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</a:t>
            </a:r>
            <a:r>
              <a:rPr/>
              <a:t> </a:t>
            </a:r>
            <a:r>
              <a:rPr/>
              <a:t>muestra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(falta</a:t>
            </a:r>
            <a:r>
              <a:rPr/>
              <a:t> </a:t>
            </a:r>
            <a:r>
              <a:rPr/>
              <a:t>de)</a:t>
            </a:r>
            <a:r>
              <a:rPr/>
              <a:t> </a:t>
            </a:r>
            <a:r>
              <a:rPr/>
              <a:t>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percentil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mes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percentil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mes</a:t>
            </a:r>
            <a:r>
              <a:rPr/>
              <a:t> </a:t>
            </a:r>
            <a:r>
              <a:rPr/>
              <a:t>siguiente.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sólo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hay</a:t>
            </a:r>
            <a:r>
              <a:rPr/>
              <a:t> </a:t>
            </a:r>
            <a:r>
              <a:rPr/>
              <a:t>relación</a:t>
            </a:r>
            <a:r>
              <a:rPr/>
              <a:t> </a:t>
            </a:r>
            <a:r>
              <a:rPr/>
              <a:t>(lineal)</a:t>
            </a:r>
            <a:r>
              <a:rPr/>
              <a:t> </a:t>
            </a:r>
            <a:r>
              <a:rPr/>
              <a:t>sino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si</a:t>
            </a:r>
            <a:r>
              <a:rPr/>
              <a:t> </a:t>
            </a:r>
            <a:r>
              <a:rPr/>
              <a:t>hubiera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persistencia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valores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altos,</a:t>
            </a:r>
            <a:r>
              <a:rPr/>
              <a:t> </a:t>
            </a:r>
            <a:r>
              <a:rPr/>
              <a:t>tendría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haber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concentración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puntos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esquina</a:t>
            </a:r>
            <a:r>
              <a:rPr/>
              <a:t> </a:t>
            </a:r>
            <a:r>
              <a:rPr/>
              <a:t>superior</a:t>
            </a:r>
            <a:r>
              <a:rPr/>
              <a:t> </a:t>
            </a:r>
            <a:r>
              <a:rPr/>
              <a:t>derecha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inferior</a:t>
            </a:r>
            <a:r>
              <a:rPr/>
              <a:t> </a:t>
            </a:r>
            <a:r>
              <a:rPr/>
              <a:t>izquierda.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</a:t>
            </a:r>
            <a:r>
              <a:rPr/>
              <a:t> </a:t>
            </a:r>
            <a:r>
              <a:rPr/>
              <a:t>autocorrelograma</a:t>
            </a:r>
            <a:r>
              <a:rPr/>
              <a:t> </a:t>
            </a:r>
            <a:r>
              <a:rPr/>
              <a:t>confirma</a:t>
            </a:r>
            <a:r>
              <a:rPr/>
              <a:t> </a:t>
            </a:r>
            <a:r>
              <a:rPr/>
              <a:t>esta</a:t>
            </a:r>
            <a:r>
              <a:rPr/>
              <a:t> </a:t>
            </a:r>
            <a:r>
              <a:rPr/>
              <a:t>falta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relación.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anchor="b"/>
          <a:lstStyle>
            <a:lvl1pPr algn="ctr">
              <a:defRPr lang="en-US" sz="6000">
                <a:latin typeface="Arial" charset="0"/>
                <a:ea typeface="Arial" charset="0"/>
                <a:cs typeface="Arial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>
                <a:latin typeface="Arial Narrow" pitchFamily="2" charset="0"/>
                <a:ea typeface="Arial Narrow" pitchFamily="2" charset="0"/>
                <a:cs typeface="Arial Narrow" pitchFamily="2" charset="0"/>
              </a:defRPr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758E4D-03D5-2078-9BCD-F52DC0836DA0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D7CAF9D-D3A0-2959-EEC4-250CE18A1870}" type="slidenum">
              <a:rPr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</p:cNvSpPr>
          <p:nvPr>
            <p:ph idx="1"/>
          </p:nvPr>
        </p:nvSpPr>
        <p:spPr/>
        <p:txBody>
          <a:bodyPr vert="vert" wrap="square" lIns="91440" tIns="45720" rIns="91440" bIns="45720" numCol="1" anchor="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C6A4C31-7FB1-3FBA-FFD2-89EF029C09DC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40BCCD-83DF-154A-91F8-751FF2B66720}" type="slidenum">
              <a:rPr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anchor="ctr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anchor="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4E5CE94-DA99-B038-D75D-2C6D80132179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EDE6207-4983-8B94-CD66-BFC12C283BEA}" type="slidenum">
              <a:rPr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178435" y="156210"/>
            <a:ext cx="10515600" cy="745490"/>
          </a:xfrm>
        </p:spPr>
        <p:txBody>
          <a:bodyPr/>
          <a:lstStyle>
            <a:lvl1pPr>
              <a:defRPr lang="en-US">
                <a:latin typeface="Arial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3675" y="949960"/>
            <a:ext cx="11683365" cy="572897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anchor="b"/>
          <a:lstStyle>
            <a:lvl1pPr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19B7327-69EC-CE85-A223-9FD03D6D54CA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E8D1BE-F0D7-BD27-9950-06729F1E6F53}" type="slidenum">
              <a:rPr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D936FBF-F190-C699-DE2B-07CC21652852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15AA67A-34BC-0F50-F2E2-C205E8AC0497}" type="slidenum">
              <a:rPr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anchor="b"/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anchor="b"/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4CA75C6-88F9-9F83-B772-7ED63B3C412B}" type="datetime1">
              <a:rPr/>
            </a:fld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24A767F-31AF-1F80-E1F2-C7D538BC1792}" type="slidenum">
              <a:rPr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67CAA6B-25AB-295C-E5C4-D309E48A1386}" type="datetime1">
              <a:rPr/>
            </a:fld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41780B3-FDB9-4276-F7AF-0B23CEE1015E}" type="slidenum">
              <a:rPr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E3DE12E-60B3-6817-FD85-9642AFCB0BC3}" type="datetime1">
              <a:rPr/>
            </a:fld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17DB255-1BEC-2844-A2C5-ED11FC8B54B8}" type="slidenum">
              <a:rPr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anchor="b"/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3F9E427-69AE-AC12-E041-9F47AA0F16CA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D3A83EF-A1F0-6F75-BE82-5720CDCC4802}" type="slidenum">
              <a:rPr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anchor="b"/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en-US"/>
            </a:pPr>
          </a:p>
        </p:txBody>
      </p:sp>
      <p:sp>
        <p:nvSpPr>
          <p:cNvPr id="4" name="Text Placeholder 3"/>
          <p:cNvSpPr>
            <a:spLocks noGrp="1" noChangeArrowheads="1"/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BA1235C-12B6-F4D5-F819-E4806D570EB1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F9C4618-56F2-C9B0-BC24-A0E5086A4AF5}" type="slidenum">
              <a:rPr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anchor="t"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l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0E46B37-79FD-B19D-B35C-8FC8251245DA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ct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4E331C8-86E9-B6C7-A75B-70927F155125}" type="slidenum">
              <a:rPr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lang="en-US" sz="4400" b="0" i="0" u="none" strike="noStrike" kern="1" spc="0" baseline="0">
          <a:solidFill>
            <a:schemeClr val="tx1"/>
          </a:solidFill>
          <a:effectLst/>
          <a:latin typeface="+mj-lt"/>
          <a:ea typeface="Arial" charset="0"/>
          <a:cs typeface="Arial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charset="0"/>
        <a:buChar char="•"/>
        <a:defRPr lang="en-US" sz="2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24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1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13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14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15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paper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tesis</a:t>
            </a: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  <a:r>
              <a:rPr/>
              <a:t> </a:t>
            </a:r>
            <a:r>
              <a:rPr/>
              <a:t>Campitelli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pic><p:nvPicPr><p:cNvPr descr="fig/06-paper_tesis/fase-boxplot-1.png" id="0" name="Picture 1" /><p:cNvPicPr><a:picLocks noGrp="1" noChangeAspect="1" /></p:cNvPicPr><p:nvPr /></p:nvPicPr><p:blipFill><a:blip r:embed="rId2" /><a:stretch><a:fillRect /></a:stretch></p:blipFill><p:spPr bwMode="auto"><a:xfrm><a:off x="279400" y="939800" /><a:ext cx="11480800" cy="5219700" /></a:xfrm><a:prstGeom prst="rect"><a:avLst /></a:prstGeom><a:noFill /><a:ln w="9525"><a:noFill /><a:headEnd /><a:tailEnd /></a:ln></p:spPr></p:pic><p:sp><p:nvSpPr><p:cNvPr id="1" name="TextBox 3" /><p:cNvSpPr txBox="1" /><p:nvPr /></p:nvSpPr><p:spPr><a:xfrm><a:off x="190500" y="6159500" /><a:ext cx="11671300" cy="508000" /></a:xfrm><a:prstGeom prst="rect"><a:avLst /></a:prstGeom><a:noFill /></p:spPr><p:txBody><a:bodyPr /><a:lstStyle /><a:p><a:pPr lvl="0" marL="0" indent="0" algn="ctr"><a:buNone /></a:pPr><a:r><a:rPr /><a:t>Phase</a:t></a:r><a:r><a:rPr /><a:t> </a:t></a:r><a:r><a:rPr /><a:t>of</a:t></a:r><a:r><a:rPr /><a:t> </a:t></a:r><a:r><a:rPr /><a:t>the</a:t></a:r><a:r><a:rPr /><a:t> </a:t></a:r><a:r><a:rPr /><a:t>mean</a:t></a:r><a:r><a:rPr /><a:t> </a:t></a:r><a:r><a:rPr /><a:t>wave</a:t></a:r><a:r><a:rPr /><a:t> </a:t></a:r><a:r><a:rPr /><a:t>for</a:t></a:r><a:r><a:rPr /><a:t> </a:t></a:r><a:r><a:rPr /><a:t>each</a:t></a:r><a:r><a:rPr /><a:t> </a:t></a:r><a:r><a:rPr /><a:t>month</a:t></a:r><a:r><a:rPr /><a:t> </a:t></a:r><a:r><a:rPr /><a:t>and</a:t></a:r><a:r><a:rPr /><a:t> </a:t></a:r><a14:m><m:oMath xmlns:m="http://schemas.openxmlformats.org/officeDocument/2006/math"><m:r><m:t>±</m:t></m:r></m:oMath></a14:m><a:r><a:rPr /><a:t> </a:t></a:r><a:r><a:rPr /><a:t>1</a:t></a:r><a:r><a:rPr /><a:t> </a:t></a:r><a:r><a:rPr /><a:t>standrad</a:t></a:r><a:r><a:rPr /><a:t> </a:t></a:r><a:r><a:rPr /><a:t>deviation</a:t></a:r><a:r><a:rPr /><a:t> </a:t></a:r><a:r><a:rPr /><a:t>(black</a:t></a:r><a:r><a:rPr /><a:t> </a:t></a:r><a:r><a:rPr /><a:t>dots</a:t></a:r><a:r><a:rPr /><a:t> </a:t></a:r><a:r><a:rPr /><a:t>and</a:t></a:r><a:r><a:rPr /><a:t> </a:t></a:r><a:r><a:rPr /><a:t>error</a:t></a:r><a:r><a:rPr /><a:t> </a:t></a:r><a:r><a:rPr /><a:t>bars).</a:t></a:r><a:r><a:rPr /><a:t> </a:t></a:r><a:r><a:rPr /><a:t>In</a:t></a:r><a:r><a:rPr /><a:t> </a:t></a:r><a:r><a:rPr /><a:t>red</a:t></a:r><a:r><a:rPr /><a:t> </a:t></a:r><a:r><a:rPr /><a:t>and</a:t></a:r><a:r><a:rPr /><a:t> </a:t></a:r><a:r><a:rPr /><a:t>blue,</a:t></a:r><a:r><a:rPr /><a:t> </a:t></a:r><a:r><a:rPr /><a:t>phase</a:t></a:r><a:r><a:rPr /><a:t> </a:t></a:r><a:r><a:rPr /><a:t>of</a:t></a:r><a:r><a:rPr /><a:t> </a:t></a:r><a:r><a:rPr /><a:t>the</a:t></a:r><a:r><a:rPr /><a:t> </a:t></a:r><a:r><a:rPr /><a:t>most</a:t></a:r><a:r><a:rPr /><a:t> </a:t></a:r><a:r><a:rPr /><a:t>intense</a:t></a:r><a:r><a:rPr /><a:t> </a:t></a:r><a:r><a:rPr /><a:t>20</a:t></a:r><a:r><a:rPr /><a:t> </a:t></a:r><a:r><a:rPr /><a:t>events</a:t></a:r><a:r><a:rPr /><a:t> </a:t></a:r><a:r><a:rPr /><a:t>for</a:t></a:r><a:r><a:rPr /><a:t> </a:t></a:r><a:r><a:rPr /><a:t>each</a:t></a:r><a:r><a:rPr /><a:t> </a:t></a:r><a:r><a:rPr /><a:t>month,</a:t></a:r><a:r><a:rPr /><a:t> </a:t></a:r><a:r><a:rPr /><a:t>representing</a:t></a:r><a:r><a:rPr /><a:t> </a:t></a:r><a:r><a:rPr /><a:t>the</a:t></a:r><a:r><a:rPr /><a:t> </a:t></a:r><a:r><a:rPr /><a:t>location</a:t></a:r><a:r><a:rPr /><a:t> </a:t></a:r><a:r><a:rPr /><a:t>of</a:t></a:r><a:r><a:rPr /><a:t> </a:t></a:r><a:r><a:rPr /><a:t>the</a:t></a:r><a:r><a:rPr /><a:t> </a:t></a:r><a:r><a:rPr /><a:t>ridge</a:t></a:r><a:r><a:rPr /><a:t> </a:t></a:r><a:r><a:rPr /><a:t>and</a:t></a:r><a:r><a:rPr /><a:t> </a:t></a:r><a:r><a:rPr /><a:t>throuht</a:t></a:r><a:r><a:rPr /><a:t> </a:t></a:r><a:r><a:rPr /><a:t>respectively.</a:t></a:r></a:p></p:txBody></p:sp></p:spTree></p:cSld>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" y="1155700"/>
            <a:ext cx="11671300" cy="530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top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84400" y="939800"/>
            <a:ext cx="76835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Four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tuples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standarized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anomaly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(contours)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anomaly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waves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filtered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(shaded).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top4-se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939800"/>
            <a:ext cx="76835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Four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tuples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standarized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anomaly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(contours)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anomaly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waves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filtered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(shaded).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percentiles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subsequent</a:t>
            </a:r>
            <a:r>
              <a:rPr/>
              <a:t> </a:t>
            </a:r>
            <a:r>
              <a:rPr/>
              <a:t>month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ac-index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Autocorrelation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index.</a:t>
            </a:r>
            <a:r>
              <a:rPr/>
              <a:t> </a:t>
            </a:r>
            <a:r>
              <a:rPr/>
              <a:t>Shaded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0.01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conditional-prob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Conditional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persistence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3" name="Content Placeholder 2" /><p:cNvSpPr><a:spLocks noGrp="1" noChangeArrowheads="1" /></p:cNvSpPr><p:nvPr><p:ph idx="1" /></p:nvPr></p:nvSpPr><p:spPr /><p:txBody><a:bodyPr /><a:lstStyle /><a:p><a:pPr lvl="0" marL="0" indent="0"><a:buNone /></a:pPr><a:r><a:rPr /><a:t>&#21;</a:t></a:r></a:p></p:txBody></p:sp></p:spTree></p:cSld>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ampl-ncep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Fourier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(contours).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gh3-season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season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200hPa.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qs3-season-cu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Mean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65°S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35°S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ampl-sta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Mean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(shaded)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stationarity</a:t>
            </a:r>
            <a:r>
              <a:rPr/>
              <a:t> </a:t>
            </a:r>
            <a:r>
              <a:rPr/>
              <a:t>(contours).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boxplot-index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Seasonal</a:t>
            </a:r>
            <a:r>
              <a:rPr/>
              <a:t> </a:t>
            </a:r>
            <a:r>
              <a:rPr/>
              <a:t>cicle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index.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regr-psi-ncep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standarized</a:t>
            </a:r>
            <a:r>
              <a:rPr/>
              <a:t> </a:t>
            </a:r>
            <a:r>
              <a:rPr/>
              <a:t>index,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acivity</a:t>
            </a:r>
            <a:r>
              <a:rPr/>
              <a:t> </a:t>
            </a:r>
            <a:r>
              <a:rPr/>
              <a:t>flux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0.201</a:t>
            </a:r>
            <a:r>
              <a:rPr/>
              <a:t> </a:t>
            </a:r>
            <a:r>
              <a:rPr/>
              <a:t>sigma.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" y="1155700"/>
            <a:ext cx="11671300" cy="530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wavelets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Wavelet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index</a:t>
            </a:r>
          </a:p>
        </p:txBody>
      </p:sp>
    </p:spTree>
  </p:cSld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Arial"/>
        <a:cs typeface="Arial"/>
      </a:majorFont>
      <a:minorFont>
        <a:latin typeface="Arial Narrow"/>
        <a:ea typeface="Arial Narrow"/>
        <a:cs typeface="Arial Narro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/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de la tesis</dc:title>
  <dc:creator>Elio Campitelli</dc:creator>
  <cp:keywords/>
  <dcterms:created xsi:type="dcterms:W3CDTF">2018-09-28T18:55:23Z</dcterms:created>
  <dcterms:modified xsi:type="dcterms:W3CDTF">2018-09-28T18:55:23Z</dcterms:modified>
</cp:coreProperties>
</file>