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8946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62"/>
    <a:srgbClr val="08A0E9"/>
    <a:srgbClr val="7700FF"/>
    <a:srgbClr val="543FFF"/>
    <a:srgbClr val="F8F8F8"/>
    <a:srgbClr val="FCF2D4"/>
    <a:srgbClr val="FBEDC5"/>
    <a:srgbClr val="FDF6E3"/>
    <a:srgbClr val="FAEABC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20" autoAdjust="0"/>
    <p:restoredTop sz="76796" autoAdjust="0"/>
  </p:normalViewPr>
  <p:slideViewPr>
    <p:cSldViewPr>
      <p:cViewPr varScale="1">
        <p:scale>
          <a:sx n="71" d="100"/>
          <a:sy n="71" d="100"/>
        </p:scale>
        <p:origin x="132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06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840" y="6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notesMaster" Target="notesMasters/notesMaster1.xml" /><Relationship Id="rId41" Type="http://schemas.openxmlformats.org/officeDocument/2006/relationships/tableStyles" Target="tableStyles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38" Type="http://schemas.openxmlformats.org/officeDocument/2006/relationships/handoutMaster" Target="handoutMasters/handoutMaster1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4274" y="263525"/>
            <a:ext cx="8315453" cy="46783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3528" y="5013176"/>
            <a:ext cx="8496944" cy="13304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38065-DE38-4E1F-8FC6-4F9459B13AE4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Slide Image Placeholder 1" /><p:cNvSpPr><a:spLocks noGrp="1" noRot="1" noChangeAspect="1" /></p:cNvSpPr><p:nvPr><p:ph type="sldImg" /></p:nvPr></p:nvSpPr><p:spPr /></p:sp><p:sp><p:nvSpPr><p:cNvPr id="3" name="Notes Placeholder 2" /><p:cNvSpPr><a:spLocks noGrp="1" /></p:cNvSpPr><p:nvPr><p:ph type="body" idx="1" /></p:nvPr></p:nvSpPr><p:spPr /><p:txBody><a:bodyPr /><a:lstStyle /><a:p><a:pPr lvl="0" marL="0" indent="0"><a:buNone /></a:pPr><a:r><a:rPr /><a:t>Vamos</a:t></a:r><a:r><a:rPr /><a:t> </a:t></a:r><a:r><a:rPr /><a:t>a</a:t></a:r><a:r><a:rPr /><a:t> </a:t></a:r><a:r><a:rPr /><a:t>separar</a:t></a:r><a:r><a:rPr /><a:t> </a:t></a:r><a:r><a:rPr /><a:t>las</a:t></a:r><a:r><a:rPr /><a:t> </a:t></a:r><a:r><a:rPr /><a:t>anomalías</a:t></a:r><a:r><a:rPr /><a:t> </a:t></a:r><a:r><a:rPr /><a:t>de</a:t></a:r><a:r><a:rPr /><a:t> </a:t></a:r><a:r><a:rPr /><a:t>geopogential</a:t></a:r><a:r><a:rPr /><a:t> </a:t></a:r><a14:m><m:oMath xmlns:m="http://schemas.openxmlformats.org/officeDocument/2006/math"><m:r><m:t>Z</m:t></m:r><m:r><m:t>′</m:t></m:r></m:oMath></a14:m><a:r><a:rPr /><a:t> </a:t></a:r><a:r><a:rPr /><a:t>en</a:t></a:r><a:r><a:rPr /><a:t> </a:t></a:r><a:r><a:rPr /><a:t>su</a:t></a:r><a:r><a:rPr /><a:t> </a:t></a:r><a:r><a:rPr /><a:t>partes</a:t></a:r><a:r><a:rPr /><a:t> </a:t></a:r><a:r><a:rPr /><a:t>zonalmente</a:t></a:r><a:r><a:rPr /><a:t> </a:t></a:r><a:r><a:rPr /><a:t>simétricas</a:t></a:r><a:r><a:rPr /><a:t> </a:t></a:r><a:r><a:rPr /><a:t>y</a:t></a:r><a:r><a:rPr /><a:t> </a:t></a:r><a:r><a:rPr /><a:t>asimétricas</a:t></a:r></a:p><a:p><a:pPr lvl="0" marL="0" indent="0"><a:buNone /></a:pPr></a:p><a:p><a:pPr lvl="0" marL="0" indent="0"><a:buNone /></a:pPr><a14:m><m:oMathPara xmlns:m="http://schemas.openxmlformats.org/officeDocument/2006/math"><m:oMathParaPr><m:jc m:val="center" /></m:oMathParaPr><m:oMath><m:r><m:t>Z</m:t></m:r><m:r><m:t>′</m:t></m:r><m:r><m:t>=</m:t></m:r><m:sSup><m:e><m:r><m:t>Z</m:t></m:r></m:e><m:sup><m:r><m:t>′</m:t></m:r><m:r><m:t>*</m:t></m:r></m:sup></m:sSup><m:r><m:t>+</m:t></m:r><m:d><m:dPr><m:begChr m:val="[" /><m:endChr m:val="]" /><m:grow /></m:dPr><m:e><m:r><m:t>Z</m:t></m:r><m:r><m:t>′</m:t></m:r></m:e></m:d></m:oMath></m:oMathPara></a14:m></a:p><a:p><a:pPr lvl="0" marL="0" indent="0"><a:buNone /></a:pPr></a:p><a:p><a:pPr lvl="0" marL="0" indent="0"><a:buNone /></a:pPr><a:r><a:rPr /><a:t>La</a:t></a:r><a:r><a:rPr /><a:t> </a:t></a:r><a:r><a:rPr /><a:t>varianza</a:t></a:r><a:r><a:rPr /><a:t> </a:t></a:r><a:r><a:rPr /><a:t>de</a:t></a:r><a:r><a:rPr /><a:t> </a:t></a:r><a14:m><m:oMath xmlns:m="http://schemas.openxmlformats.org/officeDocument/2006/math"><m:r><m:t>Z</m:t></m:r><m:r><m:t>′</m:t></m:r></m:oMath></a14:m><a:r><a:rPr /><a:t> </a:t></a:r><a:r><a:rPr /><a:t>entonces</a:t></a:r><a:r><a:rPr /><a:t> </a:t></a:r><a:r><a:rPr /><a:t>puede</a:t></a:r><a:r><a:rPr /><a:t> </a:t></a:r><a:r><a:rPr /><a:t>descomponserse</a:t></a:r><a:r><a:rPr /><a:t> </a:t></a:r><a:r><a:rPr /><a:t>en:</a:t></a:r></a:p><a:p><a:pPr lvl="0" marL="0" indent="0"><a:buNone /></a:pPr></a:p><a:p><a:pPr lvl="0" marL="0" indent="0"><a:buNone /></a:pPr><a14:m><m:oMathPara xmlns:m="http://schemas.openxmlformats.org/officeDocument/2006/math"><m:oMathParaPr><m:jc m:val="center" /></m:oMathParaPr><m:oMath><m:r><m:rPr><m:sty m:val="p" /></m:rPr><m:t>v</m:t></m:r><m:r><m:rPr><m:sty m:val="p" /></m:rPr><m:t>a</m:t></m:r><m:r><m:rPr><m:sty m:val="p" /></m:rPr><m:t>r</m:t></m:r><m:d><m:dPr><m:begChr m:val="(" /><m:endChr m:val=")" /><m:grow /></m:dPr><m:e><m:r><m:t>Z</m:t></m:r><m:r><m:t>′</m:t></m:r></m:e></m:d><m:r><m:t>=</m:t></m:r><m:r><m:rPr><m:sty m:val="p" /></m:rPr><m:t>v</m:t></m:r><m:r><m:rPr><m:sty m:val="p" /></m:rPr><m:t>a</m:t></m:r><m:r><m:rPr><m:sty m:val="p" /></m:rPr><m:t>r</m:t></m:r><m:d><m:dPr><m:begChr m:val="(" /><m:endChr m:val=")" /><m:grow /></m:dPr><m:e><m:sSup><m:e><m:r><m:t>Z</m:t></m:r></m:e><m:sup><m:r><m:t>′</m:t></m:r><m:r><m:t>*</m:t></m:r></m:sup></m:sSup></m:e></m:d><m:r><m:t>+</m:t></m:r><m:r><m:rPr><m:sty m:val="p" /></m:rPr><m:t>v</m:t></m:r><m:r><m:rPr><m:sty m:val="p" /></m:rPr><m:t>a</m:t></m:r><m:r><m:rPr><m:sty m:val="p" /></m:rPr><m:t>r</m:t></m:r><m:d><m:dPr><m:begChr m:val="(" /><m:endChr m:val=")" /><m:grow /></m:dPr><m:e><m:d><m:dPr><m:begChr m:val="[" /><m:endChr m:val="]" /><m:grow /></m:dPr><m:e><m:r><m:t>Z</m:t></m:r><m:r><m:t>′</m:t></m:r></m:e></m:d></m:e></m:d><m:r><m:t>+</m:t></m:r><m:r><m:t>2</m:t></m:r><m:r><m:rPr><m:sty m:val="p" /></m:rPr><m:t>c</m:t></m:r><m:r><m:rPr><m:sty m:val="p" /></m:rPr><m:t>o</m:t></m:r><m:r><m:rPr><m:sty m:val="p" /></m:rPr><m:t>v</m:t></m:r><m:d><m:dPr><m:begChr m:val="(" /><m:endChr m:val=")" /><m:grow /></m:dPr><m:e><m:sSup><m:e><m:r><m:t>Z</m:t></m:r></m:e><m:sup><m:r><m:t>′</m:t></m:r><m:r><m:t>*</m:t></m:r></m:sup></m:sSup><m:r><m:t>,</m:t></m:r><m:d><m:dPr><m:begChr m:val="[" /><m:endChr m:val="]" /><m:grow /></m:dPr><m:e><m:r><m:t>Z</m:t></m:r><m:r><m:t>′</m:t></m:r></m:e></m:d></m:e></m:d></m:oMath></m:oMathPara></a14:m></a:p></p:txBody></p:sp><p:sp><p:nvSpPr><p:cNvPr id="4" name="Slide Number Placeholder 3" /><p:cNvSpPr><a:spLocks noGrp="1" /></p:cNvSpPr><p:nvPr><p:ph type="sldNum" sz="quarter" idx="10" /></p:nvPr></p:nvSpPr><p:spPr /><p:txBody><a:bodyPr /><a:lstStyle /><a:p><a:fld id="{1E238065-DE38-4E1F-8FC6-4F9459B13AE4}" type="slidenum"><a:rPr lang="en-US" /><a:t>2</a:t></a:fld><a:endParaRPr lang="en-US" /></a:p></p:txBody></p:sp></p:spTree></p:cSld>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</a:t>
            </a:r>
            <a:r>
              <a:rPr/>
              <a:t> </a:t>
            </a:r>
            <a:r>
              <a:rPr/>
              <a:t>regresiones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temperatura</a:t>
            </a:r>
            <a:r>
              <a:rPr/>
              <a:t> </a:t>
            </a:r>
            <a:r>
              <a:rPr/>
              <a:t>muestran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efectos</a:t>
            </a:r>
            <a:r>
              <a:rPr/>
              <a:t> </a:t>
            </a:r>
            <a:r>
              <a:rPr/>
              <a:t>esperables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advección</a:t>
            </a:r>
            <a:r>
              <a:rPr/>
              <a:t> </a:t>
            </a:r>
            <a:r>
              <a:rPr/>
              <a:t>meridional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anomalías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circulación.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38065-DE38-4E1F-8FC6-4F9459B13AE4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</a:t>
            </a:r>
            <a:r>
              <a:rPr/>
              <a:t> </a:t>
            </a:r>
            <a:r>
              <a:rPr/>
              <a:t>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zonalmente</a:t>
            </a:r>
            <a:r>
              <a:rPr/>
              <a:t> </a:t>
            </a:r>
            <a:r>
              <a:rPr/>
              <a:t>simétrica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tiene</a:t>
            </a:r>
            <a:r>
              <a:rPr/>
              <a:t> </a:t>
            </a:r>
            <a:r>
              <a:rPr/>
              <a:t>siempre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misma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máxima</a:t>
            </a:r>
            <a:r>
              <a:rPr/>
              <a:t> </a:t>
            </a:r>
            <a:r>
              <a:rPr/>
              <a:t>varianza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polos.</a:t>
            </a:r>
            <a:r>
              <a:rPr/>
              <a:t> </a:t>
            </a:r>
            <a:r>
              <a:rPr/>
              <a:t>Esto</a:t>
            </a:r>
            <a:r>
              <a:rPr/>
              <a:t> </a:t>
            </a:r>
            <a:r>
              <a:rPr/>
              <a:t>creo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hay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agarrarlo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pinzas</a:t>
            </a:r>
            <a:r>
              <a:rPr/>
              <a:t> </a:t>
            </a:r>
            <a:r>
              <a:rPr/>
              <a:t>porque</a:t>
            </a:r>
            <a:r>
              <a:rPr/>
              <a:t> </a:t>
            </a:r>
            <a:r>
              <a:rPr/>
              <a:t>podría</a:t>
            </a:r>
            <a:r>
              <a:rPr/>
              <a:t> </a:t>
            </a:r>
            <a:r>
              <a:rPr/>
              <a:t>deberse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nada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dependencia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parámetro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coriolis.</a:t>
            </a:r>
            <a:r>
              <a:rPr/>
              <a:t> </a:t>
            </a:r>
            <a:r>
              <a:rPr/>
              <a:t>Podría</a:t>
            </a:r>
            <a:r>
              <a:rPr/>
              <a:t> </a:t>
            </a:r>
            <a:r>
              <a:rPr/>
              <a:t>estar</a:t>
            </a:r>
            <a:r>
              <a:rPr/>
              <a:t> </a:t>
            </a:r>
            <a:r>
              <a:rPr/>
              <a:t>señalándo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razonable</a:t>
            </a:r>
            <a:r>
              <a:rPr/>
              <a:t> </a:t>
            </a:r>
            <a:r>
              <a:rPr/>
              <a:t>manejarse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función</a:t>
            </a:r>
            <a:r>
              <a:rPr/>
              <a:t> </a:t>
            </a:r>
            <a:r>
              <a:rPr/>
              <a:t>corriente.</a:t>
            </a:r>
            <a:r>
              <a:rPr/>
              <a:t> </a:t>
            </a:r>
            <a:r>
              <a:rPr/>
              <a:t>Lo</a:t>
            </a:r>
            <a:r>
              <a:rPr/>
              <a:t> </a:t>
            </a:r>
            <a:r>
              <a:rPr/>
              <a:t>malo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encuentro</a:t>
            </a:r>
            <a:r>
              <a:rPr/>
              <a:t> </a:t>
            </a:r>
            <a:r>
              <a:rPr/>
              <a:t>dónde</a:t>
            </a:r>
            <a:r>
              <a:rPr/>
              <a:t> </a:t>
            </a:r>
            <a:r>
              <a:rPr/>
              <a:t>bajar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función</a:t>
            </a:r>
            <a:r>
              <a:rPr/>
              <a:t> </a:t>
            </a:r>
            <a:r>
              <a:rPr/>
              <a:t>corriente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ERA.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En</a:t>
            </a:r>
            <a:r>
              <a:rPr/>
              <a:t> </a:t>
            </a:r>
            <a:r>
              <a:rPr/>
              <a:t>cualquier</a:t>
            </a:r>
            <a:r>
              <a:rPr/>
              <a:t> </a:t>
            </a:r>
            <a:r>
              <a:rPr/>
              <a:t>caso,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Z’*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máxima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latitudes</a:t>
            </a:r>
            <a:r>
              <a:rPr/>
              <a:t> </a:t>
            </a:r>
            <a:r>
              <a:rPr/>
              <a:t>polares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longitudinalmente</a:t>
            </a:r>
            <a:r>
              <a:rPr/>
              <a:t> </a:t>
            </a:r>
            <a:r>
              <a:rPr/>
              <a:t>magimiza</a:t>
            </a:r>
            <a:r>
              <a:rPr/>
              <a:t> </a:t>
            </a:r>
            <a:r>
              <a:rPr/>
              <a:t>al</a:t>
            </a:r>
            <a:r>
              <a:rPr/>
              <a:t> </a:t>
            </a:r>
            <a:r>
              <a:rPr/>
              <a:t>sur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sudamérica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al</a:t>
            </a:r>
            <a:r>
              <a:rPr/>
              <a:t> </a:t>
            </a:r>
            <a:r>
              <a:rPr/>
              <a:t>sur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Índic</a:t>
            </a:r>
            <a:r>
              <a:rPr/>
              <a:t>en</a:t>
            </a:r>
            <a:r>
              <a:rPr/>
              <a:t> </a:t>
            </a:r>
            <a:r>
              <a:rPr/>
              <a:t>todas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estaciones,</a:t>
            </a:r>
            <a:r>
              <a:rPr/>
              <a:t> </a:t>
            </a:r>
            <a:r>
              <a:rPr/>
              <a:t>prácticamente.</a:t>
            </a:r>
            <a:r>
              <a:rPr/>
              <a:t> </a:t>
            </a:r>
            <a:r>
              <a:rPr/>
              <a:t>Sin</a:t>
            </a:r>
            <a:r>
              <a:rPr/>
              <a:t> </a:t>
            </a:r>
            <a:r>
              <a:rPr/>
              <a:t>embargo,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campo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varianza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tiene</a:t>
            </a:r>
            <a:r>
              <a:rPr/>
              <a:t> </a:t>
            </a:r>
            <a:r>
              <a:rPr/>
              <a:t>ese</a:t>
            </a:r>
            <a:r>
              <a:rPr/>
              <a:t> </a:t>
            </a:r>
            <a:r>
              <a:rPr/>
              <a:t>doble</a:t>
            </a:r>
            <a:r>
              <a:rPr/>
              <a:t> </a:t>
            </a:r>
            <a:r>
              <a:rPr/>
              <a:t>máximo</a:t>
            </a:r>
            <a:r>
              <a:rPr/>
              <a:t> </a:t>
            </a:r>
            <a:r>
              <a:rPr/>
              <a:t>salvo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JJA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razón</a:t>
            </a:r>
            <a:r>
              <a:rPr/>
              <a:t> </a:t>
            </a:r>
            <a:r>
              <a:rPr/>
              <a:t>está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covarianza.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todas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estaciones</a:t>
            </a:r>
            <a:r>
              <a:rPr/>
              <a:t> </a:t>
            </a:r>
            <a:r>
              <a:rPr/>
              <a:t>hay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máximo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covariana</a:t>
            </a:r>
            <a:r>
              <a:rPr/>
              <a:t> </a:t>
            </a:r>
            <a:r>
              <a:rPr/>
              <a:t>negativa</a:t>
            </a:r>
            <a:r>
              <a:rPr/>
              <a:t> </a:t>
            </a:r>
            <a:r>
              <a:rPr/>
              <a:t>cerca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península</a:t>
            </a:r>
            <a:r>
              <a:rPr/>
              <a:t> </a:t>
            </a:r>
            <a:r>
              <a:rPr/>
              <a:t>antártica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cancela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máximo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Z’*.</a:t>
            </a:r>
            <a:r>
              <a:rPr/>
              <a:t> </a:t>
            </a:r>
            <a:r>
              <a:rPr/>
              <a:t>Esta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“</a:t>
            </a:r>
            <a:r>
              <a:rPr/>
              <a:t>bipolar</a:t>
            </a:r>
            <a:r>
              <a:rPr/>
              <a:t>”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interesante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hay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tener</a:t>
            </a:r>
            <a:r>
              <a:rPr/>
              <a:t> </a:t>
            </a:r>
            <a:r>
              <a:rPr/>
              <a:t>cuidado.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fórmulas</a:t>
            </a:r>
            <a:r>
              <a:rPr/>
              <a:t> </a:t>
            </a:r>
            <a:r>
              <a:rPr/>
              <a:t>matemáticas,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promedio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Z’*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[Z^*]</a:t>
            </a:r>
            <a:r>
              <a:rPr/>
              <a:t> </a:t>
            </a:r>
            <a:r>
              <a:rPr/>
              <a:t>tiene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ser</a:t>
            </a:r>
            <a:r>
              <a:rPr/>
              <a:t> </a:t>
            </a:r>
            <a:r>
              <a:rPr/>
              <a:t>nulo,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lo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certeza</a:t>
            </a:r>
            <a:r>
              <a:rPr/>
              <a:t> </a:t>
            </a:r>
            <a:r>
              <a:rPr/>
              <a:t>matemática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zonas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covarianza</a:t>
            </a:r>
            <a:r>
              <a:rPr/>
              <a:t> </a:t>
            </a:r>
            <a:r>
              <a:rPr/>
              <a:t>positiva</a:t>
            </a:r>
            <a:r>
              <a:rPr/>
              <a:t> </a:t>
            </a:r>
            <a:r>
              <a:rPr/>
              <a:t>tienen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estar</a:t>
            </a:r>
            <a:r>
              <a:rPr/>
              <a:t> </a:t>
            </a:r>
            <a:r>
              <a:rPr/>
              <a:t>compensadas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áreascon</a:t>
            </a:r>
            <a:r>
              <a:rPr/>
              <a:t> </a:t>
            </a:r>
            <a:r>
              <a:rPr/>
              <a:t>covarianza</a:t>
            </a:r>
            <a:r>
              <a:rPr/>
              <a:t> </a:t>
            </a:r>
            <a:r>
              <a:rPr/>
              <a:t>negativa.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38065-DE38-4E1F-8FC6-4F9459B13AE4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hay</a:t>
            </a:r>
            <a:r>
              <a:rPr/>
              <a:t> </a:t>
            </a:r>
            <a:r>
              <a:rPr/>
              <a:t>algunos</a:t>
            </a:r>
            <a:r>
              <a:rPr/>
              <a:t> </a:t>
            </a:r>
            <a:r>
              <a:rPr/>
              <a:t>cambios.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varianza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tiene</a:t>
            </a:r>
            <a:r>
              <a:rPr/>
              <a:t> </a:t>
            </a:r>
            <a:r>
              <a:rPr/>
              <a:t>escalas</a:t>
            </a:r>
            <a:r>
              <a:rPr/>
              <a:t> </a:t>
            </a:r>
            <a:r>
              <a:rPr/>
              <a:t>espaciales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pequeñas.</a:t>
            </a:r>
            <a:r>
              <a:rPr/>
              <a:t> </a:t>
            </a:r>
            <a:r>
              <a:rPr/>
              <a:t>Esto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esperarse</a:t>
            </a:r>
            <a:r>
              <a:rPr/>
              <a:t> </a:t>
            </a:r>
            <a:r>
              <a:rPr/>
              <a:t>dado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como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ondas</a:t>
            </a:r>
            <a:r>
              <a:rPr/>
              <a:t> </a:t>
            </a:r>
            <a:r>
              <a:rPr/>
              <a:t>cortas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propagan</a:t>
            </a:r>
            <a:r>
              <a:rPr/>
              <a:t> </a:t>
            </a:r>
            <a:r>
              <a:rPr/>
              <a:t>verticalmente</a:t>
            </a:r>
            <a:r>
              <a:rPr/>
              <a:t> </a:t>
            </a:r>
            <a:r>
              <a:rPr/>
              <a:t>tanto</a:t>
            </a:r>
            <a:r>
              <a:rPr/>
              <a:t> </a:t>
            </a:r>
            <a:r>
              <a:rPr/>
              <a:t>como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cortas,</a:t>
            </a:r>
            <a:r>
              <a:rPr/>
              <a:t> </a:t>
            </a:r>
            <a:r>
              <a:rPr/>
              <a:t>toda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estratósfera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“</a:t>
            </a:r>
            <a:r>
              <a:rPr/>
              <a:t>suave</a:t>
            </a:r>
            <a:r>
              <a:rPr/>
              <a:t>”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tropósfera.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[Z’]</a:t>
            </a:r>
            <a:r>
              <a:rPr/>
              <a:t> </a:t>
            </a:r>
            <a:r>
              <a:rPr/>
              <a:t>sigue</a:t>
            </a:r>
            <a:r>
              <a:rPr/>
              <a:t> </a:t>
            </a:r>
            <a:r>
              <a:rPr/>
              <a:t>siendo</a:t>
            </a:r>
            <a:r>
              <a:rPr/>
              <a:t> </a:t>
            </a:r>
            <a:r>
              <a:rPr/>
              <a:t>máxima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polo</a:t>
            </a:r>
            <a:r>
              <a:rPr/>
              <a:t> </a:t>
            </a:r>
            <a:r>
              <a:rPr/>
              <a:t>sur,</a:t>
            </a:r>
            <a:r>
              <a:rPr/>
              <a:t> </a:t>
            </a:r>
            <a:r>
              <a:rPr/>
              <a:t>salvo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verano,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tiene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máximo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latitudes</a:t>
            </a:r>
            <a:r>
              <a:rPr/>
              <a:t> </a:t>
            </a:r>
            <a:r>
              <a:rPr/>
              <a:t>medias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probablemente</a:t>
            </a:r>
            <a:r>
              <a:rPr/>
              <a:t> </a:t>
            </a:r>
            <a:r>
              <a:rPr/>
              <a:t>corresponda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variabilidad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jet</a:t>
            </a:r>
            <a:r>
              <a:rPr/>
              <a:t> </a:t>
            </a:r>
            <a:r>
              <a:rPr/>
              <a:t>subtropical.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Z*’</a:t>
            </a:r>
            <a:r>
              <a:rPr/>
              <a:t> </a:t>
            </a:r>
            <a:r>
              <a:rPr/>
              <a:t>maximiza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latitudes</a:t>
            </a:r>
            <a:r>
              <a:rPr/>
              <a:t> </a:t>
            </a:r>
            <a:r>
              <a:rPr/>
              <a:t>plares</a:t>
            </a:r>
            <a:r>
              <a:rPr/>
              <a:t> </a:t>
            </a:r>
            <a:r>
              <a:rPr/>
              <a:t>igual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5hPa,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vez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tener</a:t>
            </a:r>
            <a:r>
              <a:rPr/>
              <a:t> </a:t>
            </a:r>
            <a:r>
              <a:rPr/>
              <a:t>dos</a:t>
            </a:r>
            <a:r>
              <a:rPr/>
              <a:t> </a:t>
            </a:r>
            <a:r>
              <a:rPr/>
              <a:t>máximos,</a:t>
            </a:r>
            <a:r>
              <a:rPr/>
              <a:t> </a:t>
            </a:r>
            <a:r>
              <a:rPr/>
              <a:t>tiene</a:t>
            </a:r>
            <a:r>
              <a:rPr/>
              <a:t> </a:t>
            </a:r>
            <a:r>
              <a:rPr/>
              <a:t>uno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coincide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Baja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Amundsen.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cuanto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covarianza,</a:t>
            </a:r>
            <a:r>
              <a:rPr/>
              <a:t> </a:t>
            </a:r>
            <a:r>
              <a:rPr/>
              <a:t>sigue</a:t>
            </a:r>
            <a:r>
              <a:rPr/>
              <a:t> </a:t>
            </a:r>
            <a:r>
              <a:rPr/>
              <a:t>tieniendo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máximo</a:t>
            </a:r>
            <a:r>
              <a:rPr/>
              <a:t> </a:t>
            </a:r>
            <a:r>
              <a:rPr/>
              <a:t>negativo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mar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Weddell.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Para</a:t>
            </a:r>
            <a:r>
              <a:rPr/>
              <a:t> </a:t>
            </a:r>
            <a:r>
              <a:rPr/>
              <a:t>analizar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detalle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Z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[Z]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sin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probelmas</a:t>
            </a:r>
            <a:r>
              <a:rPr/>
              <a:t> </a:t>
            </a:r>
            <a:r>
              <a:rPr/>
              <a:t>matemáticos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covarianza</a:t>
            </a:r>
            <a:r>
              <a:rPr/>
              <a:t> </a:t>
            </a:r>
            <a:r>
              <a:rPr/>
              <a:t>mostrada</a:t>
            </a:r>
            <a:r>
              <a:rPr/>
              <a:t> </a:t>
            </a:r>
            <a:r>
              <a:rPr/>
              <a:t>arriba,</a:t>
            </a:r>
            <a:r>
              <a:rPr/>
              <a:t> </a:t>
            </a:r>
            <a:r>
              <a:rPr/>
              <a:t>abajo</a:t>
            </a:r>
            <a:r>
              <a:rPr/>
              <a:t> </a:t>
            </a:r>
            <a:r>
              <a:rPr/>
              <a:t>muestro</a:t>
            </a:r>
            <a:r>
              <a:rPr/>
              <a:t> </a:t>
            </a:r>
            <a:r>
              <a:rPr/>
              <a:t>directamente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correlación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Z</a:t>
            </a:r>
            <a:r>
              <a:rPr/>
              <a:t> </a:t>
            </a:r>
            <a:r>
              <a:rPr/>
              <a:t>(sin</a:t>
            </a:r>
            <a:r>
              <a:rPr/>
              <a:t> </a:t>
            </a:r>
            <a:r>
              <a:rPr/>
              <a:t>ningún</a:t>
            </a:r>
            <a:r>
              <a:rPr/>
              <a:t> </a:t>
            </a:r>
            <a:r>
              <a:rPr/>
              <a:t>filtro)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[Z].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38065-DE38-4E1F-8FC6-4F9459B13AE4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Como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esperarse,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correlación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positiva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casi</a:t>
            </a:r>
            <a:r>
              <a:rPr/>
              <a:t> </a:t>
            </a:r>
            <a:r>
              <a:rPr/>
              <a:t>todos</a:t>
            </a:r>
            <a:r>
              <a:rPr/>
              <a:t> </a:t>
            </a:r>
            <a:r>
              <a:rPr/>
              <a:t>lados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muy</a:t>
            </a:r>
            <a:r>
              <a:rPr/>
              <a:t> </a:t>
            </a:r>
            <a:r>
              <a:rPr/>
              <a:t>cercana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principalmente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circulación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hemisferio</a:t>
            </a:r>
            <a:r>
              <a:rPr/>
              <a:t> </a:t>
            </a:r>
            <a:r>
              <a:rPr/>
              <a:t>Sur.</a:t>
            </a:r>
            <a:r>
              <a:rPr/>
              <a:t> </a:t>
            </a:r>
            <a:r>
              <a:rPr/>
              <a:t>Sin</a:t>
            </a:r>
            <a:r>
              <a:rPr/>
              <a:t> </a:t>
            </a:r>
            <a:r>
              <a:rPr/>
              <a:t>embargo,</a:t>
            </a:r>
            <a:r>
              <a:rPr/>
              <a:t> </a:t>
            </a:r>
            <a:r>
              <a:rPr/>
              <a:t>resaltan</a:t>
            </a:r>
            <a:r>
              <a:rPr/>
              <a:t> </a:t>
            </a:r>
            <a:r>
              <a:rPr/>
              <a:t>áreas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correlación</a:t>
            </a:r>
            <a:r>
              <a:rPr/>
              <a:t> </a:t>
            </a:r>
            <a:r>
              <a:rPr/>
              <a:t>mínima.</a:t>
            </a:r>
            <a:r>
              <a:rPr/>
              <a:t> </a:t>
            </a:r>
            <a:r>
              <a:rPr/>
              <a:t>Estas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dan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45°S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75°S</a:t>
            </a:r>
            <a:r>
              <a:rPr/>
              <a:t> </a:t>
            </a:r>
            <a:r>
              <a:rPr/>
              <a:t>aproximadamente</a:t>
            </a:r>
            <a:r>
              <a:rPr/>
              <a:t> </a:t>
            </a:r>
            <a:r>
              <a:rPr/>
              <a:t>aunque</a:t>
            </a:r>
            <a:r>
              <a:rPr/>
              <a:t> </a:t>
            </a:r>
            <a:r>
              <a:rPr/>
              <a:t>varían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estación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nivel.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notorio</a:t>
            </a:r>
            <a:r>
              <a:rPr/>
              <a:t> </a:t>
            </a:r>
            <a:r>
              <a:rPr/>
              <a:t>encontrar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sobre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Pasaje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Drake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correlación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negativa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otoño</a:t>
            </a:r>
            <a:r>
              <a:rPr/>
              <a:t> </a:t>
            </a:r>
            <a:r>
              <a:rPr/>
              <a:t>(aunque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estadísticamente</a:t>
            </a:r>
            <a:r>
              <a:rPr/>
              <a:t> </a:t>
            </a:r>
            <a:r>
              <a:rPr/>
              <a:t>significativa).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38065-DE38-4E1F-8FC6-4F9459B13AE4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</a:t>
            </a:r>
            <a:r>
              <a:rPr/>
              <a:t> </a:t>
            </a:r>
            <a:r>
              <a:rPr/>
              <a:t>PC1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hPa</a:t>
            </a:r>
            <a:r>
              <a:rPr/>
              <a:t> </a:t>
            </a:r>
            <a:r>
              <a:rPr/>
              <a:t>“</a:t>
            </a:r>
            <a:r>
              <a:rPr/>
              <a:t>va</a:t>
            </a:r>
            <a:r>
              <a:rPr/>
              <a:t>”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PC2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200</a:t>
            </a:r>
            <a:r>
              <a:rPr/>
              <a:t> </a:t>
            </a:r>
            <a:r>
              <a:rPr/>
              <a:t>tanto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como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temporales.</a:t>
            </a:r>
            <a:r>
              <a:rPr/>
              <a:t> </a:t>
            </a:r>
            <a:r>
              <a:rPr/>
              <a:t>Abajo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muestra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correlaciónes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componente</a:t>
            </a:r>
            <a:r>
              <a:rPr/>
              <a:t> </a:t>
            </a:r>
            <a:r>
              <a:rPr/>
              <a:t>principal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nivel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respectivamente.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cPC2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50hPa</a:t>
            </a:r>
            <a:r>
              <a:rPr/>
              <a:t> </a:t>
            </a:r>
            <a:r>
              <a:rPr/>
              <a:t>tiene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alta</a:t>
            </a:r>
            <a:r>
              <a:rPr/>
              <a:t> </a:t>
            </a:r>
            <a:r>
              <a:rPr/>
              <a:t>correlación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cPC1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JJA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SON.</a:t>
            </a:r>
            <a:r>
              <a:rPr/>
              <a:t> </a:t>
            </a:r>
            <a:r>
              <a:rPr/>
              <a:t>Entonce</a:t>
            </a:r>
            <a:r>
              <a:rPr/>
              <a:t> </a:t>
            </a:r>
            <a:r>
              <a:rPr/>
              <a:t>está</a:t>
            </a:r>
            <a:r>
              <a:rPr/>
              <a:t> </a:t>
            </a:r>
            <a:r>
              <a:rPr/>
              <a:t>claro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mismo</a:t>
            </a:r>
            <a:r>
              <a:rPr/>
              <a:t> </a:t>
            </a:r>
            <a:r>
              <a:rPr/>
              <a:t>modo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tiene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barotrópica</a:t>
            </a:r>
            <a:r>
              <a:rPr/>
              <a:t> </a:t>
            </a:r>
            <a:r>
              <a:rPr/>
              <a:t>equivalente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propaga</a:t>
            </a:r>
            <a:r>
              <a:rPr/>
              <a:t> </a:t>
            </a:r>
            <a:r>
              <a:rPr/>
              <a:t>hacia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desde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estratósfera.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DJF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MAM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sincronización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niveles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bien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PC1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ambos</a:t>
            </a:r>
            <a:r>
              <a:rPr/>
              <a:t> </a:t>
            </a:r>
            <a:r>
              <a:rPr/>
              <a:t>niveles</a:t>
            </a:r>
            <a:r>
              <a:rPr/>
              <a:t> </a:t>
            </a:r>
            <a:r>
              <a:rPr/>
              <a:t>(aunque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menor</a:t>
            </a:r>
            <a:r>
              <a:rPr/>
              <a:t> </a:t>
            </a:r>
            <a:r>
              <a:rPr/>
              <a:t>medida).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38065-DE38-4E1F-8FC6-4F9459B13AE4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Esto</a:t>
            </a:r>
            <a:r>
              <a:rPr/>
              <a:t> </a:t>
            </a:r>
            <a:r>
              <a:rPr/>
              <a:t>motiva</a:t>
            </a:r>
            <a:r>
              <a:rPr/>
              <a:t> </a:t>
            </a:r>
            <a:r>
              <a:rPr/>
              <a:t>hacer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EOF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ambos</a:t>
            </a:r>
            <a:r>
              <a:rPr/>
              <a:t> </a:t>
            </a:r>
            <a:r>
              <a:rPr/>
              <a:t>niveles</a:t>
            </a:r>
            <a:r>
              <a:rPr/>
              <a:t> </a:t>
            </a:r>
            <a:r>
              <a:rPr/>
              <a:t>juntos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manera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obtener</a:t>
            </a:r>
            <a:r>
              <a:rPr/>
              <a:t> </a:t>
            </a:r>
            <a:r>
              <a:rPr/>
              <a:t>modos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oscilación</a:t>
            </a:r>
            <a:r>
              <a:rPr/>
              <a:t> </a:t>
            </a:r>
            <a:r>
              <a:rPr/>
              <a:t>conjuntos.</a:t>
            </a:r>
            <a:r>
              <a:rPr/>
              <a:t> </a:t>
            </a:r>
            <a:r>
              <a:rPr/>
              <a:t>Lo</a:t>
            </a:r>
            <a:r>
              <a:rPr/>
              <a:t> </a:t>
            </a:r>
            <a:r>
              <a:rPr/>
              <a:t>bueno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esto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dimensión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problema</a:t>
            </a:r>
            <a:r>
              <a:rPr/>
              <a:t> </a:t>
            </a:r>
            <a:r>
              <a:rPr/>
              <a:t>ya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reducen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mitad</a:t>
            </a:r>
            <a:r>
              <a:rPr/>
              <a:t> </a:t>
            </a:r>
            <a:r>
              <a:rPr/>
              <a:t>(porque</a:t>
            </a:r>
            <a:r>
              <a:rPr/>
              <a:t> </a:t>
            </a:r>
            <a:r>
              <a:rPr/>
              <a:t>hay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sola</a:t>
            </a:r>
            <a:r>
              <a:rPr/>
              <a:t> </a:t>
            </a:r>
            <a:r>
              <a:rPr/>
              <a:t>serie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componente</a:t>
            </a:r>
            <a:r>
              <a:rPr/>
              <a:t> </a:t>
            </a:r>
            <a:r>
              <a:rPr/>
              <a:t>principal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dos</a:t>
            </a:r>
            <a:r>
              <a:rPr/>
              <a:t> </a:t>
            </a:r>
            <a:r>
              <a:rPr/>
              <a:t>niveles).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38065-DE38-4E1F-8FC6-4F9459B13AE4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Estas</a:t>
            </a:r>
            <a:r>
              <a:rPr/>
              <a:t> </a:t>
            </a:r>
            <a:r>
              <a:rPr/>
              <a:t>nuevas</a:t>
            </a:r>
            <a:r>
              <a:rPr/>
              <a:t> </a:t>
            </a:r>
            <a:r>
              <a:rPr/>
              <a:t>componentes</a:t>
            </a:r>
            <a:r>
              <a:rPr/>
              <a:t> </a:t>
            </a:r>
            <a:r>
              <a:rPr/>
              <a:t>princpales</a:t>
            </a:r>
            <a:r>
              <a:rPr/>
              <a:t> </a:t>
            </a:r>
            <a:r>
              <a:rPr/>
              <a:t>son</a:t>
            </a:r>
            <a:r>
              <a:rPr/>
              <a:t> </a:t>
            </a:r>
            <a:r>
              <a:rPr/>
              <a:t>parecidas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anteriorer</a:t>
            </a:r>
            <a:r>
              <a:rPr/>
              <a:t> </a:t>
            </a:r>
            <a:r>
              <a:rPr/>
              <a:t>sólo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agrupan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forma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explícita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covariabilidad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50hPa.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ven</a:t>
            </a:r>
            <a:r>
              <a:rPr/>
              <a:t> </a:t>
            </a:r>
            <a:r>
              <a:rPr/>
              <a:t>estructuras</a:t>
            </a:r>
            <a:r>
              <a:rPr/>
              <a:t> </a:t>
            </a:r>
            <a:r>
              <a:rPr/>
              <a:t>barotrópica</a:t>
            </a:r>
            <a:r>
              <a:rPr/>
              <a:t> </a:t>
            </a:r>
            <a:r>
              <a:rPr/>
              <a:t>equivalentes.</a:t>
            </a:r>
            <a:r>
              <a:rPr/>
              <a:t> </a:t>
            </a:r>
            <a:r>
              <a:rPr/>
              <a:t>Algunos</a:t>
            </a:r>
            <a:r>
              <a:rPr/>
              <a:t> </a:t>
            </a:r>
            <a:r>
              <a:rPr/>
              <a:t>PC</a:t>
            </a:r>
            <a:r>
              <a:rPr/>
              <a:t> </a:t>
            </a:r>
            <a:r>
              <a:rPr/>
              <a:t>tienen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amplitud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ambos</a:t>
            </a:r>
            <a:r>
              <a:rPr/>
              <a:t> </a:t>
            </a:r>
            <a:r>
              <a:rPr/>
              <a:t>niveles,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ortos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amplitud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mucho</a:t>
            </a:r>
            <a:r>
              <a:rPr/>
              <a:t> </a:t>
            </a:r>
            <a:r>
              <a:rPr/>
              <a:t>mayor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uno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otro.</a:t>
            </a:r>
            <a:r>
              <a:rPr/>
              <a:t> </a:t>
            </a:r>
            <a:r>
              <a:rPr/>
              <a:t>¿Eso</a:t>
            </a:r>
            <a:r>
              <a:rPr/>
              <a:t> </a:t>
            </a:r>
            <a:r>
              <a:rPr/>
              <a:t>significa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primeros</a:t>
            </a:r>
            <a:r>
              <a:rPr/>
              <a:t> </a:t>
            </a:r>
            <a:r>
              <a:rPr/>
              <a:t>marcan</a:t>
            </a:r>
            <a:r>
              <a:rPr/>
              <a:t> </a:t>
            </a:r>
            <a:r>
              <a:rPr/>
              <a:t>variabilidad</a:t>
            </a:r>
            <a:r>
              <a:rPr/>
              <a:t> </a:t>
            </a:r>
            <a:r>
              <a:rPr/>
              <a:t>conjunta</a:t>
            </a:r>
            <a:r>
              <a:rPr/>
              <a:t> </a:t>
            </a:r>
            <a:r>
              <a:rPr/>
              <a:t>mientras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otros</a:t>
            </a:r>
            <a:r>
              <a:rPr/>
              <a:t> </a:t>
            </a:r>
            <a:r>
              <a:rPr/>
              <a:t>variabilidad</a:t>
            </a:r>
            <a:r>
              <a:rPr/>
              <a:t> </a:t>
            </a:r>
            <a:r>
              <a:rPr/>
              <a:t>sólo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nivel?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El</a:t>
            </a:r>
            <a:r>
              <a:rPr/>
              <a:t> </a:t>
            </a:r>
            <a:r>
              <a:rPr/>
              <a:t>PC1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todas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estacioens</a:t>
            </a:r>
            <a:r>
              <a:rPr/>
              <a:t> </a:t>
            </a:r>
            <a:r>
              <a:rPr/>
              <a:t>marca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actividad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50hPa,</a:t>
            </a:r>
            <a:r>
              <a:rPr/>
              <a:t> </a:t>
            </a:r>
            <a:r>
              <a:rPr/>
              <a:t>salvo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MAM,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también</a:t>
            </a:r>
            <a:r>
              <a:rPr/>
              <a:t> </a:t>
            </a:r>
            <a:r>
              <a:rPr/>
              <a:t>tiene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modifica.</a:t>
            </a:r>
            <a:r>
              <a:rPr/>
              <a:t> </a:t>
            </a:r>
            <a:r>
              <a:rPr/>
              <a:t>Su</a:t>
            </a:r>
            <a:r>
              <a:rPr/>
              <a:t> </a:t>
            </a:r>
            <a:r>
              <a:rPr/>
              <a:t>“</a:t>
            </a:r>
            <a:r>
              <a:rPr/>
              <a:t>impacto</a:t>
            </a:r>
            <a:r>
              <a:rPr/>
              <a:t>”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varía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estación.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JJA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SON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casi</a:t>
            </a:r>
            <a:r>
              <a:rPr/>
              <a:t> </a:t>
            </a:r>
            <a:r>
              <a:rPr/>
              <a:t>nulo,</a:t>
            </a:r>
            <a:r>
              <a:rPr/>
              <a:t> </a:t>
            </a:r>
            <a:r>
              <a:rPr/>
              <a:t>lo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indica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poca</a:t>
            </a:r>
            <a:r>
              <a:rPr/>
              <a:t> </a:t>
            </a:r>
            <a:r>
              <a:rPr/>
              <a:t>comunicación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ambos</a:t>
            </a:r>
            <a:r>
              <a:rPr/>
              <a:t> </a:t>
            </a:r>
            <a:r>
              <a:rPr/>
              <a:t>niveles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ese</a:t>
            </a:r>
            <a:r>
              <a:rPr/>
              <a:t> </a:t>
            </a:r>
            <a:r>
              <a:rPr/>
              <a:t>modol.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DJF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MAM</a:t>
            </a:r>
            <a:r>
              <a:rPr/>
              <a:t> </a:t>
            </a:r>
            <a:r>
              <a:rPr/>
              <a:t>sí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observa</a:t>
            </a:r>
            <a:r>
              <a:rPr/>
              <a:t> </a:t>
            </a:r>
            <a:r>
              <a:rPr/>
              <a:t>actividad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PC1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200hPa,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máxima</a:t>
            </a:r>
            <a:r>
              <a:rPr/>
              <a:t> </a:t>
            </a:r>
            <a:r>
              <a:rPr/>
              <a:t>amplitud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Mar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Weddell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máximos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mínimos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fase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50hPa.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El</a:t>
            </a:r>
            <a:r>
              <a:rPr/>
              <a:t> </a:t>
            </a:r>
            <a:r>
              <a:rPr/>
              <a:t>PC2</a:t>
            </a:r>
            <a:r>
              <a:rPr/>
              <a:t> </a:t>
            </a:r>
            <a:r>
              <a:rPr/>
              <a:t>muestra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aparente</a:t>
            </a:r>
            <a:r>
              <a:rPr/>
              <a:t> </a:t>
            </a:r>
            <a:r>
              <a:rPr/>
              <a:t>conexión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niveles,</a:t>
            </a:r>
            <a:r>
              <a:rPr/>
              <a:t> </a:t>
            </a:r>
            <a:r>
              <a:rPr/>
              <a:t>excepto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DJF.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ese</a:t>
            </a:r>
            <a:r>
              <a:rPr/>
              <a:t> </a:t>
            </a:r>
            <a:r>
              <a:rPr/>
              <a:t>trimestre,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50hPa</a:t>
            </a:r>
            <a:r>
              <a:rPr/>
              <a:t> </a:t>
            </a:r>
            <a:r>
              <a:rPr/>
              <a:t>hay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mezcla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genera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máximo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mínimo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Índico</a:t>
            </a:r>
            <a:r>
              <a:rPr/>
              <a:t> </a:t>
            </a:r>
            <a:r>
              <a:rPr/>
              <a:t>Sur</a:t>
            </a:r>
            <a:r>
              <a:rPr/>
              <a:t> </a:t>
            </a:r>
            <a:r>
              <a:rPr/>
              <a:t>mientras</a:t>
            </a:r>
            <a:r>
              <a:rPr/>
              <a:t> </a:t>
            </a:r>
            <a:r>
              <a:rPr/>
              <a:t>qu</a:t>
            </a:r>
            <a:r>
              <a:rPr/>
              <a:t> </a:t>
            </a:r>
            <a:r>
              <a:rPr/>
              <a:t>een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hay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mezcla</a:t>
            </a:r>
            <a:r>
              <a:rPr/>
              <a:t> </a:t>
            </a:r>
            <a:r>
              <a:rPr/>
              <a:t>variada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muchos</a:t>
            </a:r>
            <a:r>
              <a:rPr/>
              <a:t> </a:t>
            </a:r>
            <a:r>
              <a:rPr/>
              <a:t>números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parece</a:t>
            </a:r>
            <a:r>
              <a:rPr/>
              <a:t> </a:t>
            </a:r>
            <a:r>
              <a:rPr/>
              <a:t>tener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estructura</a:t>
            </a:r>
            <a:r>
              <a:rPr/>
              <a:t> </a:t>
            </a:r>
            <a:r>
              <a:rPr/>
              <a:t>muy</a:t>
            </a:r>
            <a:r>
              <a:rPr/>
              <a:t> </a:t>
            </a:r>
            <a:r>
              <a:rPr/>
              <a:t>coherente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máxima</a:t>
            </a:r>
            <a:r>
              <a:rPr/>
              <a:t> </a:t>
            </a:r>
            <a:r>
              <a:rPr/>
              <a:t>variabilidad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Pacífico</a:t>
            </a:r>
            <a:r>
              <a:rPr/>
              <a:t> </a:t>
            </a:r>
            <a:r>
              <a:rPr/>
              <a:t>Sur.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MAM,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acticidad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ambos</a:t>
            </a:r>
            <a:r>
              <a:rPr/>
              <a:t> </a:t>
            </a:r>
            <a:r>
              <a:rPr/>
              <a:t>niveles</a:t>
            </a:r>
            <a:r>
              <a:rPr/>
              <a:t> </a:t>
            </a:r>
            <a:r>
              <a:rPr/>
              <a:t>está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Pacífico</a:t>
            </a:r>
            <a:r>
              <a:rPr/>
              <a:t> </a:t>
            </a:r>
            <a:r>
              <a:rPr/>
              <a:t>Sur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muestra</a:t>
            </a:r>
            <a:r>
              <a:rPr/>
              <a:t> </a:t>
            </a:r>
            <a:r>
              <a:rPr/>
              <a:t>ondas</a:t>
            </a:r>
            <a:r>
              <a:rPr/>
              <a:t> </a:t>
            </a:r>
            <a:r>
              <a:rPr/>
              <a:t>barotrópicas</a:t>
            </a:r>
            <a:r>
              <a:rPr/>
              <a:t> </a:t>
            </a:r>
            <a:r>
              <a:rPr/>
              <a:t>equivalentes.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50hPa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1+2</a:t>
            </a:r>
            <a:r>
              <a:rPr/>
              <a:t> </a:t>
            </a:r>
            <a:r>
              <a:rPr/>
              <a:t>relativamente</a:t>
            </a:r>
            <a:r>
              <a:rPr/>
              <a:t> </a:t>
            </a:r>
            <a:r>
              <a:rPr/>
              <a:t>pura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sin</a:t>
            </a:r>
            <a:r>
              <a:rPr/>
              <a:t> </a:t>
            </a:r>
            <a:r>
              <a:rPr/>
              <a:t>propagación</a:t>
            </a:r>
            <a:r>
              <a:rPr/>
              <a:t> </a:t>
            </a:r>
            <a:r>
              <a:rPr/>
              <a:t>meridional</a:t>
            </a:r>
            <a:r>
              <a:rPr/>
              <a:t> </a:t>
            </a:r>
            <a:r>
              <a:rPr/>
              <a:t>mientras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parece</a:t>
            </a:r>
            <a:r>
              <a:rPr/>
              <a:t> </a:t>
            </a:r>
            <a:r>
              <a:rPr/>
              <a:t>haber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tren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ondas</a:t>
            </a:r>
            <a:r>
              <a:rPr/>
              <a:t> </a:t>
            </a:r>
            <a:r>
              <a:rPr/>
              <a:t>desde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Índico</a:t>
            </a:r>
            <a:r>
              <a:rPr/>
              <a:t> </a:t>
            </a:r>
            <a:r>
              <a:rPr/>
              <a:t>hacia</a:t>
            </a:r>
            <a:r>
              <a:rPr/>
              <a:t> </a:t>
            </a:r>
            <a:r>
              <a:rPr/>
              <a:t>Sudamérica.</a:t>
            </a:r>
            <a:r>
              <a:rPr/>
              <a:t> </a:t>
            </a:r>
            <a:r>
              <a:rPr/>
              <a:t>JJA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SON</a:t>
            </a:r>
            <a:r>
              <a:rPr/>
              <a:t> </a:t>
            </a:r>
            <a:r>
              <a:rPr/>
              <a:t>tienen</a:t>
            </a:r>
            <a:r>
              <a:rPr/>
              <a:t> </a:t>
            </a:r>
            <a:r>
              <a:rPr/>
              <a:t>estructuras</a:t>
            </a:r>
            <a:r>
              <a:rPr/>
              <a:t> </a:t>
            </a:r>
            <a:r>
              <a:rPr/>
              <a:t>parecidas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máximo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amplitud</a:t>
            </a:r>
            <a:r>
              <a:rPr/>
              <a:t> </a:t>
            </a:r>
            <a:r>
              <a:rPr/>
              <a:t>está</a:t>
            </a:r>
            <a:r>
              <a:rPr/>
              <a:t> </a:t>
            </a:r>
            <a:r>
              <a:rPr/>
              <a:t>maś</a:t>
            </a:r>
            <a:r>
              <a:rPr/>
              <a:t> </a:t>
            </a:r>
            <a:r>
              <a:rPr/>
              <a:t>corrido</a:t>
            </a:r>
            <a:r>
              <a:rPr/>
              <a:t> </a:t>
            </a:r>
            <a:r>
              <a:rPr/>
              <a:t>hacia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este.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En</a:t>
            </a:r>
            <a:r>
              <a:rPr/>
              <a:t> </a:t>
            </a:r>
            <a:r>
              <a:rPr/>
              <a:t>resumen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estratósfera</a:t>
            </a:r>
            <a:r>
              <a:rPr/>
              <a:t> </a:t>
            </a:r>
            <a:r>
              <a:rPr/>
              <a:t>está</a:t>
            </a:r>
            <a:r>
              <a:rPr/>
              <a:t> </a:t>
            </a:r>
            <a:r>
              <a:rPr/>
              <a:t>representada</a:t>
            </a:r>
            <a:r>
              <a:rPr/>
              <a:t> </a:t>
            </a:r>
            <a:r>
              <a:rPr/>
              <a:t>principalmente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PC1.</a:t>
            </a:r>
            <a:r>
              <a:rPr/>
              <a:t> </a:t>
            </a:r>
            <a:r>
              <a:rPr/>
              <a:t>Su</a:t>
            </a:r>
            <a:r>
              <a:rPr/>
              <a:t> </a:t>
            </a:r>
            <a:r>
              <a:rPr/>
              <a:t>amplitud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mayor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JJA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SON</a:t>
            </a:r>
            <a:r>
              <a:rPr/>
              <a:t> </a:t>
            </a:r>
            <a:r>
              <a:rPr/>
              <a:t>cuando</a:t>
            </a:r>
            <a:r>
              <a:rPr/>
              <a:t> </a:t>
            </a:r>
            <a:r>
              <a:rPr/>
              <a:t>además</a:t>
            </a:r>
            <a:r>
              <a:rPr/>
              <a:t> </a:t>
            </a:r>
            <a:r>
              <a:rPr/>
              <a:t>parece</a:t>
            </a:r>
            <a:r>
              <a:rPr/>
              <a:t> </a:t>
            </a:r>
            <a:r>
              <a:rPr/>
              <a:t>evidenciar</a:t>
            </a:r>
            <a:r>
              <a:rPr/>
              <a:t> </a:t>
            </a:r>
            <a:r>
              <a:rPr/>
              <a:t>menor</a:t>
            </a:r>
            <a:r>
              <a:rPr/>
              <a:t> </a:t>
            </a:r>
            <a:r>
              <a:rPr/>
              <a:t>conexión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tropósfera.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PC2</a:t>
            </a:r>
            <a:r>
              <a:rPr/>
              <a:t> </a:t>
            </a:r>
            <a:r>
              <a:rPr/>
              <a:t>representa</a:t>
            </a:r>
            <a:r>
              <a:rPr/>
              <a:t> </a:t>
            </a:r>
            <a:r>
              <a:rPr/>
              <a:t>ondas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cortas,</a:t>
            </a:r>
            <a:r>
              <a:rPr/>
              <a:t> </a:t>
            </a:r>
            <a:r>
              <a:rPr/>
              <a:t>barotrópicas</a:t>
            </a:r>
            <a:r>
              <a:rPr/>
              <a:t> </a:t>
            </a:r>
            <a:r>
              <a:rPr/>
              <a:t>equivalentes</a:t>
            </a:r>
            <a:r>
              <a:rPr/>
              <a:t> </a:t>
            </a:r>
            <a:r>
              <a:rPr/>
              <a:t>(salvo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DJF)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mayor</a:t>
            </a:r>
            <a:r>
              <a:rPr/>
              <a:t> </a:t>
            </a:r>
            <a:r>
              <a:rPr/>
              <a:t>actividad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pacífico</a:t>
            </a:r>
            <a:r>
              <a:rPr/>
              <a:t> </a:t>
            </a:r>
            <a:r>
              <a:rPr/>
              <a:t>sur.</a:t>
            </a:r>
            <a:r>
              <a:rPr/>
              <a:t> </a:t>
            </a:r>
            <a:r>
              <a:rPr/>
              <a:t>Este</a:t>
            </a:r>
            <a:r>
              <a:rPr/>
              <a:t> </a:t>
            </a:r>
            <a:r>
              <a:rPr/>
              <a:t>resultado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medio</a:t>
            </a:r>
            <a:r>
              <a:rPr/>
              <a:t> </a:t>
            </a:r>
            <a:r>
              <a:rPr/>
              <a:t>raro</a:t>
            </a:r>
            <a:r>
              <a:rPr/>
              <a:t> </a:t>
            </a:r>
            <a:r>
              <a:rPr/>
              <a:t>porque</a:t>
            </a:r>
            <a:r>
              <a:rPr/>
              <a:t> </a:t>
            </a:r>
            <a:r>
              <a:rPr/>
              <a:t>implica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variabilidad</a:t>
            </a:r>
            <a:r>
              <a:rPr/>
              <a:t> </a:t>
            </a:r>
            <a:r>
              <a:rPr/>
              <a:t>conjunta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ondas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cortas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condiciones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propagación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uno</a:t>
            </a:r>
            <a:r>
              <a:rPr/>
              <a:t> </a:t>
            </a:r>
            <a:r>
              <a:rPr/>
              <a:t>esperaría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ésta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propagara</a:t>
            </a:r>
            <a:r>
              <a:rPr/>
              <a:t> </a:t>
            </a:r>
            <a:r>
              <a:rPr/>
              <a:t>hasta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estratósfera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fácilmente.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38065-DE38-4E1F-8FC6-4F9459B13AE4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NCEP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muy</a:t>
            </a:r>
            <a:r>
              <a:rPr/>
              <a:t> </a:t>
            </a:r>
            <a:r>
              <a:rPr/>
              <a:t>malo</a:t>
            </a:r>
            <a:r>
              <a:rPr/>
              <a:t> </a:t>
            </a:r>
            <a:r>
              <a:rPr/>
              <a:t>extendio</a:t>
            </a:r>
            <a:r>
              <a:rPr/>
              <a:t> </a:t>
            </a:r>
            <a:r>
              <a:rPr/>
              <a:t>hacia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pasado.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tanto.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38065-DE38-4E1F-8FC6-4F9459B13AE4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</a:t>
            </a:r>
            <a:r>
              <a:rPr/>
              <a:t> </a:t>
            </a:r>
            <a:r>
              <a:rPr/>
              <a:t>correlación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anomalía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SST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casa</a:t>
            </a:r>
            <a:r>
              <a:rPr/>
              <a:t> </a:t>
            </a:r>
            <a:r>
              <a:rPr/>
              <a:t>EOF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mucho</a:t>
            </a:r>
            <a:r>
              <a:rPr/>
              <a:t> </a:t>
            </a:r>
            <a:r>
              <a:rPr/>
              <a:t>significativo.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PC2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SON</a:t>
            </a:r>
            <a:r>
              <a:rPr/>
              <a:t> </a:t>
            </a:r>
            <a:r>
              <a:rPr/>
              <a:t>tiene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señal</a:t>
            </a:r>
            <a:r>
              <a:rPr/>
              <a:t> </a:t>
            </a:r>
            <a:r>
              <a:rPr/>
              <a:t>significativa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tipo</a:t>
            </a:r>
            <a:r>
              <a:rPr/>
              <a:t> </a:t>
            </a:r>
            <a:r>
              <a:rPr/>
              <a:t>niño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muestra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detalle</a:t>
            </a:r>
            <a:r>
              <a:rPr/>
              <a:t> </a:t>
            </a:r>
            <a:r>
              <a:rPr/>
              <a:t>abajo: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Pareciera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está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asociada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temperaturas</a:t>
            </a:r>
            <a:r>
              <a:rPr/>
              <a:t> </a:t>
            </a:r>
            <a:r>
              <a:rPr/>
              <a:t>cálidas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lado</a:t>
            </a:r>
            <a:r>
              <a:rPr/>
              <a:t> </a:t>
            </a:r>
            <a:r>
              <a:rPr/>
              <a:t>este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pacífico</a:t>
            </a:r>
            <a:r>
              <a:rPr/>
              <a:t> </a:t>
            </a:r>
            <a:r>
              <a:rPr/>
              <a:t>mientras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está</a:t>
            </a:r>
            <a:r>
              <a:rPr/>
              <a:t> </a:t>
            </a:r>
            <a:r>
              <a:rPr/>
              <a:t>asociada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anomalías</a:t>
            </a:r>
            <a:r>
              <a:rPr/>
              <a:t> </a:t>
            </a:r>
            <a:r>
              <a:rPr/>
              <a:t>cálidas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central.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todas</a:t>
            </a:r>
            <a:r>
              <a:rPr/>
              <a:t> </a:t>
            </a:r>
            <a:r>
              <a:rPr/>
              <a:t>formas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diferencias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son</a:t>
            </a:r>
            <a:r>
              <a:rPr/>
              <a:t> </a:t>
            </a:r>
            <a:r>
              <a:rPr/>
              <a:t>muy</a:t>
            </a:r>
            <a:r>
              <a:rPr/>
              <a:t> </a:t>
            </a:r>
            <a:r>
              <a:rPr/>
              <a:t>grandes.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38065-DE38-4E1F-8FC6-4F9459B13AE4}" type="slidenum">
              <a:rPr lang="en-US"/>
              <a:t>27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700" y="1122362"/>
            <a:ext cx="91422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183" y="365125"/>
            <a:ext cx="262838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35" y="365125"/>
            <a:ext cx="773277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35" y="571720"/>
            <a:ext cx="10513530" cy="36100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5620" y="1123736"/>
            <a:ext cx="11038360" cy="422581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75620" y="5924550"/>
            <a:ext cx="11038360" cy="575734"/>
          </a:xfrm>
        </p:spPr>
        <p:txBody>
          <a:bodyPr>
            <a:noAutofit/>
          </a:bodyPr>
          <a:lstStyle>
            <a:lvl1pPr>
              <a:defRPr sz="1465"/>
            </a:lvl1pPr>
            <a:lvl2pPr>
              <a:defRPr sz="1465"/>
            </a:lvl2pPr>
            <a:lvl3pPr>
              <a:defRPr sz="1465"/>
            </a:lvl3pPr>
            <a:lvl4pPr>
              <a:defRPr sz="1465"/>
            </a:lvl4pPr>
            <a:lvl5pPr>
              <a:defRPr sz="1465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471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01" y="1094621"/>
            <a:ext cx="9832439" cy="798209"/>
          </a:xfrm>
        </p:spPr>
        <p:txBody>
          <a:bodyPr anchor="t">
            <a:noAutofit/>
          </a:bodyPr>
          <a:lstStyle>
            <a:lvl1pPr algn="l">
              <a:defRPr sz="5335" b="0" i="0" cap="small" baseline="0">
                <a:solidFill>
                  <a:schemeClr val="tx1"/>
                </a:solidFill>
                <a:latin typeface="Gotham Book" pitchFamily="50" charset="0"/>
              </a:defRPr>
            </a:lvl1pPr>
          </a:lstStyle>
          <a:p>
            <a:r>
              <a:rPr lang="es-AR" dirty="0"/>
              <a:t>TÍTULO DE LA PRESENTACIÓN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726660" y="4485581"/>
            <a:ext cx="3743679" cy="545939"/>
          </a:xfrm>
        </p:spPr>
        <p:txBody>
          <a:bodyPr/>
          <a:lstStyle>
            <a:lvl1pPr marL="635" indent="0" algn="r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/>
              <a:t>Elio Campitelli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7150710" y="5031523"/>
            <a:ext cx="5471531" cy="1"/>
          </a:xfrm>
          <a:prstGeom prst="line">
            <a:avLst/>
          </a:prstGeom>
          <a:ln w="4445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720615" y="1028737"/>
            <a:ext cx="9599177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528632" y="1028737"/>
            <a:ext cx="7679341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small" baseline="0">
                <a:latin typeface="Gotham Book" pitchFamily="50" charset="0"/>
              </a:defRPr>
            </a:lvl1pPr>
          </a:lstStyle>
          <a:p>
            <a:pPr lvl="0"/>
            <a:r>
              <a:rPr lang="en-GB" dirty="0"/>
              <a:t>SUBTÍTULO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720615" y="1028737"/>
            <a:ext cx="7871325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9339" y="260652"/>
            <a:ext cx="6721377" cy="768085"/>
          </a:xfrm>
        </p:spPr>
        <p:txBody>
          <a:bodyPr>
            <a:normAutofit/>
          </a:bodyPr>
          <a:lstStyle>
            <a:lvl1pPr marL="635" indent="0">
              <a:buNone/>
              <a:defRPr sz="4265" cap="none" baseline="0">
                <a:latin typeface="Fira Code" panose="020B0609050000020004" pitchFamily="49" charset="0"/>
                <a:ea typeface="Fira Code" panose="020B0609050000020004" pitchFamily="49" charset="0"/>
              </a:defRPr>
            </a:lvl1pPr>
          </a:lstStyle>
          <a:p>
            <a:pPr lvl="0"/>
            <a:r>
              <a:rPr lang="en-GB" dirty="0" err="1"/>
              <a:t>funcion</a:t>
            </a:r>
            <a:r>
              <a:rPr lang="en-GB" dirty="0"/>
              <a:t>()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32348" y="-315469"/>
            <a:ext cx="13438868" cy="1872539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305" y="744947"/>
            <a:ext cx="11615021" cy="1224179"/>
          </a:xfrm>
        </p:spPr>
        <p:txBody>
          <a:bodyPr anchor="ctr">
            <a:noAutofit/>
          </a:bodyPr>
          <a:lstStyle>
            <a:lvl1pPr marL="0" indent="0">
              <a:buNone/>
              <a:defRPr sz="4800" b="0" u="none" cap="small" baseline="0">
                <a:solidFill>
                  <a:schemeClr val="bg1"/>
                </a:solid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14758" y="1916450"/>
            <a:ext cx="10655334" cy="396185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Descripción</a:t>
            </a:r>
            <a:endParaRPr lang="es-AR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84" y="129540"/>
            <a:ext cx="11773122" cy="65463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-632348" y="1557071"/>
            <a:ext cx="13438868" cy="5545596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7950" y="739609"/>
            <a:ext cx="11613731" cy="1224179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4800" b="0" u="none" cap="small" baseline="0">
                <a:pattFill prst="trellis">
                  <a:fgClr>
                    <a:srgbClr val="8F001E"/>
                  </a:fgClr>
                  <a:bgClr>
                    <a:srgbClr val="640015"/>
                  </a:bgClr>
                </a:pattFill>
                <a:latin typeface="Arial Black" pitchFamily="34" charset="0"/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19526" y="1773560"/>
            <a:ext cx="10750566" cy="468077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-432640" y="1629091"/>
            <a:ext cx="10751094" cy="1224352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12112" y="1629064"/>
            <a:ext cx="8253387" cy="1224179"/>
          </a:xfrm>
        </p:spPr>
        <p:txBody>
          <a:bodyPr anchor="ctr">
            <a:no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bg1"/>
                </a:solidFill>
              </a:defRPr>
            </a:lvl2pPr>
            <a:lvl3pPr marL="914400" indent="0">
              <a:buNone/>
              <a:defRPr sz="4000">
                <a:solidFill>
                  <a:schemeClr val="bg1"/>
                </a:solidFill>
              </a:defRPr>
            </a:lvl3pPr>
            <a:lvl4pPr marL="1371600" indent="0">
              <a:buNone/>
              <a:defRPr sz="4000">
                <a:solidFill>
                  <a:schemeClr val="bg1"/>
                </a:solidFill>
              </a:defRPr>
            </a:lvl4pPr>
            <a:lvl5pPr marL="1828800" indent="0">
              <a:buNone/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50790" y="-36912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87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787" y="6357478"/>
            <a:ext cx="3860045" cy="365189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900" y="6357478"/>
            <a:ext cx="2844244" cy="365189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87" y="1709738"/>
            <a:ext cx="105135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87" y="4589464"/>
            <a:ext cx="105135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3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85" y="1825625"/>
            <a:ext cx="5180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365125"/>
            <a:ext cx="105135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24" y="1681163"/>
            <a:ext cx="5156771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24" y="2505076"/>
            <a:ext cx="515677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985" y="1681163"/>
            <a:ext cx="518216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985" y="2505076"/>
            <a:ext cx="518216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  <p:sp>
        <p:nvSpPr>
          <p:cNvPr id="10" name="Rounded Rectangle 9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168" y="987426"/>
            <a:ext cx="617098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23" y="457200"/>
            <a:ext cx="393146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168" y="987426"/>
            <a:ext cx="617098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23" y="2057400"/>
            <a:ext cx="393146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3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7805" y="6356351"/>
            <a:ext cx="411399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8905" y="6356351"/>
            <a:ext cx="2742660" cy="365125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35" y="1825625"/>
            <a:ext cx="10513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3"/>
          <p:cNvSpPr/>
          <p:nvPr userDrawn="1"/>
        </p:nvSpPr>
        <p:spPr>
          <a:xfrm>
            <a:off x="-50790" y="-36913"/>
            <a:ext cx="12291199" cy="6934235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8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15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20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23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  <a:r>
              <a:rPr/>
              <a:t> </a:t>
            </a:r>
            <a:r>
              <a:rPr/>
              <a:t>Campitelli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pPr lvl="0" marL="0" indent="0">
              <a:buNone/>
            </a:pPr>
            <a:r>
              <a:rPr/>
              <a:t>EOF</a:t>
            </a:r>
            <a:r>
              <a:rPr/>
              <a:t> </a:t>
            </a:r>
            <a:r>
              <a:rPr/>
              <a:t>complejo</a:t>
            </a:r>
            <a:r>
              <a:rPr/>
              <a:t> </a:t>
            </a:r>
            <a:r>
              <a:rPr/>
              <a:t>conjunto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LÑos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11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Patrones</a:t>
            </a:r>
            <a:r>
              <a:rPr/>
              <a:t> </a:t>
            </a:r>
            <a:r>
              <a:rPr/>
              <a:t>espaciales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EOF</a:t>
            </a:r>
            <a:r>
              <a:rPr/>
              <a:t> </a:t>
            </a:r>
            <a:r>
              <a:rPr/>
              <a:t>complejo.</a:t>
            </a:r>
            <a:r>
              <a:rPr/>
              <a:t> </a:t>
            </a:r>
            <a:r>
              <a:rPr/>
              <a:t>Valor</a:t>
            </a:r>
            <a:r>
              <a:rPr/>
              <a:t> </a:t>
            </a:r>
            <a:r>
              <a:rPr/>
              <a:t>absoluto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sombreado,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linea</a:t>
            </a:r>
            <a:r>
              <a:rPr/>
              <a:t> </a:t>
            </a:r>
            <a:r>
              <a:rPr/>
              <a:t>negra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linea</a:t>
            </a:r>
            <a:r>
              <a:rPr/>
              <a:t> </a:t>
            </a:r>
            <a:r>
              <a:rPr/>
              <a:t>azul.</a:t>
            </a:r>
            <a:r>
              <a:rPr/>
              <a:t> </a:t>
            </a:r>
            <a:r>
              <a:rPr/>
              <a:t>(dataset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Interim)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Detalle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anterior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estaciones</a:t>
            </a:r>
            <a:r>
              <a:rPr/>
              <a:t> </a:t>
            </a:r>
            <a:r>
              <a:rPr/>
              <a:t>SON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coordenadas</a:t>
            </a:r>
            <a:r>
              <a:rPr/>
              <a:t> </a:t>
            </a:r>
            <a:r>
              <a:rPr/>
              <a:t>polares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distintos</a:t>
            </a:r>
            <a:r>
              <a:rPr/>
              <a:t> </a:t>
            </a:r>
            <a:r>
              <a:rPr/>
              <a:t>reanálisis.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Series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segunda</a:t>
            </a:r>
            <a:r>
              <a:rPr/>
              <a:t> </a:t>
            </a:r>
            <a:r>
              <a:rPr/>
              <a:t>componente</a:t>
            </a:r>
            <a:r>
              <a:rPr/>
              <a:t> </a:t>
            </a:r>
            <a:r>
              <a:rPr/>
              <a:t>principal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SON.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Amplitud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ondas</a:t>
            </a:r>
            <a:r>
              <a:rPr/>
              <a:t> </a:t>
            </a:r>
            <a:r>
              <a:rPr/>
              <a:t>zonales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componente</a:t>
            </a:r>
            <a:r>
              <a:rPr/>
              <a:t> </a:t>
            </a:r>
            <a:r>
              <a:rPr/>
              <a:t>principal.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Varianza</a:t>
            </a:r>
            <a:r>
              <a:rPr/>
              <a:t> </a:t>
            </a:r>
            <a:r>
              <a:rPr/>
              <a:t>explicada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componente</a:t>
            </a:r>
            <a:r>
              <a:rPr/>
              <a:t> </a:t>
            </a:r>
            <a:r>
              <a:rPr/>
              <a:t>principal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estación.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altura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(sombreado)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(contornos)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componente</a:t>
            </a:r>
            <a:r>
              <a:rPr/>
              <a:t> </a:t>
            </a:r>
            <a:r>
              <a:rPr/>
              <a:t>principal.</a:t>
            </a:r>
            <a:r>
              <a:rPr/>
              <a:t> </a:t>
            </a:r>
            <a:r>
              <a:rPr/>
              <a:t>a)</a:t>
            </a:r>
            <a:r>
              <a:rPr/>
              <a:t> </a:t>
            </a:r>
            <a:r>
              <a:rPr/>
              <a:t>correlación,</a:t>
            </a:r>
            <a:r>
              <a:rPr/>
              <a:t> </a:t>
            </a:r>
            <a:r>
              <a:rPr/>
              <a:t>b)</a:t>
            </a:r>
            <a:r>
              <a:rPr/>
              <a:t> </a:t>
            </a:r>
            <a:r>
              <a:rPr/>
              <a:t>regresión.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altura</a:t>
            </a:r>
            <a:r>
              <a:rPr/>
              <a:t> </a:t>
            </a:r>
            <a:r>
              <a:rPr/>
              <a:t>geopotencial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valor</a:t>
            </a:r>
            <a:r>
              <a:rPr/>
              <a:t> </a:t>
            </a:r>
            <a:r>
              <a:rPr/>
              <a:t>absoluto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EOF</a:t>
            </a:r>
            <a:r>
              <a:rPr/>
              <a:t> </a:t>
            </a:r>
            <a:r>
              <a:rPr/>
              <a:t>complejo.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Extender</a:t>
            </a:r>
            <a:r>
              <a:rPr/>
              <a:t> </a:t>
            </a:r>
            <a:r>
              <a:rPr/>
              <a:t>antes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1979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¿Se puede?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Patrones</a:t>
            </a:r>
            <a:r>
              <a:rPr/>
              <a:t> </a:t>
            </a:r>
            <a:r>
              <a:rPr/>
              <a:t>espaciales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segunda</a:t>
            </a:r>
            <a:r>
              <a:rPr/>
              <a:t> </a:t>
            </a:r>
            <a:r>
              <a:rPr/>
              <a:t>componente</a:t>
            </a:r>
            <a:r>
              <a:rPr/>
              <a:t> </a:t>
            </a:r>
            <a:r>
              <a:rPr/>
              <a:t>principal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distintos</a:t>
            </a:r>
            <a:r>
              <a:rPr/>
              <a:t> </a:t>
            </a:r>
            <a:r>
              <a:rPr/>
              <a:t>períodos.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Series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segundo</a:t>
            </a:r>
            <a:r>
              <a:rPr/>
              <a:t> </a:t>
            </a:r>
            <a:r>
              <a:rPr/>
              <a:t>EOF</a:t>
            </a:r>
            <a:r>
              <a:rPr/>
              <a:t> </a:t>
            </a:r>
            <a:r>
              <a:rPr/>
              <a:t>obtenido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distintos</a:t>
            </a:r>
            <a:r>
              <a:rPr/>
              <a:t> </a:t>
            </a:r>
            <a:r>
              <a:rPr/>
              <a:t>períodos.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23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patrón</a:t>
            </a:r>
            <a:r>
              <a:rPr/>
              <a:t> </a:t>
            </a:r>
            <a:r>
              <a:rPr/>
              <a:t>espacial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magnitud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eof</a:t>
            </a:r>
            <a:r>
              <a:rPr/>
              <a:t> </a:t>
            </a:r>
            <a:r>
              <a:rPr/>
              <a:t>complejo</a:t>
            </a:r>
            <a:r>
              <a:rPr/>
              <a:t> </a:t>
            </a:r>
            <a:r>
              <a:rPr/>
              <a:t>usando</a:t>
            </a:r>
            <a:r>
              <a:rPr/>
              <a:t> </a:t>
            </a:r>
            <a:r>
              <a:rPr/>
              <a:t>datos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partir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Año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obtenido</a:t>
            </a:r>
            <a:r>
              <a:rPr/>
              <a:t> </a:t>
            </a:r>
            <a:r>
              <a:rPr/>
              <a:t>uando</a:t>
            </a:r>
            <a:r>
              <a:rPr/>
              <a:t> </a:t>
            </a:r>
            <a:r>
              <a:rPr/>
              <a:t>toda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serie.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Series</a:t>
            </a:r>
            <a:r>
              <a:rPr/>
              <a:t> </a:t>
            </a:r>
            <a:r>
              <a:rPr/>
              <a:t>temporales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EOF</a:t>
            </a:r>
            <a:r>
              <a:rPr/>
              <a:t> </a:t>
            </a:r>
            <a:r>
              <a:rPr/>
              <a:t>usando</a:t>
            </a:r>
            <a:r>
              <a:rPr/>
              <a:t> </a:t>
            </a:r>
            <a:r>
              <a:rPr/>
              <a:t>todo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período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ERA20C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Espectros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dela</a:t>
            </a:r>
            <a:r>
              <a:rPr/>
              <a:t> </a:t>
            </a:r>
            <a:r>
              <a:rPr/>
              <a:t>segunda</a:t>
            </a:r>
            <a:r>
              <a:rPr/>
              <a:t> </a:t>
            </a:r>
            <a:r>
              <a:rPr/>
              <a:t>componente</a:t>
            </a:r>
            <a:r>
              <a:rPr/>
              <a:t> </a:t>
            </a:r>
            <a:r>
              <a:rPr/>
              <a:t>principal.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linea</a:t>
            </a:r>
            <a:r>
              <a:rPr/>
              <a:t> </a:t>
            </a:r>
            <a:r>
              <a:rPr/>
              <a:t>punteada,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valor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significancia.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Espectro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magnitud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segunda</a:t>
            </a:r>
            <a:r>
              <a:rPr/>
              <a:t> </a:t>
            </a:r>
            <a:r>
              <a:rPr/>
              <a:t>componente</a:t>
            </a:r>
            <a:r>
              <a:rPr/>
              <a:t> </a:t>
            </a:r>
            <a:r>
              <a:rPr/>
              <a:t>principal.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linea</a:t>
            </a:r>
            <a:r>
              <a:rPr/>
              <a:t> </a:t>
            </a:r>
            <a:r>
              <a:rPr/>
              <a:t>punteada,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valor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significancia.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Regresiones</a:t>
            </a:r>
            <a:r>
              <a:rPr/>
              <a:t> </a:t>
            </a:r>
            <a:r>
              <a:rPr/>
              <a:t>(1979-2009)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anomalía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función</a:t>
            </a:r>
            <a:r>
              <a:rPr/>
              <a:t> </a:t>
            </a:r>
            <a:r>
              <a:rPr/>
              <a:t>corriente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0.9950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partes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EOF</a:t>
            </a:r>
            <a:r>
              <a:rPr/>
              <a:t> </a:t>
            </a:r>
            <a:r>
              <a:rPr/>
              <a:t>complejo.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flechas,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flujo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acción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derivado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mismma.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29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PC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anomalía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SST.</a:t>
            </a:r>
            <a:r>
              <a:rPr/>
              <a:t> </a:t>
            </a:r>
            <a:r>
              <a:rPr/>
              <a:t>Puntos</a:t>
            </a:r>
            <a:r>
              <a:rPr/>
              <a:t> </a:t>
            </a:r>
            <a:r>
              <a:rPr/>
              <a:t>marcan</a:t>
            </a:r>
            <a:r>
              <a:rPr/>
              <a:t> </a:t>
            </a:r>
            <a:r>
              <a:rPr/>
              <a:t>valores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ṕ-valor</a:t>
            </a:r>
            <a:r>
              <a:rPr/>
              <a:t> </a:t>
            </a:r>
            <a:r>
              <a:rPr/>
              <a:t>&lt;=</a:t>
            </a:r>
            <a:r>
              <a:rPr/>
              <a:t> </a:t>
            </a:r>
            <a:r>
              <a:rPr/>
              <a:t>0.05</a:t>
            </a:r>
            <a:r>
              <a:rPr/>
              <a:t> </a:t>
            </a:r>
            <a:r>
              <a:rPr/>
              <a:t>(ajustado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FDR).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Diferencia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anterior.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7800" y="127000"/>
          <a:ext cx="11772900" cy="603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700"/>
                <a:gridCol w="2933700"/>
                <a:gridCol w="2933700"/>
                <a:gridCol w="29337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cPC1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-0.1105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0.5539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cPC1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-0.1832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0.3238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cPC2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0.6578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cPC2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0.2967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0.1051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cada</a:t>
            </a:r>
            <a:r>
              <a:rPr/>
              <a:t> </a:t>
            </a:r>
            <a:r>
              <a:rPr/>
              <a:t>componente</a:t>
            </a:r>
            <a:r>
              <a:rPr/>
              <a:t> </a:t>
            </a:r>
            <a:r>
              <a:rPr/>
              <a:t>principal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índice</a:t>
            </a:r>
            <a:r>
              <a:rPr/>
              <a:t> </a:t>
            </a:r>
            <a:r>
              <a:rPr/>
              <a:t>ENSO</a:t>
            </a:r>
            <a:r>
              <a:rPr/>
              <a:t> </a:t>
            </a:r>
            <a:r>
              <a:rPr/>
              <a:t>3.4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División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varianza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3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temperatura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50hPa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componentes</a:t>
            </a:r>
            <a:r>
              <a:rPr/>
              <a:t> </a:t>
            </a:r>
            <a:r>
              <a:rPr/>
              <a:t>principales</a:t>
            </a:r>
            <a:r>
              <a:rPr/>
              <a:t> </a:t>
            </a:r>
            <a:r>
              <a:rPr/>
              <a:t>complejas.</a:t>
            </a:r>
            <a:r>
              <a:rPr/>
              <a:t> </a:t>
            </a:r>
            <a:r>
              <a:rPr/>
              <a:t>Puntos</a:t>
            </a:r>
            <a:r>
              <a:rPr/>
              <a:t> </a:t>
            </a:r>
            <a:r>
              <a:rPr/>
              <a:t>marcan</a:t>
            </a:r>
            <a:r>
              <a:rPr/>
              <a:t> </a:t>
            </a:r>
            <a:r>
              <a:rPr/>
              <a:t>zonas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p.valor</a:t>
            </a:r>
            <a:r>
              <a:rPr/>
              <a:t> </a:t>
            </a:r>
            <a:r>
              <a:rPr/>
              <a:t>&lt;=</a:t>
            </a:r>
            <a:r>
              <a:rPr/>
              <a:t> </a:t>
            </a:r>
            <a:r>
              <a:rPr/>
              <a:t>0.05</a:t>
            </a:r>
            <a:r>
              <a:rPr/>
              <a:t> </a:t>
            </a:r>
            <a:r>
              <a:rPr/>
              <a:t>(corregido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FDR).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33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temperatura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850hPa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componentes</a:t>
            </a:r>
            <a:r>
              <a:rPr/>
              <a:t> </a:t>
            </a:r>
            <a:r>
              <a:rPr/>
              <a:t>principales</a:t>
            </a:r>
            <a:r>
              <a:rPr/>
              <a:t> </a:t>
            </a:r>
            <a:r>
              <a:rPr/>
              <a:t>complejas.</a:t>
            </a:r>
            <a:r>
              <a:rPr/>
              <a:t> </a:t>
            </a:r>
            <a:r>
              <a:rPr/>
              <a:t>Puntos</a:t>
            </a:r>
            <a:r>
              <a:rPr/>
              <a:t> </a:t>
            </a:r>
            <a:r>
              <a:rPr/>
              <a:t>marcan</a:t>
            </a:r>
            <a:r>
              <a:rPr/>
              <a:t> </a:t>
            </a:r>
            <a:r>
              <a:rPr/>
              <a:t>zonas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p.valor</a:t>
            </a:r>
            <a:r>
              <a:rPr/>
              <a:t> </a:t>
            </a:r>
            <a:r>
              <a:rPr/>
              <a:t>&lt;=</a:t>
            </a:r>
            <a:r>
              <a:rPr/>
              <a:t> </a:t>
            </a:r>
            <a:r>
              <a:rPr/>
              <a:t>0.05</a:t>
            </a:r>
            <a:r>
              <a:rPr/>
              <a:t> </a:t>
            </a:r>
            <a:r>
              <a:rPr/>
              <a:t>(corregido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FDR).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3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850hPa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componentes</a:t>
            </a:r>
            <a:r>
              <a:rPr/>
              <a:t> </a:t>
            </a:r>
            <a:r>
              <a:rPr/>
              <a:t>principales</a:t>
            </a:r>
            <a:r>
              <a:rPr/>
              <a:t> </a:t>
            </a:r>
            <a:r>
              <a:rPr/>
              <a:t>complejas.</a:t>
            </a:r>
            <a:r>
              <a:rPr/>
              <a:t> </a:t>
            </a:r>
            <a:r>
              <a:rPr/>
              <a:t>Puntos</a:t>
            </a:r>
            <a:r>
              <a:rPr/>
              <a:t> </a:t>
            </a:r>
            <a:r>
              <a:rPr/>
              <a:t>marcan</a:t>
            </a:r>
            <a:r>
              <a:rPr/>
              <a:t> </a:t>
            </a:r>
            <a:r>
              <a:rPr/>
              <a:t>zonas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p.valor</a:t>
            </a:r>
            <a:r>
              <a:rPr/>
              <a:t> </a:t>
            </a:r>
            <a:r>
              <a:rPr/>
              <a:t>&lt;=</a:t>
            </a:r>
            <a:r>
              <a:rPr/>
              <a:t> </a:t>
            </a:r>
            <a:r>
              <a:rPr/>
              <a:t>0.05</a:t>
            </a:r>
            <a:r>
              <a:rPr/>
              <a:t> </a:t>
            </a:r>
            <a:r>
              <a:rPr/>
              <a:t>(corregido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FDR).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4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Descomposición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Z’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50hPa.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5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Descomposición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varianza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Z’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200hPa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7800" y="1181100"/>
            <a:ext cx="11772900" cy="392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Z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[Z]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35" y="231845"/>
            <a:ext cx="10513530" cy="315912"/>
          </a:xfrm>
        </p:spPr>
        <p:txBody>
          <a:bodyPr/>
          <a:lstStyle/>
          <a:p>
            <a:pPr lvl="0" marL="0" indent="0">
              <a:buNone/>
            </a:pPr>
            <a:r>
              <a:rPr/>
              <a:t>EOF</a:t>
            </a:r>
            <a:r>
              <a:rPr/>
              <a:t> </a:t>
            </a:r>
            <a:r>
              <a:rPr/>
              <a:t>complejo</a:t>
            </a:r>
            <a:r>
              <a:rPr/>
              <a:t> </a:t>
            </a:r>
            <a:r>
              <a:rPr/>
              <a:t>1979-2009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8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Patrones</a:t>
            </a:r>
            <a:r>
              <a:rPr/>
              <a:t> </a:t>
            </a:r>
            <a:r>
              <a:rPr/>
              <a:t>espaciales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EOF</a:t>
            </a:r>
            <a:r>
              <a:rPr/>
              <a:t> </a:t>
            </a:r>
            <a:r>
              <a:rPr/>
              <a:t>complejo.</a:t>
            </a:r>
            <a:r>
              <a:rPr/>
              <a:t> </a:t>
            </a:r>
            <a:r>
              <a:rPr/>
              <a:t>Valor</a:t>
            </a:r>
            <a:r>
              <a:rPr/>
              <a:t> </a:t>
            </a:r>
            <a:r>
              <a:rPr/>
              <a:t>absoluto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sombreado,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linea</a:t>
            </a:r>
            <a:r>
              <a:rPr/>
              <a:t> </a:t>
            </a:r>
            <a:r>
              <a:rPr/>
              <a:t>negra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parte</a:t>
            </a:r>
            <a:r>
              <a:rPr/>
              <a:t> </a:t>
            </a:r>
            <a:r>
              <a:rPr/>
              <a:t>imaginaria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linea</a:t>
            </a:r>
            <a:r>
              <a:rPr/>
              <a:t> </a:t>
            </a:r>
            <a:r>
              <a:rPr/>
              <a:t>azul.</a:t>
            </a:r>
            <a:r>
              <a:rPr/>
              <a:t> </a:t>
            </a:r>
            <a:r>
              <a:rPr/>
              <a:t>(dataset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Interim)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16-algo/unnamed-chunk-9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77900" y="127000"/>
            <a:ext cx="10160000" cy="603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77800" y="6159500"/>
            <a:ext cx="117729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Correlaciones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componentes</a:t>
            </a:r>
            <a:r>
              <a:rPr/>
              <a:t> </a:t>
            </a:r>
            <a:r>
              <a:rPr/>
              <a:t>principales.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WPS Presentation</Application>
  <PresentationFormat>On-screen Show (16:10)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Gotham Book</vt:lpstr>
      <vt:lpstr>Fira Code</vt:lpstr>
      <vt:lpstr>Arial Black</vt:lpstr>
      <vt:lpstr>Calibri</vt:lpstr>
      <vt:lpstr>微软雅黑</vt:lpstr>
      <vt:lpstr>FZHei-B01</vt:lpstr>
      <vt:lpstr/>
      <vt:lpstr>Arial Unicode MS</vt:lpstr>
      <vt:lpstr>DejaVu Sans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Elio Campitelli</dc:creator>
  <cp:keywords/>
  <dcterms:created xsi:type="dcterms:W3CDTF">2019-09-10T21:38:36Z</dcterms:created>
  <dcterms:modified xsi:type="dcterms:W3CDTF">2019-09-10T21:38:36Z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includes">
    <vt:lpwstr/>
  </property>
  <property fmtid="{D5CDD505-2E9C-101B-9397-08002B2CF9AE}" pid="3" name="output">
    <vt:lpwstr/>
  </property>
  <property fmtid="{D5CDD505-2E9C-101B-9397-08002B2CF9AE}" pid="4" name="urlcolor">
    <vt:lpwstr>blue</vt:lpwstr>
  </property>
</Properties>
</file>