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handoutMasterIdLst>
    <p:handoutMasterId r:id="rId28"/>
  </p:handoutMasterIdLst>
  <p:sldIdLst>
    <p:sldId id="282" r:id="rId2"/>
    <p:sldId id="292" r:id="rId3"/>
    <p:sldId id="291" r:id="rId4"/>
    <p:sldId id="293" r:id="rId5"/>
    <p:sldId id="294" r:id="rId6"/>
    <p:sldId id="295" r:id="rId7"/>
    <p:sldId id="296" r:id="rId8"/>
    <p:sldId id="297" r:id="rId9"/>
    <p:sldId id="302" r:id="rId10"/>
    <p:sldId id="303" r:id="rId11"/>
    <p:sldId id="300" r:id="rId12"/>
    <p:sldId id="298" r:id="rId13"/>
    <p:sldId id="318" r:id="rId14"/>
    <p:sldId id="299" r:id="rId15"/>
    <p:sldId id="304" r:id="rId16"/>
    <p:sldId id="305" r:id="rId17"/>
    <p:sldId id="306" r:id="rId18"/>
    <p:sldId id="307" r:id="rId19"/>
    <p:sldId id="308" r:id="rId20"/>
    <p:sldId id="309" r:id="rId21"/>
    <p:sldId id="310" r:id="rId22"/>
    <p:sldId id="314" r:id="rId23"/>
    <p:sldId id="317" r:id="rId24"/>
    <p:sldId id="315" r:id="rId25"/>
    <p:sldId id="263" r:id="rId26"/>
  </p:sldIdLst>
  <p:sldSz cx="9144000" cy="5143500" type="screen16x9"/>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05D"/>
    <a:srgbClr val="FDDBA5"/>
    <a:srgbClr val="DEEBF7"/>
    <a:srgbClr val="9DC3E6"/>
    <a:srgbClr val="FF2525"/>
    <a:srgbClr val="FFFF66"/>
    <a:srgbClr val="A365D1"/>
    <a:srgbClr val="FFFF4B"/>
    <a:srgbClr val="A3CE88"/>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336" autoAdjust="0"/>
  </p:normalViewPr>
  <p:slideViewPr>
    <p:cSldViewPr snapToGrid="0" snapToObjects="1" showGuides="1">
      <p:cViewPr>
        <p:scale>
          <a:sx n="100" d="100"/>
          <a:sy n="100" d="100"/>
        </p:scale>
        <p:origin x="540" y="-72"/>
      </p:cViewPr>
      <p:guideLst>
        <p:guide orient="horz" pos="2160"/>
        <p:guide pos="2880"/>
        <p:guide orient="horz" pos="16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latin typeface="Apex New"/>
            </a:endParaRPr>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4093C2-B723-4D4E-A674-4546A6E27500}" type="datetime1">
              <a:rPr lang="es-ES" smtClean="0">
                <a:latin typeface="Apex New"/>
              </a:rPr>
              <a:pPr/>
              <a:t>09/04/2025</a:t>
            </a:fld>
            <a:endParaRPr lang="es-ES" dirty="0">
              <a:latin typeface="Apex New"/>
            </a:endParaRPr>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latin typeface="Apex New"/>
            </a:endParaRPr>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2D5D5F-C200-5148-91B4-A39DD1303157}" type="slidenum">
              <a:rPr lang="es-ES" smtClean="0">
                <a:latin typeface="Apex New"/>
              </a:rPr>
              <a:pPr/>
              <a:t>‹Nº›</a:t>
            </a:fld>
            <a:endParaRPr lang="es-ES" dirty="0">
              <a:latin typeface="Apex New"/>
            </a:endParaRPr>
          </a:p>
        </p:txBody>
      </p:sp>
    </p:spTree>
    <p:extLst>
      <p:ext uri="{BB962C8B-B14F-4D97-AF65-F5344CB8AC3E}">
        <p14:creationId xmlns:p14="http://schemas.microsoft.com/office/powerpoint/2010/main" val="76839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pex New"/>
              </a:defRPr>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pex New"/>
              </a:defRPr>
            </a:lvl1pPr>
          </a:lstStyle>
          <a:p>
            <a:fld id="{A08F9FAF-F5BC-0541-B81A-23B0A7E1CAA3}" type="datetime1">
              <a:rPr lang="es-ES" smtClean="0"/>
              <a:pPr/>
              <a:t>09/04/2025</a:t>
            </a:fld>
            <a:endParaRPr lang="es-ES" dirty="0"/>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pex New"/>
              </a:defRPr>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pex New"/>
              </a:defRPr>
            </a:lvl1pPr>
          </a:lstStyle>
          <a:p>
            <a:fld id="{15BD8481-4D30-6E47-9EED-DC7706E31EA9}" type="slidenum">
              <a:rPr lang="es-ES" smtClean="0"/>
              <a:pPr/>
              <a:t>‹Nº›</a:t>
            </a:fld>
            <a:endParaRPr lang="es-ES" dirty="0"/>
          </a:p>
        </p:txBody>
      </p:sp>
    </p:spTree>
    <p:extLst>
      <p:ext uri="{BB962C8B-B14F-4D97-AF65-F5344CB8AC3E}">
        <p14:creationId xmlns:p14="http://schemas.microsoft.com/office/powerpoint/2010/main" val="25233485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pex New"/>
        <a:ea typeface="+mn-ea"/>
        <a:cs typeface="+mn-cs"/>
      </a:defRPr>
    </a:lvl1pPr>
    <a:lvl2pPr marL="457200" algn="l" defTabSz="457200" rtl="0" eaLnBrk="1" latinLnBrk="0" hangingPunct="1">
      <a:defRPr sz="1200" kern="1200">
        <a:solidFill>
          <a:schemeClr val="tx1"/>
        </a:solidFill>
        <a:latin typeface="Apex New"/>
        <a:ea typeface="+mn-ea"/>
        <a:cs typeface="+mn-cs"/>
      </a:defRPr>
    </a:lvl2pPr>
    <a:lvl3pPr marL="914400" algn="l" defTabSz="457200" rtl="0" eaLnBrk="1" latinLnBrk="0" hangingPunct="1">
      <a:defRPr sz="1200" kern="1200">
        <a:solidFill>
          <a:schemeClr val="tx1"/>
        </a:solidFill>
        <a:latin typeface="Apex New"/>
        <a:ea typeface="+mn-ea"/>
        <a:cs typeface="+mn-cs"/>
      </a:defRPr>
    </a:lvl3pPr>
    <a:lvl4pPr marL="1371600" algn="l" defTabSz="457200" rtl="0" eaLnBrk="1" latinLnBrk="0" hangingPunct="1">
      <a:defRPr sz="1200" kern="1200">
        <a:solidFill>
          <a:schemeClr val="tx1"/>
        </a:solidFill>
        <a:latin typeface="Apex New"/>
        <a:ea typeface="+mn-ea"/>
        <a:cs typeface="+mn-cs"/>
      </a:defRPr>
    </a:lvl4pPr>
    <a:lvl5pPr marL="1828800" algn="l" defTabSz="457200" rtl="0" eaLnBrk="1" latinLnBrk="0" hangingPunct="1">
      <a:defRPr sz="1200" kern="1200">
        <a:solidFill>
          <a:schemeClr val="tx1"/>
        </a:solidFill>
        <a:latin typeface="Apex New"/>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Cell-cell communication is the process by which cells detect and respond to signals from their environment. In this process, secretory cells produce and release signaling molecules, known as ligands. Once the ligand reaches the receptor, a series of intracellular signaling cascades occur, typically mediated by second messengers. These second messengers are responsible for transmitting the signal from the receptor to the cell nucleus. During the signaling cascade, regulatory mechanisms are activated to modulate the intensity and duration of the signal, ensuring that the target cells' response is appropriate to the received stimulus. The arrival of intracellular signals ultimately leads to changes in gene expression and, consequently, the synthesis of specific proteins.</a:t>
            </a:r>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3</a:t>
            </a:fld>
            <a:endParaRPr lang="es-ES" dirty="0"/>
          </a:p>
        </p:txBody>
      </p:sp>
    </p:spTree>
    <p:extLst>
      <p:ext uri="{BB962C8B-B14F-4D97-AF65-F5344CB8AC3E}">
        <p14:creationId xmlns:p14="http://schemas.microsoft.com/office/powerpoint/2010/main" val="2109401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 second step in the comparison was to evaluate concordance, which measures how consistent the predicted cell-cell interactions are between the different tools—in this case, CellChat and NICHES.</a:t>
            </a:r>
            <a:br>
              <a:rPr lang="en-US" dirty="0" smtClean="0"/>
            </a:br>
            <a:r>
              <a:rPr lang="en-US" dirty="0" smtClean="0"/>
              <a:t>The number of interactions in the analyzed datasets was examined, and the overlap in the number of interactions predicted by both tools was measured for each dataset using the similarity index, a modified version of the Jaccard index.</a:t>
            </a:r>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13</a:t>
            </a:fld>
            <a:endParaRPr lang="es-ES" dirty="0"/>
          </a:p>
        </p:txBody>
      </p:sp>
    </p:spTree>
    <p:extLst>
      <p:ext uri="{BB962C8B-B14F-4D97-AF65-F5344CB8AC3E}">
        <p14:creationId xmlns:p14="http://schemas.microsoft.com/office/powerpoint/2010/main" val="3094226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 third step of the benchmark involved assessing the consistency of the software. Consistency refers to a tool’s ability to maintain predictive performance across different proportions of cells from the original dataset. To evaluate this, datasets were subsampled at the proportions shown on screen, the number of interactions in these reduced datasets was analyzed, and the percentage of overlapping interactions within each reduced set was calculated for each software.</a:t>
            </a:r>
          </a:p>
          <a:p>
            <a:endParaRPr lang="en-US" dirty="0" smtClean="0"/>
          </a:p>
          <a:p>
            <a:r>
              <a:rPr lang="en-US" dirty="0" smtClean="0"/>
              <a:t>The final step of the benchmark was the evaluation of runtime and memory usage</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14</a:t>
            </a:fld>
            <a:endParaRPr lang="es-ES" dirty="0"/>
          </a:p>
        </p:txBody>
      </p:sp>
    </p:spTree>
    <p:extLst>
      <p:ext uri="{BB962C8B-B14F-4D97-AF65-F5344CB8AC3E}">
        <p14:creationId xmlns:p14="http://schemas.microsoft.com/office/powerpoint/2010/main" val="222035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After obtaining the AUPRC values for gene expression precision, the precision results for each dataset were visualized using boxplots.</a:t>
            </a:r>
          </a:p>
          <a:p>
            <a:endParaRPr lang="en-US" dirty="0" smtClean="0"/>
          </a:p>
          <a:p>
            <a:r>
              <a:rPr lang="en-US" dirty="0" smtClean="0"/>
              <a:t>The median values in </a:t>
            </a:r>
            <a:r>
              <a:rPr lang="en-US" dirty="0" err="1" smtClean="0"/>
              <a:t>CellChat’s</a:t>
            </a:r>
            <a:r>
              <a:rPr lang="en-US" dirty="0" smtClean="0"/>
              <a:t> boxplots are higher than those of NICHES, indicating greater precision in gene expression across all three datasets.</a:t>
            </a:r>
            <a:br>
              <a:rPr lang="en-US" dirty="0" smtClean="0"/>
            </a:br>
            <a:r>
              <a:rPr lang="en-US" dirty="0" smtClean="0"/>
              <a:t>It can also be observed that CellChat has more outliers than NICHES, particularly those falling below the interquartile range, suggesting that gene expression predictions for certain cell types are being severely underestimated.</a:t>
            </a:r>
          </a:p>
          <a:p>
            <a:endParaRPr lang="en-US" dirty="0" smtClean="0"/>
          </a:p>
          <a:p>
            <a:r>
              <a:rPr lang="en-US" dirty="0" smtClean="0"/>
              <a:t>The IQR (Interquartile Range), calculated as the difference between the third quartile and the first quartile</a:t>
            </a:r>
          </a:p>
          <a:p>
            <a:endParaRPr lang="es-ES" dirty="0" smtClean="0"/>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15</a:t>
            </a:fld>
            <a:endParaRPr lang="es-ES" dirty="0"/>
          </a:p>
        </p:txBody>
      </p:sp>
    </p:spTree>
    <p:extLst>
      <p:ext uri="{BB962C8B-B14F-4D97-AF65-F5344CB8AC3E}">
        <p14:creationId xmlns:p14="http://schemas.microsoft.com/office/powerpoint/2010/main" val="1687220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16</a:t>
            </a:fld>
            <a:endParaRPr lang="es-ES" dirty="0"/>
          </a:p>
        </p:txBody>
      </p:sp>
    </p:spTree>
    <p:extLst>
      <p:ext uri="{BB962C8B-B14F-4D97-AF65-F5344CB8AC3E}">
        <p14:creationId xmlns:p14="http://schemas.microsoft.com/office/powerpoint/2010/main" val="299640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CellChat employs a probabilistic approach based on the law of mass action, allowing it to assign a probability to each ligand-receptor (LR) interaction, calculated from the average gene expression of individual cells. Additionally, it accounts for cofactors and cooperativity among protein subunits. This method can lead to the identification of more interactions by averaging expression levels across cells within groups, thus increasing the likelihood of detecting ligands and receptors within clusters. The interaction probability is based on the geometric mean of the expression values of a ligand and its subunits in one cell group, and a receptor and its subunits in another, including any cofactors. A zero expression value for any subunit implies that the ligand is inactive. However, by averaging gene expression, CellChat smooths out cellular heterogeneity and tends to produce a more uniform range of predicted interactions.</a:t>
            </a:r>
          </a:p>
          <a:p>
            <a:endParaRPr lang="en-US" dirty="0" smtClean="0"/>
          </a:p>
          <a:p>
            <a:r>
              <a:rPr lang="en-US" dirty="0" smtClean="0"/>
              <a:t>On the other hand, although CellChat applies optimizations in data interpretation through dimensionality reduction and clustering techniques, it does not reduce the number of cells analyzed.</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22</a:t>
            </a:fld>
            <a:endParaRPr lang="es-ES" dirty="0"/>
          </a:p>
        </p:txBody>
      </p:sp>
    </p:spTree>
    <p:extLst>
      <p:ext uri="{BB962C8B-B14F-4D97-AF65-F5344CB8AC3E}">
        <p14:creationId xmlns:p14="http://schemas.microsoft.com/office/powerpoint/2010/main" val="398642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Like CellChat, NICHES employs a method that preserves zeros when calculating ligand and receptor expression. In other words, if any component—whether a ligand or receptor subunit—has zero expression, the interaction is automatically considered nonexistent and assigned a value of zero. The absence of an averaging approach in NICHES helps capture the inherent variability in gene expression across different tissues.</a:t>
            </a:r>
          </a:p>
          <a:p>
            <a:r>
              <a:rPr lang="en-US" dirty="0" smtClean="0"/>
              <a:t>NICHES also uses a random sampling scheme to reduce the number of connections considered, selecting a representative subset of cell-cell interactions rather than evaluating all possible connections. This approach facilitates computation and significantly reduces resource demands.</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23</a:t>
            </a:fld>
            <a:endParaRPr lang="es-ES" dirty="0"/>
          </a:p>
        </p:txBody>
      </p:sp>
    </p:spTree>
    <p:extLst>
      <p:ext uri="{BB962C8B-B14F-4D97-AF65-F5344CB8AC3E}">
        <p14:creationId xmlns:p14="http://schemas.microsoft.com/office/powerpoint/2010/main" val="172345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Cell-cell communication (CCC) coordinates cellular responses in vital processes of multicellular organisms, such as the immune response, cell differentiation, and apoptosis. It has been demonstrated that alterations in CCC are associated with various diseases, as disruptions in this process can affect the normal function of cells and tissues. A prominent example is cancer. </a:t>
            </a:r>
          </a:p>
          <a:p>
            <a:endParaRPr lang="en-US" dirty="0" smtClean="0"/>
          </a:p>
          <a:p>
            <a:r>
              <a:rPr lang="en-US" dirty="0" smtClean="0"/>
              <a:t>When fibroblasts receive the transforming growth factor beta ligand, they transform into cancer-associated fibroblasts, which modulate tumor metastasis, influence angiogenesis, and contribute to the immune system evasion of cancer cells and their resistance to therapies.</a:t>
            </a:r>
            <a:endParaRPr lang="es-ES" sz="1200" kern="1200" dirty="0" smtClean="0">
              <a:solidFill>
                <a:schemeClr val="tx1"/>
              </a:solidFill>
              <a:effectLst/>
              <a:latin typeface="Apex New"/>
              <a:ea typeface="+mn-ea"/>
              <a:cs typeface="+mn-cs"/>
            </a:endParaRPr>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4</a:t>
            </a:fld>
            <a:endParaRPr lang="es-ES" dirty="0"/>
          </a:p>
        </p:txBody>
      </p:sp>
    </p:spTree>
    <p:extLst>
      <p:ext uri="{BB962C8B-B14F-4D97-AF65-F5344CB8AC3E}">
        <p14:creationId xmlns:p14="http://schemas.microsoft.com/office/powerpoint/2010/main" val="2369056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For CCC analysis, it is essential to identify the cell's transcriptome. The transcriptome consists of messenger RNA molecules that contain DNA information. Knowing the number of transcripts in a cell allows us to estimate gene expression and determine which genes are being encoded, including those coding for ligands and receptors. </a:t>
            </a:r>
          </a:p>
          <a:p>
            <a:r>
              <a:rPr lang="en-US" dirty="0" smtClean="0"/>
              <a:t>The most commonly used technique for identifying the transcriptome is single-cell RNA sequencing.</a:t>
            </a:r>
          </a:p>
          <a:p>
            <a:endParaRPr lang="en-US" dirty="0" smtClean="0"/>
          </a:p>
          <a:p>
            <a:r>
              <a:rPr lang="en-US" dirty="0" smtClean="0"/>
              <a:t>The first step is sample collection, the second step involves isolating and capturing individual cells, and the third step is sequencing itself. The general sequencing process involves isolating messenger RNA from other cellular molecules, fragmenting it into short segments, converting it into complementary DNA, preparing the sequencing library, and finally mapping the reads obtained after sequencing. This mapping helps identify the genes encoded in the cell.</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5</a:t>
            </a:fld>
            <a:endParaRPr lang="es-ES" dirty="0"/>
          </a:p>
        </p:txBody>
      </p:sp>
    </p:spTree>
    <p:extLst>
      <p:ext uri="{BB962C8B-B14F-4D97-AF65-F5344CB8AC3E}">
        <p14:creationId xmlns:p14="http://schemas.microsoft.com/office/powerpoint/2010/main" val="282250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Once the transcriptome is obtained, the workflow continues with processing the data to create a gene expression matrix (GEM), which records the gene expression levels of individual cells. Each row in the matrix represents a gene, and each column represents a cell. After the matrix is created, it is necessary to identify genes that code for ligands and receptors. This is achieved by comparing the matrix with public protein-protein interaction databases.</a:t>
            </a:r>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6</a:t>
            </a:fld>
            <a:endParaRPr lang="es-ES" dirty="0"/>
          </a:p>
        </p:txBody>
      </p:sp>
    </p:spTree>
    <p:extLst>
      <p:ext uri="{BB962C8B-B14F-4D97-AF65-F5344CB8AC3E}">
        <p14:creationId xmlns:p14="http://schemas.microsoft.com/office/powerpoint/2010/main" val="556590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 fourth step involves filtering the expression matrix to include only the ligands and receptors of the cell. </a:t>
            </a:r>
          </a:p>
          <a:p>
            <a:endParaRPr lang="en-US" dirty="0" smtClean="0"/>
          </a:p>
          <a:p>
            <a:r>
              <a:rPr lang="en-US" dirty="0" smtClean="0"/>
              <a:t>The fifth step is to identify ligand-receptor (LR) interactions, with the software referencing public databases that cover a wide range of interactions. Since CCC is represented as a mathematical relationship between ligand expression and receptor expression, the software evaluates communication using communication functions to score the interactions and create the cell interaction matrix. This matrix represents the cellular interactions within the sample. Each row corresponds to an interaction, while the columns contain relevant information such as sender and receiver cells or communication scores.</a:t>
            </a:r>
          </a:p>
          <a:p>
            <a:endParaRPr lang="en-US" dirty="0" smtClean="0"/>
          </a:p>
          <a:p>
            <a:r>
              <a:rPr lang="en-US" dirty="0" smtClean="0"/>
              <a:t> The sixth step involves using graphs for visualization and interpreting the results.</a:t>
            </a:r>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7</a:t>
            </a:fld>
            <a:endParaRPr lang="es-ES" dirty="0"/>
          </a:p>
        </p:txBody>
      </p:sp>
    </p:spTree>
    <p:extLst>
      <p:ext uri="{BB962C8B-B14F-4D97-AF65-F5344CB8AC3E}">
        <p14:creationId xmlns:p14="http://schemas.microsoft.com/office/powerpoint/2010/main" val="286822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There are two main approaches used in software for analyzing CCC:</a:t>
            </a:r>
          </a:p>
          <a:p>
            <a:endParaRPr lang="en-US" dirty="0" smtClean="0"/>
          </a:p>
          <a:p>
            <a:r>
              <a:rPr lang="en-US" b="1" dirty="0" smtClean="0"/>
              <a:t>Pseudo-bulk Approach</a:t>
            </a:r>
            <a:r>
              <a:rPr lang="en-US" dirty="0" smtClean="0"/>
              <a:t> </a:t>
            </a:r>
          </a:p>
          <a:p>
            <a:r>
              <a:rPr lang="en-US" dirty="0" smtClean="0"/>
              <a:t>Since sample sequencing can involve working with hundreds of thousands of cells, this approach groups these cells by averaging their gene expression profiles within each group. This helps reduce technical noise inherent to the biological variability of CCC. However, averaging the gene expression values within groups results in the loss of individual resolution. Consequently, it does not biologically represent CCC since interactions occur between individual cells rather than at the group level.</a:t>
            </a:r>
          </a:p>
          <a:p>
            <a:endParaRPr lang="en-US" dirty="0" smtClean="0"/>
          </a:p>
          <a:p>
            <a:r>
              <a:rPr lang="en-US" b="1" dirty="0" smtClean="0"/>
              <a:t>Single-Cell Resolution Approach</a:t>
            </a:r>
            <a:r>
              <a:rPr lang="en-US" dirty="0" smtClean="0"/>
              <a:t> </a:t>
            </a:r>
          </a:p>
          <a:p>
            <a:r>
              <a:rPr lang="en-US" dirty="0" smtClean="0"/>
              <a:t>On the other hand, the single-cell resolution approach retains data at the individual cell level without averaging the gene expression of ligands and receptors. By doing so, it preserves cell variability and heterogeneity, providing a more realistic representation of CCC. Since this approach works with large volumes of data on a cell-by-cell basis, optimization procedures are implemented to handle the high dimensionality.</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8</a:t>
            </a:fld>
            <a:endParaRPr lang="es-ES" dirty="0"/>
          </a:p>
        </p:txBody>
      </p:sp>
    </p:spTree>
    <p:extLst>
      <p:ext uri="{BB962C8B-B14F-4D97-AF65-F5344CB8AC3E}">
        <p14:creationId xmlns:p14="http://schemas.microsoft.com/office/powerpoint/2010/main" val="308362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Most of the tools developed to infer CCC use a pseudo-bulk approach, which results in a loss of resolution in the process. </a:t>
            </a:r>
          </a:p>
          <a:p>
            <a:r>
              <a:rPr lang="en-US" dirty="0" smtClean="0"/>
              <a:t>As mentioned, CCC operates at the cellular level, not at the group level. Recently, software with a single-cell resolution approach has been developed, allowing for the direct inference of LR interactions between individual cells. These methods provide a more accurate representation of CCCs. </a:t>
            </a:r>
          </a:p>
          <a:p>
            <a:endParaRPr lang="en-US" dirty="0" smtClean="0"/>
          </a:p>
          <a:p>
            <a:r>
              <a:rPr lang="en-US" dirty="0" smtClean="0"/>
              <a:t>It is crucial to perform rigorous comparisons between the single-cell resolution approach and the classical pseudo-bulk approach to evaluate their capabilities.</a:t>
            </a:r>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9</a:t>
            </a:fld>
            <a:endParaRPr lang="es-ES" dirty="0"/>
          </a:p>
        </p:txBody>
      </p:sp>
    </p:spTree>
    <p:extLst>
      <p:ext uri="{BB962C8B-B14F-4D97-AF65-F5344CB8AC3E}">
        <p14:creationId xmlns:p14="http://schemas.microsoft.com/office/powerpoint/2010/main" val="2465208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 representative tool of the pseudo-bulk approach is CellChat, a software that has been validated in various benchmarks as a reliable option.</a:t>
            </a:r>
          </a:p>
          <a:p>
            <a:r>
              <a:rPr lang="en-US" dirty="0" smtClean="0"/>
              <a:t/>
            </a:r>
            <a:br>
              <a:rPr lang="en-US" dirty="0" smtClean="0"/>
            </a:br>
            <a:r>
              <a:rPr lang="en-US" dirty="0" smtClean="0"/>
              <a:t>It initiates CCC inference by detecting ligands, receptors, and interactions using its own curated database, </a:t>
            </a:r>
            <a:r>
              <a:rPr lang="en-US" dirty="0" err="1" smtClean="0"/>
              <a:t>CellChatDB</a:t>
            </a:r>
            <a:r>
              <a:rPr lang="en-US" dirty="0" smtClean="0"/>
              <a:t>.</a:t>
            </a:r>
          </a:p>
          <a:p>
            <a:r>
              <a:rPr lang="en-US" dirty="0" smtClean="0"/>
              <a:t/>
            </a:r>
            <a:br>
              <a:rPr lang="en-US" dirty="0" smtClean="0"/>
            </a:br>
            <a:r>
              <a:rPr lang="en-US" dirty="0" smtClean="0"/>
              <a:t>To quantify CCCs, CellChat scores interactions using a probability value modeled based on the law of mass action, calculated as the geometric mean of the expression values of a ligand and its receptor.</a:t>
            </a:r>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11</a:t>
            </a:fld>
            <a:endParaRPr lang="es-ES" dirty="0"/>
          </a:p>
        </p:txBody>
      </p:sp>
    </p:spTree>
    <p:extLst>
      <p:ext uri="{BB962C8B-B14F-4D97-AF65-F5344CB8AC3E}">
        <p14:creationId xmlns:p14="http://schemas.microsoft.com/office/powerpoint/2010/main" val="99176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The first metric evaluated in this comparative study between NICHES and CellChat is precision. Following the approach of Cabello-Aguilar et al., who created a pseudo-gold standard using the FANTOM5 project dataset—based on CAGE technology—and a proteomics database.</a:t>
            </a:r>
          </a:p>
          <a:p>
            <a:endParaRPr lang="en-US" dirty="0" smtClean="0"/>
          </a:p>
          <a:p>
            <a:r>
              <a:rPr lang="en-US" dirty="0" smtClean="0"/>
              <a:t>The dataset obtained through CAGE technology was used to assess the accuracy of gene expression, as CAGE offers greater precision than </a:t>
            </a:r>
            <a:r>
              <a:rPr lang="en-US" dirty="0" err="1" smtClean="0"/>
              <a:t>scRNA-seq</a:t>
            </a:r>
            <a:r>
              <a:rPr lang="en-US" dirty="0" smtClean="0"/>
              <a:t> in measuring the gene expression of ligands and receptors. The authors established a threshold of 10 TPM for both the ligand and the receptor to consider an interaction as expressed.</a:t>
            </a:r>
          </a:p>
          <a:p>
            <a:r>
              <a:rPr lang="en-US" dirty="0" smtClean="0"/>
              <a:t>The proteomics database was used to verify the presence of proteins in the predictions, since mass spectrometry is more accurate than </a:t>
            </a:r>
            <a:r>
              <a:rPr lang="en-US" dirty="0" err="1" smtClean="0"/>
              <a:t>scRNA-seq</a:t>
            </a:r>
            <a:r>
              <a:rPr lang="en-US" dirty="0" smtClean="0"/>
              <a:t> in protein detection. The authors set a threshold of an average spectral count greater than 2.</a:t>
            </a:r>
          </a:p>
          <a:p>
            <a:endParaRPr lang="en-US" dirty="0" smtClean="0"/>
          </a:p>
          <a:p>
            <a:r>
              <a:rPr lang="en-US" dirty="0" smtClean="0"/>
              <a:t>Following Cabello-Aguilar’s methodology, PBMC datasets were analyzed using both CellChat and NICHES, and then compared against these thresholds to evaluate the precision of each software in terms of both gene expression and protein presence. Finally, precision was assessed using the Area Under the Precision-Recall Curve (AUPRC).</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12</a:t>
            </a:fld>
            <a:endParaRPr lang="es-ES" dirty="0"/>
          </a:p>
        </p:txBody>
      </p:sp>
    </p:spTree>
    <p:extLst>
      <p:ext uri="{BB962C8B-B14F-4D97-AF65-F5344CB8AC3E}">
        <p14:creationId xmlns:p14="http://schemas.microsoft.com/office/powerpoint/2010/main" val="2384038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 Portada_109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ctrTitle"/>
          </p:nvPr>
        </p:nvSpPr>
        <p:spPr>
          <a:xfrm>
            <a:off x="685800" y="1714500"/>
            <a:ext cx="5727700" cy="1549400"/>
          </a:xfrm>
        </p:spPr>
        <p:txBody>
          <a:bodyPr anchor="t">
            <a:normAutofit/>
          </a:bodyPr>
          <a:lstStyle>
            <a:lvl1pPr algn="l">
              <a:defRPr sz="3600">
                <a:solidFill>
                  <a:schemeClr val="bg1"/>
                </a:solidFill>
              </a:defRPr>
            </a:lvl1pPr>
          </a:lstStyle>
          <a:p>
            <a:r>
              <a:rPr lang="es-ES" dirty="0"/>
              <a:t>Clic para editar título</a:t>
            </a:r>
            <a:endParaRPr lang="en-US" dirty="0"/>
          </a:p>
        </p:txBody>
      </p:sp>
      <p:sp>
        <p:nvSpPr>
          <p:cNvPr id="4" name="Date Placeholder 3"/>
          <p:cNvSpPr>
            <a:spLocks noGrp="1"/>
          </p:cNvSpPr>
          <p:nvPr>
            <p:ph type="dt" sz="half" idx="10"/>
          </p:nvPr>
        </p:nvSpPr>
        <p:spPr>
          <a:xfrm>
            <a:off x="6280150" y="4434648"/>
            <a:ext cx="2495550" cy="273844"/>
          </a:xfrm>
          <a:prstGeom prst="rect">
            <a:avLst/>
          </a:prstGeom>
        </p:spPr>
        <p:txBody>
          <a:bodyPr/>
          <a:lstStyle>
            <a:lvl1pPr algn="r">
              <a:defRPr>
                <a:solidFill>
                  <a:srgbClr val="FFFFFF"/>
                </a:solidFill>
                <a:latin typeface="Apex New"/>
              </a:defRPr>
            </a:lvl1pPr>
          </a:lstStyle>
          <a:p>
            <a:endParaRPr lang="es-ES_tradnl" dirty="0"/>
          </a:p>
        </p:txBody>
      </p:sp>
    </p:spTree>
    <p:extLst>
      <p:ext uri="{BB962C8B-B14F-4D97-AF65-F5344CB8AC3E}">
        <p14:creationId xmlns:p14="http://schemas.microsoft.com/office/powerpoint/2010/main" val="208341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pic>
        <p:nvPicPr>
          <p:cNvPr id="8" name="Imagen 7"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7" name="Conector recto 6"/>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8650" y="613047"/>
            <a:ext cx="4315552" cy="1048621"/>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3" name="Vertical Text Placeholder 2"/>
          <p:cNvSpPr>
            <a:spLocks noGrp="1"/>
          </p:cNvSpPr>
          <p:nvPr>
            <p:ph type="body" orient="vert" idx="1"/>
          </p:nvPr>
        </p:nvSpPr>
        <p:spPr>
          <a:xfrm>
            <a:off x="628650" y="1578849"/>
            <a:ext cx="7886700" cy="2835589"/>
          </a:xfrm>
        </p:spPr>
        <p:txBody>
          <a:bodyPr vert="eaVert">
            <a:normAutofit/>
          </a:bodyPr>
          <a:lstStyle>
            <a:lvl1pPr>
              <a:defRPr sz="1400" b="1">
                <a:solidFill>
                  <a:srgbClr val="5D5D5D"/>
                </a:solidFill>
              </a:defRPr>
            </a:lvl1pPr>
            <a:lvl2pPr>
              <a:defRPr sz="1400" b="1">
                <a:solidFill>
                  <a:srgbClr val="5D5D5D"/>
                </a:solidFill>
              </a:defRPr>
            </a:lvl2pPr>
            <a:lvl3pPr>
              <a:defRPr sz="1400" b="1">
                <a:solidFill>
                  <a:srgbClr val="5D5D5D"/>
                </a:solidFill>
              </a:defRPr>
            </a:lvl3pPr>
            <a:lvl4pPr>
              <a:defRPr sz="1400" b="1">
                <a:solidFill>
                  <a:srgbClr val="5D5D5D"/>
                </a:solidFill>
              </a:defRPr>
            </a:lvl4pPr>
            <a:lvl5pPr>
              <a:defRPr sz="1400" b="1">
                <a:solidFill>
                  <a:srgbClr val="5D5D5D"/>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5"/>
          <p:cNvSpPr>
            <a:spLocks noGrp="1"/>
          </p:cNvSpPr>
          <p:nvPr>
            <p:ph type="sldNum" sz="quarter" idx="12"/>
          </p:nvPr>
        </p:nvSpPr>
        <p:spPr>
          <a:xfrm>
            <a:off x="521520" y="4571570"/>
            <a:ext cx="2057400" cy="273844"/>
          </a:xfrm>
        </p:spPr>
        <p:txBody>
          <a:bodyPr/>
          <a:lstStyle/>
          <a:p>
            <a:fld id="{E340BA3A-5DDA-134E-9763-2B0E440B08E8}" type="slidenum">
              <a:rPr lang="es-ES_tradnl" smtClean="0"/>
              <a:pPr/>
              <a:t>‹Nº›</a:t>
            </a:fld>
            <a:endParaRPr lang="es-ES_tradnl" dirty="0"/>
          </a:p>
        </p:txBody>
      </p:sp>
      <p:sp>
        <p:nvSpPr>
          <p:cNvPr id="9"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155661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nici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2B78233-A5DB-994B-BD41-02BB62B896CA}"/>
              </a:ext>
            </a:extLst>
          </p:cNvPr>
          <p:cNvPicPr>
            <a:picLocks noChangeAspect="1"/>
          </p:cNvPicPr>
          <p:nvPr userDrawn="1"/>
        </p:nvPicPr>
        <p:blipFill>
          <a:blip r:embed="rId2"/>
          <a:stretch>
            <a:fillRect/>
          </a:stretch>
        </p:blipFill>
        <p:spPr>
          <a:xfrm>
            <a:off x="-9071" y="0"/>
            <a:ext cx="9153072" cy="5143500"/>
          </a:xfrm>
          <a:prstGeom prst="rect">
            <a:avLst/>
          </a:prstGeom>
        </p:spPr>
      </p:pic>
      <p:sp>
        <p:nvSpPr>
          <p:cNvPr id="9" name="Marcador de texto 13">
            <a:extLst>
              <a:ext uri="{FF2B5EF4-FFF2-40B4-BE49-F238E27FC236}">
                <a16:creationId xmlns:a16="http://schemas.microsoft.com/office/drawing/2014/main" id="{204741AB-5D58-1643-89C3-8D22DB98A0D9}"/>
              </a:ext>
            </a:extLst>
          </p:cNvPr>
          <p:cNvSpPr>
            <a:spLocks noGrp="1"/>
          </p:cNvSpPr>
          <p:nvPr>
            <p:ph type="body" sz="quarter" idx="10" hasCustomPrompt="1"/>
          </p:nvPr>
        </p:nvSpPr>
        <p:spPr>
          <a:xfrm>
            <a:off x="335170" y="243823"/>
            <a:ext cx="5685254" cy="676795"/>
          </a:xfrm>
          <a:prstGeom prst="rect">
            <a:avLst/>
          </a:prstGeom>
        </p:spPr>
        <p:txBody>
          <a:bodyPr wrap="square" lIns="0" tIns="0" rIns="0" bIns="0"/>
          <a:lstStyle>
            <a:lvl1pPr marL="0" indent="0">
              <a:lnSpc>
                <a:spcPct val="100000"/>
              </a:lnSpc>
              <a:spcBef>
                <a:spcPts val="0"/>
              </a:spcBef>
              <a:buFontTx/>
              <a:buNone/>
              <a:defRPr sz="4050" b="0" i="0" spc="-75" baseline="0">
                <a:solidFill>
                  <a:schemeClr val="tx1"/>
                </a:solidFill>
                <a:latin typeface="Periodico Display UltraLight" panose="02000504070000020004" pitchFamily="2" charset="77"/>
                <a:cs typeface="Times New Roman" panose="02020603050405020304" pitchFamily="18" charset="0"/>
              </a:defRPr>
            </a:lvl1pPr>
          </a:lstStyle>
          <a:p>
            <a:r>
              <a:rPr lang="es-ES" dirty="0"/>
              <a:t>Título presentación</a:t>
            </a:r>
          </a:p>
        </p:txBody>
      </p:sp>
      <p:sp>
        <p:nvSpPr>
          <p:cNvPr id="10" name="Marcador de texto 13">
            <a:extLst>
              <a:ext uri="{FF2B5EF4-FFF2-40B4-BE49-F238E27FC236}">
                <a16:creationId xmlns:a16="http://schemas.microsoft.com/office/drawing/2014/main" id="{DF7306E1-EC40-8E43-99C5-762DD9819244}"/>
              </a:ext>
            </a:extLst>
          </p:cNvPr>
          <p:cNvSpPr>
            <a:spLocks noGrp="1"/>
          </p:cNvSpPr>
          <p:nvPr>
            <p:ph type="body" sz="quarter" idx="11" hasCustomPrompt="1"/>
          </p:nvPr>
        </p:nvSpPr>
        <p:spPr>
          <a:xfrm>
            <a:off x="335170" y="948047"/>
            <a:ext cx="5678184" cy="422702"/>
          </a:xfrm>
          <a:prstGeom prst="rect">
            <a:avLst/>
          </a:prstGeom>
        </p:spPr>
        <p:txBody>
          <a:bodyPr wrap="square" lIns="0" tIns="0" rIns="0" bIns="0"/>
          <a:lstStyle>
            <a:lvl1pPr marL="0" indent="0">
              <a:lnSpc>
                <a:spcPct val="100000"/>
              </a:lnSpc>
              <a:spcBef>
                <a:spcPts val="0"/>
              </a:spcBef>
              <a:buFontTx/>
              <a:buNone/>
              <a:defRPr sz="2475" b="0" i="0" spc="0" baseline="0">
                <a:solidFill>
                  <a:schemeClr val="tx1"/>
                </a:solidFill>
                <a:latin typeface="Visuelt Pro" panose="020B0503040202040104" pitchFamily="34" charset="0"/>
                <a:cs typeface="Arial" panose="020B0604020202020204" pitchFamily="34" charset="0"/>
              </a:defRPr>
            </a:lvl1pPr>
          </a:lstStyle>
          <a:p>
            <a:r>
              <a:rPr lang="es-ES" dirty="0"/>
              <a:t>Subtítulo presentación</a:t>
            </a:r>
          </a:p>
        </p:txBody>
      </p:sp>
    </p:spTree>
    <p:extLst>
      <p:ext uri="{BB962C8B-B14F-4D97-AF65-F5344CB8AC3E}">
        <p14:creationId xmlns:p14="http://schemas.microsoft.com/office/powerpoint/2010/main" val="3147396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E">
    <p:bg>
      <p:bgRef idx="1001">
        <a:schemeClr val="bg1"/>
      </p:bgRef>
    </p:bg>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B50D3FED-6049-FA4B-8A37-E5F06A6B4643}"/>
              </a:ext>
            </a:extLst>
          </p:cNvPr>
          <p:cNvSpPr>
            <a:spLocks noGrp="1"/>
          </p:cNvSpPr>
          <p:nvPr>
            <p:ph type="ctrTitle" hasCustomPrompt="1"/>
          </p:nvPr>
        </p:nvSpPr>
        <p:spPr>
          <a:xfrm>
            <a:off x="579809" y="1497849"/>
            <a:ext cx="7984382" cy="2575319"/>
          </a:xfrm>
          <a:prstGeom prst="rect">
            <a:avLst/>
          </a:prstGeom>
        </p:spPr>
        <p:txBody>
          <a:bodyPr anchor="ctr" anchorCtr="0"/>
          <a:lstStyle>
            <a:lvl1pPr marL="0" indent="0" algn="ctr">
              <a:buFont typeface="Arial" panose="020B0604020202020204" pitchFamily="34" charset="0"/>
              <a:buNone/>
              <a:defRPr sz="3750">
                <a:latin typeface="Visuelt Pro" panose="020B0503040202040104" pitchFamily="34" charset="0"/>
              </a:defRPr>
            </a:lvl1pPr>
          </a:lstStyle>
          <a:p>
            <a:r>
              <a:rPr lang="es-ES" dirty="0"/>
              <a:t>Texto destacado </a:t>
            </a:r>
            <a:r>
              <a:rPr lang="es-ES" dirty="0" err="1"/>
              <a:t>lorem</a:t>
            </a:r>
            <a:r>
              <a:rPr lang="es-ES" dirty="0"/>
              <a:t> </a:t>
            </a:r>
            <a:r>
              <a:rPr lang="es-ES" dirty="0" err="1"/>
              <a:t>ipsum</a:t>
            </a:r>
            <a:r>
              <a:rPr lang="es-ES" dirty="0"/>
              <a:t> dolor </a:t>
            </a:r>
            <a:r>
              <a:rPr lang="es-ES" dirty="0" err="1"/>
              <a:t>sit</a:t>
            </a:r>
            <a:r>
              <a:rPr lang="es-ES" dirty="0"/>
              <a:t> </a:t>
            </a:r>
            <a:r>
              <a:rPr lang="es-ES" dirty="0" err="1"/>
              <a:t>amet</a:t>
            </a:r>
            <a:r>
              <a:rPr lang="es-ES" dirty="0"/>
              <a:t>, </a:t>
            </a:r>
            <a:r>
              <a:rPr lang="es-ES" dirty="0" err="1"/>
              <a:t>consectetuer</a:t>
            </a:r>
            <a:r>
              <a:rPr lang="es-ES" dirty="0"/>
              <a:t> </a:t>
            </a:r>
            <a:r>
              <a:rPr lang="es-ES" dirty="0" err="1"/>
              <a:t>adipiscing</a:t>
            </a:r>
            <a:r>
              <a:rPr lang="es-ES" dirty="0"/>
              <a:t> </a:t>
            </a:r>
            <a:r>
              <a:rPr lang="es-ES" dirty="0" err="1"/>
              <a:t>elit</a:t>
            </a:r>
            <a:r>
              <a:rPr lang="es-ES" dirty="0"/>
              <a:t>, sed </a:t>
            </a:r>
            <a:r>
              <a:rPr lang="es-ES" dirty="0" err="1"/>
              <a:t>diam</a:t>
            </a:r>
            <a:r>
              <a:rPr lang="es-ES" dirty="0"/>
              <a:t> </a:t>
            </a:r>
            <a:r>
              <a:rPr lang="es-ES" dirty="0" err="1"/>
              <a:t>nonummy</a:t>
            </a:r>
            <a:r>
              <a:rPr lang="es-ES" dirty="0"/>
              <a:t> </a:t>
            </a:r>
            <a:r>
              <a:rPr lang="es-ES" dirty="0" err="1"/>
              <a:t>nibh</a:t>
            </a:r>
            <a:r>
              <a:rPr lang="es-ES" dirty="0"/>
              <a:t> </a:t>
            </a:r>
            <a:r>
              <a:rPr lang="es-ES" dirty="0" err="1"/>
              <a:t>euismod</a:t>
            </a:r>
            <a:r>
              <a:rPr lang="es-ES" dirty="0"/>
              <a:t> </a:t>
            </a:r>
            <a:r>
              <a:rPr lang="es-ES" dirty="0" err="1"/>
              <a:t>tincidunt</a:t>
            </a:r>
            <a:r>
              <a:rPr lang="es-ES" dirty="0"/>
              <a:t> ut </a:t>
            </a:r>
            <a:r>
              <a:rPr lang="es-ES" dirty="0" err="1"/>
              <a:t>laoreet</a:t>
            </a:r>
            <a:r>
              <a:rPr lang="es-ES" dirty="0"/>
              <a:t> </a:t>
            </a:r>
            <a:r>
              <a:rPr lang="es-ES" dirty="0" err="1"/>
              <a:t>destacat</a:t>
            </a:r>
            <a:r>
              <a:rPr lang="es-ES" dirty="0"/>
              <a:t> magna </a:t>
            </a:r>
            <a:r>
              <a:rPr lang="es-ES" dirty="0" err="1"/>
              <a:t>aliquam</a:t>
            </a:r>
            <a:r>
              <a:rPr lang="es-ES" dirty="0"/>
              <a:t> </a:t>
            </a:r>
            <a:r>
              <a:rPr lang="es-ES" dirty="0" err="1"/>
              <a:t>erat</a:t>
            </a:r>
            <a:r>
              <a:rPr lang="es-ES" dirty="0"/>
              <a:t> </a:t>
            </a:r>
            <a:r>
              <a:rPr lang="es-ES" dirty="0" err="1"/>
              <a:t>volutpat</a:t>
            </a:r>
            <a:r>
              <a:rPr lang="es-ES" dirty="0"/>
              <a:t>.</a:t>
            </a:r>
          </a:p>
        </p:txBody>
      </p:sp>
      <p:sp>
        <p:nvSpPr>
          <p:cNvPr id="27" name="Marcador de texto 25">
            <a:extLst>
              <a:ext uri="{FF2B5EF4-FFF2-40B4-BE49-F238E27FC236}">
                <a16:creationId xmlns:a16="http://schemas.microsoft.com/office/drawing/2014/main" id="{20E762A7-AB1F-594B-A340-FF5D4F7B0B1D}"/>
              </a:ext>
            </a:extLst>
          </p:cNvPr>
          <p:cNvSpPr>
            <a:spLocks noGrp="1"/>
          </p:cNvSpPr>
          <p:nvPr>
            <p:ph type="body" sz="quarter" idx="10" hasCustomPrompt="1"/>
          </p:nvPr>
        </p:nvSpPr>
        <p:spPr>
          <a:xfrm>
            <a:off x="193098" y="670567"/>
            <a:ext cx="3085687" cy="392732"/>
          </a:xfrm>
          <a:prstGeom prst="rect">
            <a:avLst/>
          </a:prstGeom>
        </p:spPr>
        <p:txBody>
          <a:bodyPr/>
          <a:lstStyle>
            <a:lvl1pPr marL="0" indent="0">
              <a:buNone/>
              <a:defRPr sz="2325" b="0" i="0">
                <a:solidFill>
                  <a:schemeClr val="bg2"/>
                </a:solidFill>
                <a:latin typeface="Periodico Display" panose="02000504080000020004" pitchFamily="2" charset="77"/>
                <a:cs typeface="Times New Roman" panose="02020603050405020304" pitchFamily="18" charset="0"/>
              </a:defRPr>
            </a:lvl1pPr>
          </a:lstStyle>
          <a:p>
            <a:r>
              <a:rPr lang="es-ES" dirty="0"/>
              <a:t>Título </a:t>
            </a:r>
            <a:r>
              <a:rPr lang="es-ES" dirty="0" err="1"/>
              <a:t>slide</a:t>
            </a:r>
            <a:endParaRPr lang="es-ES" dirty="0"/>
          </a:p>
        </p:txBody>
      </p:sp>
      <p:sp>
        <p:nvSpPr>
          <p:cNvPr id="29" name="Marcador de texto 25">
            <a:extLst>
              <a:ext uri="{FF2B5EF4-FFF2-40B4-BE49-F238E27FC236}">
                <a16:creationId xmlns:a16="http://schemas.microsoft.com/office/drawing/2014/main" id="{468D7502-58FE-6643-944A-CFE1CE85A538}"/>
              </a:ext>
            </a:extLst>
          </p:cNvPr>
          <p:cNvSpPr>
            <a:spLocks noGrp="1"/>
          </p:cNvSpPr>
          <p:nvPr>
            <p:ph type="body" sz="quarter" idx="11" hasCustomPrompt="1"/>
          </p:nvPr>
        </p:nvSpPr>
        <p:spPr>
          <a:xfrm>
            <a:off x="193099" y="229503"/>
            <a:ext cx="3119519" cy="211562"/>
          </a:xfrm>
          <a:prstGeom prst="rect">
            <a:avLst/>
          </a:prstGeom>
        </p:spPr>
        <p:txBody>
          <a:bodyPr anchor="ctr" anchorCtr="0"/>
          <a:lstStyle>
            <a:lvl1pPr marL="0" indent="0">
              <a:buNone/>
              <a:defRPr sz="900" b="0">
                <a:solidFill>
                  <a:schemeClr val="bg2"/>
                </a:solidFill>
                <a:latin typeface="Visuelt Pro" panose="020B0503040202040104" pitchFamily="34" charset="0"/>
              </a:defRPr>
            </a:lvl1pPr>
          </a:lstStyle>
          <a:p>
            <a:r>
              <a:rPr lang="es-ES" dirty="0"/>
              <a:t>00. Título capítulo</a:t>
            </a:r>
          </a:p>
        </p:txBody>
      </p:sp>
      <p:sp>
        <p:nvSpPr>
          <p:cNvPr id="32" name="Marcador de texto 25">
            <a:extLst>
              <a:ext uri="{FF2B5EF4-FFF2-40B4-BE49-F238E27FC236}">
                <a16:creationId xmlns:a16="http://schemas.microsoft.com/office/drawing/2014/main" id="{66002469-9E56-F043-A66E-8B630B63C4D8}"/>
              </a:ext>
            </a:extLst>
          </p:cNvPr>
          <p:cNvSpPr>
            <a:spLocks noGrp="1"/>
          </p:cNvSpPr>
          <p:nvPr>
            <p:ph type="body" sz="quarter" idx="12" hasCustomPrompt="1"/>
          </p:nvPr>
        </p:nvSpPr>
        <p:spPr>
          <a:xfrm>
            <a:off x="193098" y="4799515"/>
            <a:ext cx="3085687" cy="207749"/>
          </a:xfrm>
          <a:prstGeom prst="rect">
            <a:avLst/>
          </a:prstGeom>
        </p:spPr>
        <p:txBody>
          <a:bodyPr anchor="ctr" anchorCtr="0"/>
          <a:lstStyle>
            <a:lvl1pPr marL="0" indent="0">
              <a:buNone/>
              <a:defRPr sz="900" b="0">
                <a:solidFill>
                  <a:schemeClr val="tx1"/>
                </a:solidFill>
                <a:latin typeface="Visuelt Pro" panose="020B0503040202040104" pitchFamily="34" charset="0"/>
              </a:defRPr>
            </a:lvl1pPr>
          </a:lstStyle>
          <a:p>
            <a:r>
              <a:rPr lang="es-ES" dirty="0"/>
              <a:t>Título presentación</a:t>
            </a:r>
          </a:p>
        </p:txBody>
      </p:sp>
      <p:pic>
        <p:nvPicPr>
          <p:cNvPr id="9" name="Imagen 8">
            <a:extLst>
              <a:ext uri="{FF2B5EF4-FFF2-40B4-BE49-F238E27FC236}">
                <a16:creationId xmlns:a16="http://schemas.microsoft.com/office/drawing/2014/main" id="{93552BD7-4574-8743-9150-E62FBA47D15E}"/>
              </a:ext>
            </a:extLst>
          </p:cNvPr>
          <p:cNvPicPr>
            <a:picLocks noChangeAspect="1"/>
          </p:cNvPicPr>
          <p:nvPr userDrawn="1"/>
        </p:nvPicPr>
        <p:blipFill>
          <a:blip r:embed="rId2"/>
          <a:stretch>
            <a:fillRect/>
          </a:stretch>
        </p:blipFill>
        <p:spPr>
          <a:xfrm>
            <a:off x="8143307" y="94622"/>
            <a:ext cx="903803" cy="451901"/>
          </a:xfrm>
          <a:prstGeom prst="rect">
            <a:avLst/>
          </a:prstGeom>
        </p:spPr>
      </p:pic>
    </p:spTree>
    <p:extLst>
      <p:ext uri="{BB962C8B-B14F-4D97-AF65-F5344CB8AC3E}">
        <p14:creationId xmlns:p14="http://schemas.microsoft.com/office/powerpoint/2010/main" val="332902587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nal">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98B2BFC-9FDE-5B4B-BCF2-2C8FCC4E8506}"/>
              </a:ext>
            </a:extLst>
          </p:cNvPr>
          <p:cNvPicPr>
            <a:picLocks noChangeAspect="1"/>
          </p:cNvPicPr>
          <p:nvPr userDrawn="1"/>
        </p:nvPicPr>
        <p:blipFill rotWithShape="1">
          <a:blip r:embed="rId2"/>
          <a:srcRect l="148"/>
          <a:stretch/>
        </p:blipFill>
        <p:spPr>
          <a:xfrm>
            <a:off x="0" y="0"/>
            <a:ext cx="9144000" cy="5143500"/>
          </a:xfrm>
          <a:prstGeom prst="rect">
            <a:avLst/>
          </a:prstGeom>
        </p:spPr>
      </p:pic>
      <p:sp>
        <p:nvSpPr>
          <p:cNvPr id="9" name="Marcador de texto 13">
            <a:extLst>
              <a:ext uri="{FF2B5EF4-FFF2-40B4-BE49-F238E27FC236}">
                <a16:creationId xmlns:a16="http://schemas.microsoft.com/office/drawing/2014/main" id="{204741AB-5D58-1643-89C3-8D22DB98A0D9}"/>
              </a:ext>
            </a:extLst>
          </p:cNvPr>
          <p:cNvSpPr>
            <a:spLocks noGrp="1"/>
          </p:cNvSpPr>
          <p:nvPr>
            <p:ph type="body" sz="quarter" idx="10" hasCustomPrompt="1"/>
          </p:nvPr>
        </p:nvSpPr>
        <p:spPr>
          <a:xfrm>
            <a:off x="335170" y="243823"/>
            <a:ext cx="5685254" cy="905528"/>
          </a:xfrm>
          <a:prstGeom prst="rect">
            <a:avLst/>
          </a:prstGeom>
        </p:spPr>
        <p:txBody>
          <a:bodyPr wrap="square" lIns="0" tIns="0" rIns="0" bIns="0"/>
          <a:lstStyle>
            <a:lvl1pPr marL="0" indent="0">
              <a:lnSpc>
                <a:spcPct val="100000"/>
              </a:lnSpc>
              <a:spcBef>
                <a:spcPts val="0"/>
              </a:spcBef>
              <a:buFontTx/>
              <a:buNone/>
              <a:defRPr sz="6000" b="0" i="0" spc="-75" baseline="0">
                <a:solidFill>
                  <a:schemeClr val="tx1"/>
                </a:solidFill>
                <a:latin typeface="Periodico Display UltraLight" panose="02000504070000020004" pitchFamily="2" charset="77"/>
                <a:cs typeface="Times New Roman" panose="02020603050405020304" pitchFamily="18" charset="0"/>
              </a:defRPr>
            </a:lvl1pPr>
          </a:lstStyle>
          <a:p>
            <a:r>
              <a:rPr lang="es-ES" dirty="0"/>
              <a:t>¡Gracias!</a:t>
            </a:r>
          </a:p>
        </p:txBody>
      </p:sp>
    </p:spTree>
    <p:extLst>
      <p:ext uri="{BB962C8B-B14F-4D97-AF65-F5344CB8AC3E}">
        <p14:creationId xmlns:p14="http://schemas.microsoft.com/office/powerpoint/2010/main" val="381498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4" name="Imagen 3"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sp>
        <p:nvSpPr>
          <p:cNvPr id="6" name="Slide Number Placeholder 5"/>
          <p:cNvSpPr>
            <a:spLocks noGrp="1"/>
          </p:cNvSpPr>
          <p:nvPr>
            <p:ph type="sldNum" sz="quarter" idx="12"/>
          </p:nvPr>
        </p:nvSpPr>
        <p:spPr>
          <a:xfrm>
            <a:off x="521520" y="4571570"/>
            <a:ext cx="2057400" cy="273844"/>
          </a:xfrm>
        </p:spPr>
        <p:txBody>
          <a:bodyPr/>
          <a:lstStyle/>
          <a:p>
            <a:fld id="{E340BA3A-5DDA-134E-9763-2B0E440B08E8}" type="slidenum">
              <a:rPr lang="es-ES_tradnl" smtClean="0"/>
              <a:pPr/>
              <a:t>‹Nº›</a:t>
            </a:fld>
            <a:endParaRPr lang="es-ES_tradnl"/>
          </a:p>
        </p:txBody>
      </p:sp>
      <p:cxnSp>
        <p:nvCxnSpPr>
          <p:cNvPr id="5" name="Conector recto 4"/>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8649" y="613046"/>
            <a:ext cx="4266235" cy="895523"/>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12"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128475577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95441" y="516026"/>
            <a:ext cx="5351620" cy="994172"/>
          </a:xfrm>
          <a:noFill/>
          <a:ln>
            <a:noFill/>
          </a:ln>
          <a:effectLst/>
        </p:spPr>
        <p:txBody>
          <a:bodyPr anchor="t">
            <a:noAutofit/>
          </a:bodyPr>
          <a:lstStyle>
            <a:lvl1pPr>
              <a:defRPr sz="4400">
                <a:solidFill>
                  <a:srgbClr val="D9D9D9"/>
                </a:solidFill>
                <a:effectLst/>
              </a:defRPr>
            </a:lvl1pPr>
          </a:lstStyle>
          <a:p>
            <a:r>
              <a:rPr lang="es-ES" dirty="0"/>
              <a:t>Clic para editar título</a:t>
            </a:r>
            <a:endParaRPr lang="en-US" dirty="0"/>
          </a:p>
        </p:txBody>
      </p:sp>
    </p:spTree>
    <p:extLst>
      <p:ext uri="{BB962C8B-B14F-4D97-AF65-F5344CB8AC3E}">
        <p14:creationId xmlns:p14="http://schemas.microsoft.com/office/powerpoint/2010/main" val="208965625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9" name="Imagen 8"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11" name="Conector recto 10"/>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8649" y="611572"/>
            <a:ext cx="4303223" cy="604211"/>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3" name="Content Placeholder 2"/>
          <p:cNvSpPr>
            <a:spLocks noGrp="1"/>
          </p:cNvSpPr>
          <p:nvPr>
            <p:ph sz="half" idx="1"/>
          </p:nvPr>
        </p:nvSpPr>
        <p:spPr>
          <a:xfrm>
            <a:off x="628650" y="1146768"/>
            <a:ext cx="3886200" cy="3292333"/>
          </a:xfrm>
        </p:spPr>
        <p:txBody>
          <a:bodyPr>
            <a:normAutofit/>
          </a:bodyPr>
          <a:lstStyle>
            <a:lvl1pPr marL="0" indent="0">
              <a:buNone/>
              <a:defRPr sz="1400" b="1">
                <a:solidFill>
                  <a:srgbClr val="5D5D5D"/>
                </a:solidFill>
              </a:defRPr>
            </a:lvl1pPr>
            <a:lvl2pPr marL="457200" indent="0">
              <a:buNone/>
              <a:defRPr sz="1400" b="1">
                <a:solidFill>
                  <a:srgbClr val="5D5D5D"/>
                </a:solidFill>
              </a:defRPr>
            </a:lvl2pPr>
            <a:lvl3pPr marL="914400" indent="0">
              <a:buNone/>
              <a:defRPr sz="1400" b="1">
                <a:solidFill>
                  <a:srgbClr val="5D5D5D"/>
                </a:solidFill>
              </a:defRPr>
            </a:lvl3pPr>
            <a:lvl4pPr marL="1371600" indent="0">
              <a:buNone/>
              <a:defRPr sz="1400" b="1">
                <a:solidFill>
                  <a:srgbClr val="5D5D5D"/>
                </a:solidFill>
              </a:defRPr>
            </a:lvl4pPr>
            <a:lvl5pPr marL="1828800" indent="0">
              <a:buNone/>
              <a:defRPr sz="1400" b="1">
                <a:solidFill>
                  <a:srgbClr val="5D5D5D"/>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629150" y="1146768"/>
            <a:ext cx="3886200" cy="3292333"/>
          </a:xfrm>
        </p:spPr>
        <p:txBody>
          <a:bodyPr>
            <a:normAutofit/>
          </a:bodyPr>
          <a:lstStyle>
            <a:lvl1pPr marL="0" indent="0">
              <a:buNone/>
              <a:defRPr sz="1400" b="1">
                <a:solidFill>
                  <a:srgbClr val="5D5D5D"/>
                </a:solidFill>
              </a:defRPr>
            </a:lvl1pPr>
            <a:lvl2pPr marL="457200" indent="0">
              <a:buNone/>
              <a:defRPr sz="1400" b="1">
                <a:solidFill>
                  <a:srgbClr val="5D5D5D"/>
                </a:solidFill>
              </a:defRPr>
            </a:lvl2pPr>
            <a:lvl3pPr marL="914400" indent="0">
              <a:buNone/>
              <a:defRPr sz="1400" b="1">
                <a:solidFill>
                  <a:srgbClr val="5D5D5D"/>
                </a:solidFill>
              </a:defRPr>
            </a:lvl3pPr>
            <a:lvl4pPr marL="1371600" indent="0">
              <a:buNone/>
              <a:defRPr sz="1400" b="1">
                <a:solidFill>
                  <a:srgbClr val="5D5D5D"/>
                </a:solidFill>
              </a:defRPr>
            </a:lvl4pPr>
            <a:lvl5pPr marL="1828800" indent="0">
              <a:buNone/>
              <a:defRPr sz="1400" b="1">
                <a:solidFill>
                  <a:srgbClr val="5D5D5D"/>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Slide Number Placeholder 6"/>
          <p:cNvSpPr>
            <a:spLocks noGrp="1"/>
          </p:cNvSpPr>
          <p:nvPr>
            <p:ph type="sldNum" sz="quarter" idx="12"/>
          </p:nvPr>
        </p:nvSpPr>
        <p:spPr>
          <a:xfrm>
            <a:off x="496860" y="4559239"/>
            <a:ext cx="2057400" cy="273844"/>
          </a:xfrm>
        </p:spPr>
        <p:txBody>
          <a:bodyPr/>
          <a:lstStyle/>
          <a:p>
            <a:fld id="{E340BA3A-5DDA-134E-9763-2B0E440B08E8}" type="slidenum">
              <a:rPr lang="es-ES_tradnl" smtClean="0"/>
              <a:pPr/>
              <a:t>‹Nº›</a:t>
            </a:fld>
            <a:endParaRPr lang="es-ES_tradnl"/>
          </a:p>
        </p:txBody>
      </p:sp>
      <p:sp>
        <p:nvSpPr>
          <p:cNvPr id="10"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90518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1" name="Imagen 10"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10" name="Conector recto 9"/>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9841" y="599245"/>
            <a:ext cx="4302032" cy="628870"/>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3" name="Text Placeholder 2"/>
          <p:cNvSpPr>
            <a:spLocks noGrp="1"/>
          </p:cNvSpPr>
          <p:nvPr>
            <p:ph type="body" idx="1"/>
          </p:nvPr>
        </p:nvSpPr>
        <p:spPr>
          <a:xfrm>
            <a:off x="629842" y="1159100"/>
            <a:ext cx="3868340" cy="690525"/>
          </a:xfrm>
        </p:spPr>
        <p:txBody>
          <a:bodyPr anchor="b">
            <a:noAutofit/>
          </a:bodyPr>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Content Placeholder 3"/>
          <p:cNvSpPr>
            <a:spLocks noGrp="1"/>
          </p:cNvSpPr>
          <p:nvPr>
            <p:ph sz="half" idx="2"/>
          </p:nvPr>
        </p:nvSpPr>
        <p:spPr>
          <a:xfrm>
            <a:off x="629842" y="1849626"/>
            <a:ext cx="3868340" cy="2577146"/>
          </a:xfrm>
        </p:spPr>
        <p:txBody>
          <a:bodyPr>
            <a:normAutofit/>
          </a:bodyPr>
          <a:lstStyle>
            <a:lvl1pPr>
              <a:defRPr sz="1400">
                <a:solidFill>
                  <a:srgbClr val="5D5D5D"/>
                </a:solidFill>
              </a:defRPr>
            </a:lvl1pPr>
            <a:lvl2pPr>
              <a:defRPr sz="1400">
                <a:solidFill>
                  <a:srgbClr val="5D5D5D"/>
                </a:solidFill>
              </a:defRPr>
            </a:lvl2pPr>
            <a:lvl3pPr>
              <a:defRPr sz="1400">
                <a:solidFill>
                  <a:srgbClr val="5D5D5D"/>
                </a:solidFill>
              </a:defRPr>
            </a:lvl3pPr>
            <a:lvl4pPr>
              <a:defRPr sz="1400">
                <a:solidFill>
                  <a:srgbClr val="5D5D5D"/>
                </a:solidFill>
              </a:defRPr>
            </a:lvl4pPr>
            <a:lvl5pPr>
              <a:defRPr sz="1400">
                <a:solidFill>
                  <a:srgbClr val="5D5D5D"/>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1" y="1159100"/>
            <a:ext cx="3887391" cy="690525"/>
          </a:xfrm>
        </p:spPr>
        <p:txBody>
          <a:bodyPr anchor="b">
            <a:noAutofit/>
          </a:bodyPr>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Content Placeholder 5"/>
          <p:cNvSpPr>
            <a:spLocks noGrp="1"/>
          </p:cNvSpPr>
          <p:nvPr>
            <p:ph sz="quarter" idx="4"/>
          </p:nvPr>
        </p:nvSpPr>
        <p:spPr>
          <a:xfrm>
            <a:off x="4629151" y="1849626"/>
            <a:ext cx="3887391" cy="2577145"/>
          </a:xfrm>
        </p:spPr>
        <p:txBody>
          <a:bodyPr>
            <a:normAutofit/>
          </a:bodyPr>
          <a:lstStyle>
            <a:lvl1pPr>
              <a:defRPr sz="1400">
                <a:solidFill>
                  <a:srgbClr val="5D5D5D"/>
                </a:solidFill>
              </a:defRPr>
            </a:lvl1pPr>
            <a:lvl2pPr>
              <a:defRPr sz="1400">
                <a:solidFill>
                  <a:srgbClr val="5D5D5D"/>
                </a:solidFill>
              </a:defRPr>
            </a:lvl2pPr>
            <a:lvl3pPr>
              <a:defRPr sz="1400">
                <a:solidFill>
                  <a:srgbClr val="5D5D5D"/>
                </a:solidFill>
              </a:defRPr>
            </a:lvl3pPr>
            <a:lvl4pPr>
              <a:defRPr sz="1400">
                <a:solidFill>
                  <a:srgbClr val="5D5D5D"/>
                </a:solidFill>
              </a:defRPr>
            </a:lvl4pPr>
            <a:lvl5pPr>
              <a:defRPr sz="1400">
                <a:solidFill>
                  <a:srgbClr val="5D5D5D"/>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p:cNvSpPr>
            <a:spLocks noGrp="1"/>
          </p:cNvSpPr>
          <p:nvPr>
            <p:ph type="sldNum" sz="quarter" idx="12"/>
          </p:nvPr>
        </p:nvSpPr>
        <p:spPr>
          <a:xfrm>
            <a:off x="484530" y="4559239"/>
            <a:ext cx="2057400" cy="273844"/>
          </a:xfrm>
        </p:spPr>
        <p:txBody>
          <a:bodyPr/>
          <a:lstStyle/>
          <a:p>
            <a:fld id="{E340BA3A-5DDA-134E-9763-2B0E440B08E8}" type="slidenum">
              <a:rPr lang="es-ES_tradnl" smtClean="0"/>
              <a:pPr/>
              <a:t>‹Nº›</a:t>
            </a:fld>
            <a:endParaRPr lang="es-ES_tradnl"/>
          </a:p>
        </p:txBody>
      </p:sp>
      <p:sp>
        <p:nvSpPr>
          <p:cNvPr id="12"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61929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7" name="Imagen 6"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6" name="Conector recto 5"/>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91660" y="597766"/>
            <a:ext cx="4352542" cy="794822"/>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5" name="Slide Number Placeholder 4"/>
          <p:cNvSpPr>
            <a:spLocks noGrp="1"/>
          </p:cNvSpPr>
          <p:nvPr>
            <p:ph type="sldNum" sz="quarter" idx="12"/>
          </p:nvPr>
        </p:nvSpPr>
        <p:spPr>
          <a:xfrm>
            <a:off x="484530" y="4559239"/>
            <a:ext cx="2057400" cy="273844"/>
          </a:xfrm>
        </p:spPr>
        <p:txBody>
          <a:bodyPr/>
          <a:lstStyle/>
          <a:p>
            <a:fld id="{E340BA3A-5DDA-134E-9763-2B0E440B08E8}" type="slidenum">
              <a:rPr lang="es-ES_tradnl" smtClean="0"/>
              <a:pPr/>
              <a:t>‹Nº›</a:t>
            </a:fld>
            <a:endParaRPr lang="es-ES_tradnl"/>
          </a:p>
        </p:txBody>
      </p:sp>
      <p:sp>
        <p:nvSpPr>
          <p:cNvPr id="8"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184374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6" name="Imagen 5"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5" name="Conector recto 4"/>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xfrm>
            <a:off x="484530" y="4571570"/>
            <a:ext cx="2057400" cy="273844"/>
          </a:xfrm>
        </p:spPr>
        <p:txBody>
          <a:bodyPr/>
          <a:lstStyle/>
          <a:p>
            <a:fld id="{E340BA3A-5DDA-134E-9763-2B0E440B08E8}" type="slidenum">
              <a:rPr lang="es-ES_tradnl" smtClean="0"/>
              <a:pPr/>
              <a:t>‹Nº›</a:t>
            </a:fld>
            <a:endParaRPr lang="es-ES_tradnl" dirty="0"/>
          </a:p>
        </p:txBody>
      </p:sp>
      <p:sp>
        <p:nvSpPr>
          <p:cNvPr id="7"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185759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pic>
        <p:nvPicPr>
          <p:cNvPr id="9" name="Imagen 8"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8" name="Conector recto 7"/>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9841" y="600714"/>
            <a:ext cx="2949178" cy="974135"/>
          </a:xfrm>
        </p:spPr>
        <p:txBody>
          <a:bodyPr anchor="t">
            <a:normAutofit/>
          </a:bodyPr>
          <a:lstStyle>
            <a:lvl1pPr>
              <a:defRPr sz="1400" b="0" i="0">
                <a:solidFill>
                  <a:srgbClr val="5D5D5D"/>
                </a:solidFill>
                <a:latin typeface="ApexNew-Light"/>
                <a:cs typeface="ApexNew-Light"/>
              </a:defRPr>
            </a:lvl1pPr>
          </a:lstStyle>
          <a:p>
            <a:r>
              <a:rPr lang="es-ES"/>
              <a:t>Clic para editar título</a:t>
            </a:r>
            <a:endParaRPr lang="en-US" dirty="0"/>
          </a:p>
        </p:txBody>
      </p:sp>
      <p:sp>
        <p:nvSpPr>
          <p:cNvPr id="3" name="Content Placeholder 2"/>
          <p:cNvSpPr>
            <a:spLocks noGrp="1"/>
          </p:cNvSpPr>
          <p:nvPr>
            <p:ph idx="1"/>
          </p:nvPr>
        </p:nvSpPr>
        <p:spPr>
          <a:xfrm>
            <a:off x="3887391" y="740570"/>
            <a:ext cx="4629150" cy="3655219"/>
          </a:xfrm>
        </p:spPr>
        <p:txBody>
          <a:bodyPr>
            <a:normAutofit/>
          </a:bodyPr>
          <a:lstStyle>
            <a:lvl1pPr marL="0" indent="0">
              <a:buNone/>
              <a:defRPr sz="1400" b="1">
                <a:solidFill>
                  <a:srgbClr val="5D5D5D"/>
                </a:solidFill>
              </a:defRPr>
            </a:lvl1pPr>
            <a:lvl2pPr marL="457200" indent="0">
              <a:buNone/>
              <a:defRPr sz="1400" b="1">
                <a:solidFill>
                  <a:srgbClr val="5D5D5D"/>
                </a:solidFill>
              </a:defRPr>
            </a:lvl2pPr>
            <a:lvl3pPr marL="914400" indent="0">
              <a:buNone/>
              <a:defRPr sz="1400" b="1">
                <a:solidFill>
                  <a:srgbClr val="5D5D5D"/>
                </a:solidFill>
              </a:defRPr>
            </a:lvl3pPr>
            <a:lvl4pPr marL="1371600" indent="0">
              <a:buNone/>
              <a:defRPr sz="1400" b="1">
                <a:solidFill>
                  <a:srgbClr val="5D5D5D"/>
                </a:solidFill>
              </a:defRPr>
            </a:lvl4pPr>
            <a:lvl5pPr marL="1828800" indent="0">
              <a:buNone/>
              <a:defRPr sz="1400" b="1">
                <a:solidFill>
                  <a:srgbClr val="5D5D5D"/>
                </a:solidFill>
              </a:defRPr>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629841" y="1578348"/>
            <a:ext cx="2949178" cy="2823394"/>
          </a:xfrm>
        </p:spPr>
        <p:txBody>
          <a:bodyPr/>
          <a:lstStyle>
            <a:lvl1pPr marL="0" indent="0">
              <a:buNone/>
              <a:defRPr sz="1400" b="1">
                <a:solidFill>
                  <a:srgbClr val="5D5D5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7" name="Slide Number Placeholder 6"/>
          <p:cNvSpPr>
            <a:spLocks noGrp="1"/>
          </p:cNvSpPr>
          <p:nvPr>
            <p:ph type="sldNum" sz="quarter" idx="12"/>
          </p:nvPr>
        </p:nvSpPr>
        <p:spPr>
          <a:xfrm>
            <a:off x="484530" y="4559239"/>
            <a:ext cx="2057400" cy="273844"/>
          </a:xfrm>
        </p:spPr>
        <p:txBody>
          <a:bodyPr/>
          <a:lstStyle/>
          <a:p>
            <a:fld id="{E340BA3A-5DDA-134E-9763-2B0E440B08E8}" type="slidenum">
              <a:rPr lang="es-ES_tradnl" smtClean="0"/>
              <a:pPr/>
              <a:t>‹Nº›</a:t>
            </a:fld>
            <a:endParaRPr lang="es-ES_tradnl" dirty="0"/>
          </a:p>
        </p:txBody>
      </p:sp>
      <p:sp>
        <p:nvSpPr>
          <p:cNvPr id="10"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53360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pic>
        <p:nvPicPr>
          <p:cNvPr id="9" name="Imagen 8"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8" name="Conector recto 7"/>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7511" y="599244"/>
            <a:ext cx="2949178" cy="1159096"/>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normAutofit/>
          </a:bodyPr>
          <a:lstStyle>
            <a:lvl1pPr marL="0" indent="0">
              <a:buNone/>
              <a:defRPr sz="1400">
                <a:solidFill>
                  <a:srgbClr val="5D5D5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1812633"/>
            <a:ext cx="2949178" cy="2589107"/>
          </a:xfrm>
        </p:spPr>
        <p:txBody>
          <a:bodyPr/>
          <a:lstStyle>
            <a:lvl1pPr marL="0" indent="0">
              <a:buNone/>
              <a:defRPr sz="1400">
                <a:solidFill>
                  <a:srgbClr val="5D5D5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7" name="Slide Number Placeholder 6"/>
          <p:cNvSpPr>
            <a:spLocks noGrp="1"/>
          </p:cNvSpPr>
          <p:nvPr>
            <p:ph type="sldNum" sz="quarter" idx="12"/>
          </p:nvPr>
        </p:nvSpPr>
        <p:spPr>
          <a:xfrm>
            <a:off x="496860" y="4559239"/>
            <a:ext cx="2057400" cy="273844"/>
          </a:xfrm>
        </p:spPr>
        <p:txBody>
          <a:bodyPr/>
          <a:lstStyle/>
          <a:p>
            <a:fld id="{E340BA3A-5DDA-134E-9763-2B0E440B08E8}" type="slidenum">
              <a:rPr lang="es-ES_tradnl" smtClean="0"/>
              <a:pPr/>
              <a:t>‹Nº›</a:t>
            </a:fld>
            <a:endParaRPr lang="es-ES_tradnl" dirty="0"/>
          </a:p>
        </p:txBody>
      </p:sp>
      <p:sp>
        <p:nvSpPr>
          <p:cNvPr id="10"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37804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s-ES" dirty="0"/>
              <a:t>Clic para editar título</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6" name="Slide Number Placeholder 5"/>
          <p:cNvSpPr>
            <a:spLocks noGrp="1"/>
          </p:cNvSpPr>
          <p:nvPr>
            <p:ph type="sldNum" sz="quarter" idx="4"/>
          </p:nvPr>
        </p:nvSpPr>
        <p:spPr>
          <a:xfrm>
            <a:off x="546180" y="4571570"/>
            <a:ext cx="2057400" cy="273844"/>
          </a:xfrm>
          <a:prstGeom prst="rect">
            <a:avLst/>
          </a:prstGeom>
        </p:spPr>
        <p:txBody>
          <a:bodyPr vert="horz" lIns="91440" tIns="45720" rIns="91440" bIns="45720" rtlCol="0" anchor="ctr"/>
          <a:lstStyle>
            <a:lvl1pPr algn="l">
              <a:defRPr sz="1800">
                <a:solidFill>
                  <a:schemeClr val="tx1">
                    <a:tint val="75000"/>
                  </a:schemeClr>
                </a:solidFill>
                <a:latin typeface="ApexNew-Bold"/>
                <a:cs typeface="ApexNew-Bold"/>
              </a:defRPr>
            </a:lvl1pPr>
          </a:lstStyle>
          <a:p>
            <a:fld id="{E340BA3A-5DDA-134E-9763-2B0E440B08E8}" type="slidenum">
              <a:rPr lang="es-ES_tradnl" smtClean="0"/>
              <a:pPr/>
              <a:t>‹Nº›</a:t>
            </a:fld>
            <a:endParaRPr lang="es-ES_tradnl"/>
          </a:p>
        </p:txBody>
      </p:sp>
      <p:sp>
        <p:nvSpPr>
          <p:cNvPr id="4" name="Marcador de fecha 3"/>
          <p:cNvSpPr>
            <a:spLocks noGrp="1"/>
          </p:cNvSpPr>
          <p:nvPr>
            <p:ph type="dt" sz="half" idx="2"/>
          </p:nvPr>
        </p:nvSpPr>
        <p:spPr>
          <a:xfrm>
            <a:off x="6381750" y="4629944"/>
            <a:ext cx="2133600" cy="274637"/>
          </a:xfrm>
          <a:prstGeom prst="rect">
            <a:avLst/>
          </a:prstGeom>
        </p:spPr>
        <p:txBody>
          <a:bodyPr vert="horz" lIns="91440" tIns="45720" rIns="91440" bIns="45720" rtlCol="0" anchor="ctr"/>
          <a:lstStyle>
            <a:lvl1pPr algn="r">
              <a:defRPr sz="1200">
                <a:solidFill>
                  <a:srgbClr val="FFFFFF"/>
                </a:solidFill>
                <a:latin typeface="ApexNew-Bold"/>
                <a:cs typeface="ApexNew-Bold"/>
              </a:defRPr>
            </a:lvl1pPr>
          </a:lstStyle>
          <a:p>
            <a:fld id="{593E28EF-E08D-0A4C-9883-205EA5A137A5}" type="datetimeFigureOut">
              <a:rPr lang="es-ES" smtClean="0"/>
              <a:pPr/>
              <a:t>09/04/2025</a:t>
            </a:fld>
            <a:endParaRPr lang="es-ES"/>
          </a:p>
        </p:txBody>
      </p:sp>
    </p:spTree>
    <p:extLst>
      <p:ext uri="{BB962C8B-B14F-4D97-AF65-F5344CB8AC3E}">
        <p14:creationId xmlns:p14="http://schemas.microsoft.com/office/powerpoint/2010/main" val="52127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Apex New"/>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pex New"/>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EB4345B-27F8-5C46-910A-A99377035315}"/>
              </a:ext>
            </a:extLst>
          </p:cNvPr>
          <p:cNvSpPr>
            <a:spLocks noGrp="1"/>
          </p:cNvSpPr>
          <p:nvPr>
            <p:ph type="body" sz="quarter" idx="10"/>
          </p:nvPr>
        </p:nvSpPr>
        <p:spPr>
          <a:xfrm>
            <a:off x="1725835" y="209550"/>
            <a:ext cx="5503640" cy="901497"/>
          </a:xfrm>
        </p:spPr>
        <p:txBody>
          <a:bodyPr>
            <a:normAutofit fontScale="55000" lnSpcReduction="20000"/>
          </a:bodyPr>
          <a:lstStyle/>
          <a:p>
            <a:pPr algn="ctr"/>
            <a:r>
              <a:rPr lang="en-US" dirty="0">
                <a:latin typeface="Arial" panose="020B0604020202020204" pitchFamily="34" charset="0"/>
                <a:cs typeface="Arial" panose="020B0604020202020204" pitchFamily="34" charset="0"/>
              </a:rPr>
              <a:t>Comparative analysis of software for inferring cell-cell communication in single-cell RNA sequencing data</a:t>
            </a:r>
            <a:endParaRPr lang="es-ES" dirty="0">
              <a:latin typeface="Arial" panose="020B0604020202020204" pitchFamily="34" charset="0"/>
              <a:cs typeface="Arial" panose="020B0604020202020204" pitchFamily="34" charset="0"/>
            </a:endParaRPr>
          </a:p>
        </p:txBody>
      </p:sp>
      <p:sp>
        <p:nvSpPr>
          <p:cNvPr id="3" name="Marcador de texto 2">
            <a:extLst>
              <a:ext uri="{FF2B5EF4-FFF2-40B4-BE49-F238E27FC236}">
                <a16:creationId xmlns:a16="http://schemas.microsoft.com/office/drawing/2014/main" id="{47B2AE92-4314-7143-982B-2389FD24AF29}"/>
              </a:ext>
            </a:extLst>
          </p:cNvPr>
          <p:cNvSpPr>
            <a:spLocks noGrp="1"/>
          </p:cNvSpPr>
          <p:nvPr>
            <p:ph type="body" sz="quarter" idx="11"/>
          </p:nvPr>
        </p:nvSpPr>
        <p:spPr>
          <a:xfrm>
            <a:off x="1732905" y="1205986"/>
            <a:ext cx="5678184" cy="422702"/>
          </a:xfrm>
        </p:spPr>
        <p:txBody>
          <a:bodyPr>
            <a:normAutofit lnSpcReduction="10000"/>
          </a:bodyPr>
          <a:lstStyle/>
          <a:p>
            <a:pPr algn="ctr"/>
            <a:r>
              <a:rPr lang="es-ES" sz="2800" dirty="0">
                <a:latin typeface="Arial" panose="020B0604020202020204" pitchFamily="34" charset="0"/>
              </a:rPr>
              <a:t>MASTER'S THESIS</a:t>
            </a:r>
            <a:endParaRPr lang="es-ES" dirty="0">
              <a:latin typeface="Arial" panose="020B0604020202020204" pitchFamily="34" charset="0"/>
            </a:endParaRPr>
          </a:p>
        </p:txBody>
      </p:sp>
      <p:sp>
        <p:nvSpPr>
          <p:cNvPr id="4" name="Rectangle 3">
            <a:extLst>
              <a:ext uri="{FF2B5EF4-FFF2-40B4-BE49-F238E27FC236}">
                <a16:creationId xmlns:a16="http://schemas.microsoft.com/office/drawing/2014/main" id="{6BC4F487-B8A0-486B-B669-5464554A7D80}"/>
              </a:ext>
            </a:extLst>
          </p:cNvPr>
          <p:cNvSpPr/>
          <p:nvPr/>
        </p:nvSpPr>
        <p:spPr>
          <a:xfrm>
            <a:off x="2215972" y="3403420"/>
            <a:ext cx="4712059" cy="369332"/>
          </a:xfrm>
          <a:prstGeom prst="rect">
            <a:avLst/>
          </a:prstGeom>
        </p:spPr>
        <p:txBody>
          <a:bodyPr wrap="none">
            <a:spAutoFit/>
          </a:bodyPr>
          <a:lstStyle/>
          <a:p>
            <a:pPr algn="ctr"/>
            <a:r>
              <a:rPr lang="es-ES" dirty="0">
                <a:latin typeface="Arial" panose="020B0604020202020204" pitchFamily="34" charset="0"/>
                <a:cs typeface="Arial" panose="020B0604020202020204" pitchFamily="34" charset="0"/>
              </a:rPr>
              <a:t>MASTER'S DEGREE IN BIOINFORMATICS</a:t>
            </a:r>
            <a:endParaRPr lang="es-ES" b="1" dirty="0">
              <a:latin typeface="Arial" panose="020B0604020202020204" pitchFamily="34" charset="0"/>
              <a:cs typeface="Arial" panose="020B0604020202020204" pitchFamily="34" charset="0"/>
            </a:endParaRPr>
          </a:p>
        </p:txBody>
      </p:sp>
      <p:sp>
        <p:nvSpPr>
          <p:cNvPr id="5" name="CuadroTexto 7">
            <a:extLst>
              <a:ext uri="{FF2B5EF4-FFF2-40B4-BE49-F238E27FC236}">
                <a16:creationId xmlns:a16="http://schemas.microsoft.com/office/drawing/2014/main" id="{2217E76E-968C-4B48-A911-2B2C37196E60}"/>
              </a:ext>
            </a:extLst>
          </p:cNvPr>
          <p:cNvSpPr txBox="1"/>
          <p:nvPr/>
        </p:nvSpPr>
        <p:spPr>
          <a:xfrm>
            <a:off x="2737864" y="3962631"/>
            <a:ext cx="3668269" cy="861774"/>
          </a:xfrm>
          <a:prstGeom prst="rect">
            <a:avLst/>
          </a:prstGeom>
          <a:noFill/>
        </p:spPr>
        <p:txBody>
          <a:bodyPr wrap="square" rtlCol="0">
            <a:spAutoFit/>
          </a:bodyPr>
          <a:lstStyle/>
          <a:p>
            <a:pPr algn="ctr"/>
            <a:r>
              <a:rPr lang="es-ES" dirty="0" err="1">
                <a:latin typeface="Arial" panose="020B0604020202020204" pitchFamily="34" charset="0"/>
                <a:cs typeface="Arial" panose="020B0604020202020204" pitchFamily="34" charset="0"/>
              </a:rPr>
              <a:t>Student</a:t>
            </a:r>
            <a:r>
              <a:rPr lang="es-ES" dirty="0" smtClean="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Korchi Meziani, Elías</a:t>
            </a:r>
            <a:endParaRPr lang="es-ES" dirty="0">
              <a:latin typeface="Arial" panose="020B0604020202020204" pitchFamily="34" charset="0"/>
              <a:cs typeface="Arial" panose="020B0604020202020204" pitchFamily="34" charset="0"/>
            </a:endParaRPr>
          </a:p>
          <a:p>
            <a:pPr algn="ctr"/>
            <a:endParaRPr lang="es-ES" sz="1400" dirty="0">
              <a:solidFill>
                <a:schemeClr val="bg1"/>
              </a:solidFill>
              <a:latin typeface="Arial" panose="020B0604020202020204" pitchFamily="34" charset="0"/>
              <a:cs typeface="Arial" panose="020B0604020202020204" pitchFamily="34" charset="0"/>
            </a:endParaRPr>
          </a:p>
          <a:p>
            <a:pPr algn="ctr"/>
            <a:r>
              <a:rPr lang="es-ES" dirty="0">
                <a:latin typeface="Arial" panose="020B0604020202020204" pitchFamily="34" charset="0"/>
                <a:cs typeface="Arial" panose="020B0604020202020204" pitchFamily="34" charset="0"/>
              </a:rPr>
              <a:t>Supervisor</a:t>
            </a:r>
            <a:r>
              <a:rPr lang="es-ES" dirty="0" smtClean="0">
                <a:latin typeface="Arial" panose="020B0604020202020204" pitchFamily="34" charset="0"/>
                <a:cs typeface="Arial" panose="020B0604020202020204" pitchFamily="34" charset="0"/>
              </a:rPr>
              <a:t>: </a:t>
            </a:r>
            <a:r>
              <a:rPr lang="es-ES" dirty="0" smtClean="0">
                <a:latin typeface="Arial" panose="020B0604020202020204" pitchFamily="34" charset="0"/>
                <a:cs typeface="Arial" panose="020B0604020202020204" pitchFamily="34" charset="0"/>
              </a:rPr>
              <a:t>Zúñiga Trejos, Sheila</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651625"/>
      </p:ext>
    </p:extLst>
  </p:cSld>
  <p:clrMapOvr>
    <a:masterClrMapping/>
  </p:clrMapOvr>
  <mc:AlternateContent xmlns:mc="http://schemas.openxmlformats.org/markup-compatibility/2006" xmlns:p14="http://schemas.microsoft.com/office/powerpoint/2010/main">
    <mc:Choice Requires="p14">
      <p:transition spd="slow" p14:dur="2000" advTm="10681"/>
    </mc:Choice>
    <mc:Fallback xmlns="">
      <p:transition spd="slow" advTm="1068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redondeado 25"/>
          <p:cNvSpPr/>
          <p:nvPr/>
        </p:nvSpPr>
        <p:spPr>
          <a:xfrm>
            <a:off x="340124" y="2661807"/>
            <a:ext cx="8567901" cy="2088958"/>
          </a:xfrm>
          <a:prstGeom prst="roundRect">
            <a:avLst>
              <a:gd name="adj" fmla="val 11361"/>
            </a:avLst>
          </a:prstGeom>
          <a:solidFill>
            <a:srgbClr val="9DC3E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redondeado 24"/>
          <p:cNvSpPr/>
          <p:nvPr/>
        </p:nvSpPr>
        <p:spPr>
          <a:xfrm>
            <a:off x="353155" y="2014102"/>
            <a:ext cx="2465893" cy="521451"/>
          </a:xfrm>
          <a:prstGeom prst="roundRect">
            <a:avLst/>
          </a:prstGeom>
          <a:solidFill>
            <a:srgbClr val="DEEBF7"/>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redondeado 21"/>
          <p:cNvSpPr/>
          <p:nvPr/>
        </p:nvSpPr>
        <p:spPr>
          <a:xfrm>
            <a:off x="353155" y="1423557"/>
            <a:ext cx="8554870" cy="341503"/>
          </a:xfrm>
          <a:prstGeom prst="roundRect">
            <a:avLst>
              <a:gd name="adj" fmla="val 11361"/>
            </a:avLst>
          </a:prstGeom>
          <a:solidFill>
            <a:srgbClr val="9DC3E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redondeado 18"/>
          <p:cNvSpPr/>
          <p:nvPr/>
        </p:nvSpPr>
        <p:spPr>
          <a:xfrm>
            <a:off x="340125" y="785377"/>
            <a:ext cx="2164536" cy="521451"/>
          </a:xfrm>
          <a:prstGeom prst="roundRect">
            <a:avLst/>
          </a:prstGeom>
          <a:solidFill>
            <a:srgbClr val="DEEBF7"/>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p:cNvSpPr/>
          <p:nvPr/>
        </p:nvSpPr>
        <p:spPr>
          <a:xfrm>
            <a:off x="340125" y="1342280"/>
            <a:ext cx="8567900" cy="461665"/>
          </a:xfrm>
          <a:prstGeom prst="rect">
            <a:avLst/>
          </a:prstGeom>
        </p:spPr>
        <p:txBody>
          <a:bodyPr wrap="square">
            <a:spAutoFit/>
          </a:bodyPr>
          <a:lstStyle/>
          <a:p>
            <a:pPr marL="285750" indent="-285750" algn="just">
              <a:lnSpc>
                <a:spcPct val="150000"/>
              </a:lnSpc>
              <a:spcBef>
                <a:spcPts val="3600"/>
              </a:spcBef>
              <a:spcAft>
                <a:spcPts val="0"/>
              </a:spcAft>
              <a:buFont typeface="Arial" panose="020B0604020202020204" pitchFamily="34" charset="0"/>
              <a:buChar char="•"/>
            </a:pPr>
            <a:r>
              <a:rPr lang="en-US" sz="1600" dirty="0">
                <a:latin typeface="Visuelt Pro" panose="020B0503040202040104"/>
              </a:rPr>
              <a:t>Establish an analysis pipeline for the study of CCCs in </a:t>
            </a:r>
            <a:r>
              <a:rPr lang="en-US" sz="1600" dirty="0" err="1">
                <a:latin typeface="Visuelt Pro" panose="020B0503040202040104"/>
              </a:rPr>
              <a:t>scRNA-seq</a:t>
            </a:r>
            <a:r>
              <a:rPr lang="en-US" sz="1600" dirty="0">
                <a:latin typeface="Visuelt Pro" panose="020B0503040202040104"/>
              </a:rPr>
              <a:t> data.</a:t>
            </a:r>
            <a:endParaRPr lang="es-ES" sz="1600" dirty="0">
              <a:latin typeface="Visuelt Pro" panose="020B0503040202040104"/>
              <a:ea typeface="MS Mincho"/>
              <a:cs typeface="Times New Roman" panose="02020603050405020304" pitchFamily="18" charset="0"/>
            </a:endParaRPr>
          </a:p>
        </p:txBody>
      </p:sp>
      <p:sp>
        <p:nvSpPr>
          <p:cNvPr id="7" name="Rectángulo 6"/>
          <p:cNvSpPr/>
          <p:nvPr/>
        </p:nvSpPr>
        <p:spPr>
          <a:xfrm>
            <a:off x="334106" y="2960897"/>
            <a:ext cx="8554870" cy="1323439"/>
          </a:xfrm>
          <a:prstGeom prst="rect">
            <a:avLst/>
          </a:prstGeom>
        </p:spPr>
        <p:txBody>
          <a:bodyPr wrap="square">
            <a:spAutoFit/>
          </a:bodyPr>
          <a:lstStyle/>
          <a:p>
            <a:pPr marL="285750" indent="-285750" algn="just">
              <a:buFont typeface="Arial" panose="020B0604020202020204" pitchFamily="34" charset="0"/>
              <a:buChar char="•"/>
            </a:pPr>
            <a:r>
              <a:rPr lang="en-US" sz="1600" dirty="0">
                <a:latin typeface="Visuelt Pro" panose="020B0503040202040104"/>
              </a:rPr>
              <a:t>Evaluate and compare the accuracy of the tools CellChat and NICHES in predicting LR interactions using validated databases such as FANTOM5 and proteomics, and measure the consistency and concordance of their predictions against variations in sample size, employing indices such as Jaccard and </a:t>
            </a:r>
            <a:r>
              <a:rPr lang="en-US" sz="1600" dirty="0" smtClean="0">
                <a:latin typeface="Visuelt Pro" panose="020B0503040202040104"/>
              </a:rPr>
              <a:t>Similarity.</a:t>
            </a:r>
            <a:r>
              <a:rPr lang="en-US" sz="1600" dirty="0">
                <a:latin typeface="Visuelt Pro" panose="020B0503040202040104"/>
              </a:rPr>
              <a:t/>
            </a:r>
            <a:br>
              <a:rPr lang="en-US" sz="1600" dirty="0">
                <a:latin typeface="Visuelt Pro" panose="020B0503040202040104"/>
              </a:rPr>
            </a:br>
            <a:endParaRPr lang="en-US" sz="1600" dirty="0" smtClean="0">
              <a:latin typeface="Visuelt Pro" panose="020B0503040202040104"/>
            </a:endParaRPr>
          </a:p>
          <a:p>
            <a:pPr marL="285750" indent="-285750" algn="just">
              <a:buFont typeface="Arial" panose="020B0604020202020204" pitchFamily="34" charset="0"/>
              <a:buChar char="•"/>
            </a:pPr>
            <a:r>
              <a:rPr lang="en-US" sz="1600" dirty="0" smtClean="0">
                <a:latin typeface="Visuelt Pro" panose="020B0503040202040104"/>
              </a:rPr>
              <a:t>Analyze </a:t>
            </a:r>
            <a:r>
              <a:rPr lang="en-US" sz="1600" dirty="0">
                <a:latin typeface="Visuelt Pro" panose="020B0503040202040104"/>
              </a:rPr>
              <a:t>the runtime and memory consumption of CellChat and NICHES when processing different </a:t>
            </a:r>
            <a:r>
              <a:rPr lang="en-US" sz="1600" dirty="0" err="1">
                <a:latin typeface="Visuelt Pro" panose="020B0503040202040104"/>
              </a:rPr>
              <a:t>scRNA-seq</a:t>
            </a:r>
            <a:r>
              <a:rPr lang="en-US" sz="1600" dirty="0">
                <a:latin typeface="Visuelt Pro" panose="020B0503040202040104"/>
              </a:rPr>
              <a:t> datasets.</a:t>
            </a:r>
          </a:p>
        </p:txBody>
      </p:sp>
      <p:sp>
        <p:nvSpPr>
          <p:cNvPr id="8" name="Marcador de texto 2"/>
          <p:cNvSpPr txBox="1">
            <a:spLocks/>
          </p:cNvSpPr>
          <p:nvPr/>
        </p:nvSpPr>
        <p:spPr>
          <a:xfrm>
            <a:off x="353155" y="2062438"/>
            <a:ext cx="2465891" cy="3576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325" b="0" i="0" kern="1200">
                <a:solidFill>
                  <a:schemeClr val="bg2"/>
                </a:solidFill>
                <a:latin typeface="Periodico Display" panose="02000504080000020004" pitchFamily="2" charset="77"/>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2400" dirty="0" err="1">
                <a:solidFill>
                  <a:schemeClr val="tx1"/>
                </a:solidFill>
                <a:latin typeface="Visuelt Pro" panose="020B0503040202040104"/>
              </a:rPr>
              <a:t>Specific</a:t>
            </a:r>
            <a:r>
              <a:rPr lang="es-ES" sz="2400" dirty="0">
                <a:solidFill>
                  <a:schemeClr val="tx1"/>
                </a:solidFill>
                <a:latin typeface="Visuelt Pro" panose="020B0503040202040104"/>
              </a:rPr>
              <a:t> </a:t>
            </a:r>
            <a:r>
              <a:rPr lang="es-ES" sz="2400" dirty="0" err="1">
                <a:solidFill>
                  <a:schemeClr val="tx1"/>
                </a:solidFill>
                <a:latin typeface="Visuelt Pro" panose="020B0503040202040104"/>
              </a:rPr>
              <a:t>Objectives</a:t>
            </a:r>
            <a:endParaRPr lang="es-ES" sz="2400" dirty="0">
              <a:solidFill>
                <a:schemeClr val="tx1"/>
              </a:solidFill>
              <a:latin typeface="Visuelt Pro" panose="020B0503040202040104"/>
            </a:endParaRPr>
          </a:p>
        </p:txBody>
      </p:sp>
      <p:sp>
        <p:nvSpPr>
          <p:cNvPr id="9"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0"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11"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2"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3"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4" name="CuadroTexto 13"/>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15" name="CuadroTexto 14"/>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17" name="CuadroTexto 16"/>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18" name="CuadroTexto 17"/>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21" name="Título 1"/>
          <p:cNvSpPr>
            <a:spLocks noGrp="1"/>
          </p:cNvSpPr>
          <p:nvPr>
            <p:ph type="ctrTitle"/>
          </p:nvPr>
        </p:nvSpPr>
        <p:spPr>
          <a:xfrm>
            <a:off x="334106" y="773545"/>
            <a:ext cx="2170555" cy="521451"/>
          </a:xfrm>
        </p:spPr>
        <p:txBody>
          <a:bodyPr>
            <a:noAutofit/>
          </a:bodyPr>
          <a:lstStyle/>
          <a:p>
            <a:r>
              <a:rPr lang="es-ES" sz="2400" dirty="0" err="1"/>
              <a:t>Main</a:t>
            </a:r>
            <a:r>
              <a:rPr lang="es-ES" sz="2400" dirty="0"/>
              <a:t> </a:t>
            </a:r>
            <a:r>
              <a:rPr lang="es-ES" sz="2400" dirty="0" err="1"/>
              <a:t>Objective</a:t>
            </a:r>
            <a:endParaRPr lang="es-ES" sz="2400" dirty="0"/>
          </a:p>
        </p:txBody>
      </p:sp>
      <p:sp>
        <p:nvSpPr>
          <p:cNvPr id="23" name="CuadroTexto 22"/>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1181276178"/>
      </p:ext>
    </p:extLst>
  </p:cSld>
  <p:clrMapOvr>
    <a:masterClrMapping/>
  </p:clrMapOvr>
  <mc:AlternateContent xmlns:mc="http://schemas.openxmlformats.org/markup-compatibility/2006" xmlns:p14="http://schemas.microsoft.com/office/powerpoint/2010/main">
    <mc:Choice Requires="p14">
      <p:transition spd="slow" p14:dur="2000" advTm="43230"/>
    </mc:Choice>
    <mc:Fallback xmlns="">
      <p:transition spd="slow" advTm="4323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redondeado 7"/>
          <p:cNvSpPr/>
          <p:nvPr/>
        </p:nvSpPr>
        <p:spPr>
          <a:xfrm>
            <a:off x="340125" y="1636375"/>
            <a:ext cx="4283950" cy="3145175"/>
          </a:xfrm>
          <a:prstGeom prst="roundRect">
            <a:avLst>
              <a:gd name="adj" fmla="val 11361"/>
            </a:avLst>
          </a:prstGeom>
          <a:solidFill>
            <a:srgbClr val="9DC3E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p:cNvSpPr/>
          <p:nvPr/>
        </p:nvSpPr>
        <p:spPr>
          <a:xfrm>
            <a:off x="630608" y="897608"/>
            <a:ext cx="3550866" cy="521451"/>
          </a:xfrm>
          <a:prstGeom prst="roundRect">
            <a:avLst/>
          </a:prstGeom>
          <a:solidFill>
            <a:srgbClr val="DEEBF7"/>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ítulo 1"/>
          <p:cNvSpPr>
            <a:spLocks noGrp="1"/>
          </p:cNvSpPr>
          <p:nvPr>
            <p:ph type="ctrTitle"/>
          </p:nvPr>
        </p:nvSpPr>
        <p:spPr>
          <a:xfrm>
            <a:off x="637822" y="897608"/>
            <a:ext cx="3543651" cy="521451"/>
          </a:xfrm>
        </p:spPr>
        <p:txBody>
          <a:bodyPr>
            <a:normAutofit fontScale="90000"/>
          </a:bodyPr>
          <a:lstStyle/>
          <a:p>
            <a:r>
              <a:rPr lang="es-ES" dirty="0" smtClean="0"/>
              <a:t>CellChat</a:t>
            </a:r>
            <a:endParaRPr lang="es-ES" dirty="0"/>
          </a:p>
        </p:txBody>
      </p:sp>
      <p:sp>
        <p:nvSpPr>
          <p:cNvPr id="13" name="Rectangle 3"/>
          <p:cNvSpPr>
            <a:spLocks noChangeArrowheads="1"/>
          </p:cNvSpPr>
          <p:nvPr/>
        </p:nvSpPr>
        <p:spPr bwMode="auto">
          <a:xfrm>
            <a:off x="340125" y="1636376"/>
            <a:ext cx="428394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a:latin typeface="Visuelt Pro" panose="020B0503040202040104"/>
              </a:rPr>
              <a:t>It uses its own curated database, </a:t>
            </a:r>
            <a:r>
              <a:rPr lang="en-US" sz="1600" b="1" dirty="0" err="1">
                <a:latin typeface="Visuelt Pro" panose="020B0503040202040104"/>
              </a:rPr>
              <a:t>CellChatDB</a:t>
            </a:r>
            <a:r>
              <a:rPr lang="en-US" sz="1600" dirty="0">
                <a:latin typeface="Visuelt Pro" panose="020B0503040202040104"/>
              </a:rPr>
              <a:t>, although in this benchmark, FANTOM5 is used</a:t>
            </a:r>
            <a:r>
              <a:rPr lang="en-US" sz="1600"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smtClean="0">
                <a:latin typeface="Visuelt Pro" panose="020B0503040202040104"/>
              </a:rPr>
              <a:t>It </a:t>
            </a:r>
            <a:r>
              <a:rPr lang="en-US" sz="1600" dirty="0">
                <a:latin typeface="Visuelt Pro" panose="020B0503040202040104"/>
              </a:rPr>
              <a:t>assigns a </a:t>
            </a:r>
            <a:r>
              <a:rPr lang="en-US" sz="1600" b="1" dirty="0">
                <a:latin typeface="Visuelt Pro" panose="020B0503040202040104"/>
              </a:rPr>
              <a:t>probability value </a:t>
            </a:r>
            <a:r>
              <a:rPr lang="en-US" sz="1600" dirty="0">
                <a:latin typeface="Visuelt Pro" panose="020B0503040202040104"/>
              </a:rPr>
              <a:t>to each ligand-receptor (LR) interaction</a:t>
            </a:r>
            <a:r>
              <a:rPr lang="en-US" sz="1600"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smtClean="0">
                <a:latin typeface="Visuelt Pro" panose="020B0503040202040104"/>
              </a:rPr>
              <a:t>This </a:t>
            </a:r>
            <a:r>
              <a:rPr lang="en-US" sz="1600" dirty="0">
                <a:latin typeface="Visuelt Pro" panose="020B0503040202040104"/>
              </a:rPr>
              <a:t>value is modeled by the </a:t>
            </a:r>
            <a:r>
              <a:rPr lang="en-US" sz="1600" b="1" dirty="0">
                <a:latin typeface="Visuelt Pro" panose="020B0503040202040104"/>
              </a:rPr>
              <a:t>law of mass action</a:t>
            </a:r>
            <a:r>
              <a:rPr lang="en-US" sz="1600" b="1"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smtClean="0">
                <a:latin typeface="Visuelt Pro" panose="020B0503040202040104"/>
              </a:rPr>
              <a:t>It </a:t>
            </a:r>
            <a:r>
              <a:rPr lang="en-US" sz="1600" b="1" dirty="0">
                <a:latin typeface="Visuelt Pro" panose="020B0503040202040104"/>
              </a:rPr>
              <a:t>averages</a:t>
            </a:r>
            <a:r>
              <a:rPr lang="en-US" sz="1600" dirty="0">
                <a:latin typeface="Visuelt Pro" panose="020B0503040202040104"/>
              </a:rPr>
              <a:t> the expression of the ligand and receptor in each group using the geometric mean</a:t>
            </a:r>
            <a:r>
              <a:rPr lang="en-US" sz="1600"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b="1" dirty="0" smtClean="0">
                <a:latin typeface="Visuelt Pro" panose="020B0503040202040104"/>
              </a:rPr>
              <a:t>Zero-preserving </a:t>
            </a:r>
            <a:r>
              <a:rPr lang="en-US" sz="1600" b="1" dirty="0">
                <a:latin typeface="Visuelt Pro" panose="020B0503040202040104"/>
              </a:rPr>
              <a:t>method.</a:t>
            </a:r>
            <a:endParaRPr lang="es-ES" altLang="es-ES" sz="1600" b="1" dirty="0" smtClean="0">
              <a:latin typeface="Visuelt Pro" panose="020B0503040202040104"/>
            </a:endParaRPr>
          </a:p>
        </p:txBody>
      </p:sp>
      <p:sp>
        <p:nvSpPr>
          <p:cNvPr id="16" name="Rectángulo redondeado 15"/>
          <p:cNvSpPr/>
          <p:nvPr/>
        </p:nvSpPr>
        <p:spPr>
          <a:xfrm>
            <a:off x="5193083" y="880416"/>
            <a:ext cx="3550866" cy="538642"/>
          </a:xfrm>
          <a:prstGeom prst="roundRect">
            <a:avLst/>
          </a:prstGeom>
          <a:solidFill>
            <a:srgbClr val="FDD799"/>
          </a:solidFill>
          <a:ln>
            <a:solidFill>
              <a:srgbClr val="FDD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ítulo 1"/>
          <p:cNvSpPr txBox="1">
            <a:spLocks/>
          </p:cNvSpPr>
          <p:nvPr/>
        </p:nvSpPr>
        <p:spPr>
          <a:xfrm>
            <a:off x="5200297" y="880417"/>
            <a:ext cx="3543651" cy="538642"/>
          </a:xfrm>
          <a:prstGeom prst="rect">
            <a:avLst/>
          </a:prstGeom>
        </p:spPr>
        <p:txBody>
          <a:bodyPr vert="horz" lIns="91440" tIns="45720" rIns="91440" bIns="45720" rtlCol="0" anchor="ctr" anchorCtr="0">
            <a:normAutofit fontScale="90000" lnSpcReduction="10000"/>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dirty="0" smtClean="0"/>
              <a:t>NICHES</a:t>
            </a:r>
            <a:endParaRPr lang="es-ES" dirty="0"/>
          </a:p>
        </p:txBody>
      </p:sp>
      <p:sp>
        <p:nvSpPr>
          <p:cNvPr id="18" name="Rectángulo redondeado 17"/>
          <p:cNvSpPr/>
          <p:nvPr/>
        </p:nvSpPr>
        <p:spPr>
          <a:xfrm>
            <a:off x="4776475" y="1636375"/>
            <a:ext cx="4283950" cy="3145175"/>
          </a:xfrm>
          <a:prstGeom prst="roundRect">
            <a:avLst>
              <a:gd name="adj" fmla="val 11361"/>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angle 3"/>
          <p:cNvSpPr>
            <a:spLocks noChangeArrowheads="1"/>
          </p:cNvSpPr>
          <p:nvPr/>
        </p:nvSpPr>
        <p:spPr bwMode="auto">
          <a:xfrm>
            <a:off x="4776474" y="1636374"/>
            <a:ext cx="428394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a:latin typeface="Visuelt Pro" panose="020B0503040202040104"/>
              </a:rPr>
              <a:t>It uses the </a:t>
            </a:r>
            <a:r>
              <a:rPr lang="en-US" sz="1600" b="1" dirty="0">
                <a:latin typeface="Visuelt Pro" panose="020B0503040202040104"/>
              </a:rPr>
              <a:t>FANTOM5 database</a:t>
            </a:r>
            <a:r>
              <a:rPr lang="en-US" sz="1600" dirty="0" smtClean="0">
                <a:latin typeface="Visuelt Pro" panose="020B0503040202040104"/>
              </a:rPr>
              <a:t>.</a:t>
            </a:r>
            <a:endParaRPr lang="en-US" sz="1600" dirty="0">
              <a:latin typeface="Visuelt Pro" panose="020B0503040202040104"/>
            </a:endParaRP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smtClean="0">
                <a:latin typeface="Visuelt Pro" panose="020B0503040202040104"/>
              </a:rPr>
              <a:t>The </a:t>
            </a:r>
            <a:r>
              <a:rPr lang="en-US" sz="1600" b="1" dirty="0">
                <a:latin typeface="Visuelt Pro" panose="020B0503040202040104"/>
              </a:rPr>
              <a:t>score for each ligand-receptor (LR) </a:t>
            </a:r>
            <a:r>
              <a:rPr lang="en-US" sz="1600" dirty="0">
                <a:latin typeface="Visuelt Pro" panose="020B0503040202040104"/>
              </a:rPr>
              <a:t>interaction is obtained by multiplying the expression of the ligand by that of the receptor</a:t>
            </a:r>
            <a:r>
              <a:rPr lang="en-US" sz="1600"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b="1" dirty="0" smtClean="0">
                <a:latin typeface="Visuelt Pro" panose="020B0503040202040104"/>
              </a:rPr>
              <a:t>Zero-preserving </a:t>
            </a:r>
            <a:r>
              <a:rPr lang="en-US" sz="1600" b="1" dirty="0">
                <a:latin typeface="Visuelt Pro" panose="020B0503040202040104"/>
              </a:rPr>
              <a:t>method</a:t>
            </a:r>
            <a:r>
              <a:rPr lang="en-US" sz="1600" b="1"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smtClean="0">
                <a:latin typeface="Visuelt Pro" panose="020B0503040202040104"/>
              </a:rPr>
              <a:t>If </a:t>
            </a:r>
            <a:r>
              <a:rPr lang="en-US" sz="1600" dirty="0">
                <a:latin typeface="Visuelt Pro" panose="020B0503040202040104"/>
              </a:rPr>
              <a:t>one of the components, either ligand or receptor, has </a:t>
            </a:r>
            <a:r>
              <a:rPr lang="en-US" sz="1600" b="1" dirty="0">
                <a:latin typeface="Visuelt Pro" panose="020B0503040202040104"/>
              </a:rPr>
              <a:t>zero expression</a:t>
            </a:r>
            <a:r>
              <a:rPr lang="en-US" sz="1600" dirty="0">
                <a:latin typeface="Visuelt Pro" panose="020B0503040202040104"/>
              </a:rPr>
              <a:t>, the interaction is considered </a:t>
            </a:r>
            <a:r>
              <a:rPr lang="en-US" sz="1600" dirty="0" smtClean="0">
                <a:latin typeface="Visuelt Pro" panose="020B0503040202040104"/>
              </a:rPr>
              <a:t>nonexistent.</a:t>
            </a:r>
            <a:endParaRPr lang="es-ES" altLang="es-ES" sz="1600" dirty="0">
              <a:latin typeface="Visuelt Pro" panose="020B0503040202040104"/>
            </a:endParaRPr>
          </a:p>
        </p:txBody>
      </p:sp>
      <p:sp>
        <p:nvSpPr>
          <p:cNvPr id="20"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1"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3"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4"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CuadroTexto 24"/>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26" name="CuadroTexto 25"/>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28" name="CuadroTexto 27"/>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29" name="CuadroTexto 28"/>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30" name="CuadroTexto 29"/>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2549144048"/>
      </p:ext>
    </p:extLst>
  </p:cSld>
  <p:clrMapOvr>
    <a:masterClrMapping/>
  </p:clrMapOvr>
  <mc:AlternateContent xmlns:mc="http://schemas.openxmlformats.org/markup-compatibility/2006" xmlns:p14="http://schemas.microsoft.com/office/powerpoint/2010/main">
    <mc:Choice Requires="p14">
      <p:transition spd="slow" p14:dur="2000" advTm="63427"/>
    </mc:Choice>
    <mc:Fallback xmlns="">
      <p:transition spd="slow" advTm="6342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4144779" y="2143625"/>
            <a:ext cx="985704" cy="1378446"/>
          </a:xfrm>
          <a:prstGeom prst="rect">
            <a:avLst/>
          </a:prstGeom>
        </p:spPr>
      </p:pic>
      <p:pic>
        <p:nvPicPr>
          <p:cNvPr id="8" name="Imagen 7"/>
          <p:cNvPicPr>
            <a:picLocks noChangeAspect="1"/>
          </p:cNvPicPr>
          <p:nvPr/>
        </p:nvPicPr>
        <p:blipFill>
          <a:blip r:embed="rId4"/>
          <a:stretch>
            <a:fillRect/>
          </a:stretch>
        </p:blipFill>
        <p:spPr>
          <a:xfrm>
            <a:off x="104952" y="2342261"/>
            <a:ext cx="2579872" cy="984010"/>
          </a:xfrm>
          <a:prstGeom prst="rect">
            <a:avLst/>
          </a:prstGeom>
        </p:spPr>
      </p:pic>
      <p:sp>
        <p:nvSpPr>
          <p:cNvPr id="21"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CuadroTexto 2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27" name="CuadroTexto 2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29" name="CuadroTexto 28"/>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30" name="CuadroTexto 2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pic>
        <p:nvPicPr>
          <p:cNvPr id="4" name="Imagen 3"/>
          <p:cNvPicPr>
            <a:picLocks noChangeAspect="1"/>
          </p:cNvPicPr>
          <p:nvPr/>
        </p:nvPicPr>
        <p:blipFill>
          <a:blip r:embed="rId5"/>
          <a:stretch>
            <a:fillRect/>
          </a:stretch>
        </p:blipFill>
        <p:spPr>
          <a:xfrm>
            <a:off x="2656748" y="2590066"/>
            <a:ext cx="1460139" cy="474391"/>
          </a:xfrm>
          <a:prstGeom prst="rect">
            <a:avLst/>
          </a:prstGeom>
        </p:spPr>
      </p:pic>
      <p:pic>
        <p:nvPicPr>
          <p:cNvPr id="13" name="Imagen 12"/>
          <p:cNvPicPr>
            <a:picLocks noChangeAspect="1"/>
          </p:cNvPicPr>
          <p:nvPr/>
        </p:nvPicPr>
        <p:blipFill>
          <a:blip r:embed="rId6"/>
          <a:stretch>
            <a:fillRect/>
          </a:stretch>
        </p:blipFill>
        <p:spPr>
          <a:xfrm>
            <a:off x="5076184" y="709412"/>
            <a:ext cx="3714542" cy="3761307"/>
          </a:xfrm>
          <a:prstGeom prst="rect">
            <a:avLst/>
          </a:prstGeom>
        </p:spPr>
      </p:pic>
      <p:sp>
        <p:nvSpPr>
          <p:cNvPr id="33" name="Marcador de texto 2"/>
          <p:cNvSpPr>
            <a:spLocks noGrp="1"/>
          </p:cNvSpPr>
          <p:nvPr>
            <p:ph type="body" sz="quarter" idx="10"/>
          </p:nvPr>
        </p:nvSpPr>
        <p:spPr>
          <a:xfrm>
            <a:off x="340123" y="641992"/>
            <a:ext cx="6355952" cy="392732"/>
          </a:xfrm>
        </p:spPr>
        <p:txBody>
          <a:bodyPr>
            <a:noAutofit/>
          </a:bodyPr>
          <a:lstStyle/>
          <a:p>
            <a:r>
              <a:rPr lang="es-ES" sz="2000" dirty="0" err="1">
                <a:solidFill>
                  <a:schemeClr val="tx1"/>
                </a:solidFill>
                <a:latin typeface="Visuelt Pro" panose="020B0503040202040104"/>
              </a:rPr>
              <a:t>Evaluation</a:t>
            </a:r>
            <a:r>
              <a:rPr lang="es-ES" sz="2000" dirty="0">
                <a:solidFill>
                  <a:schemeClr val="tx1"/>
                </a:solidFill>
                <a:latin typeface="Visuelt Pro" panose="020B0503040202040104"/>
              </a:rPr>
              <a:t> of </a:t>
            </a:r>
            <a:r>
              <a:rPr lang="es-ES" sz="2000" dirty="0" err="1">
                <a:solidFill>
                  <a:schemeClr val="tx1"/>
                </a:solidFill>
                <a:latin typeface="Visuelt Pro" panose="020B0503040202040104"/>
              </a:rPr>
              <a:t>Precision</a:t>
            </a:r>
            <a:endParaRPr lang="es-ES" sz="2200" dirty="0">
              <a:solidFill>
                <a:schemeClr val="tx1"/>
              </a:solidFill>
              <a:latin typeface="Visuelt Pro" panose="020B0503040202040104"/>
            </a:endParaRPr>
          </a:p>
        </p:txBody>
      </p:sp>
      <p:sp>
        <p:nvSpPr>
          <p:cNvPr id="17" name="CuadroTexto 16"/>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410260470"/>
      </p:ext>
    </p:extLst>
  </p:cSld>
  <p:clrMapOvr>
    <a:masterClrMapping/>
  </p:clrMapOvr>
  <mc:AlternateContent xmlns:mc="http://schemas.openxmlformats.org/markup-compatibility/2006" xmlns:p14="http://schemas.microsoft.com/office/powerpoint/2010/main">
    <mc:Choice Requires="p14">
      <p:transition spd="slow" p14:dur="2000" advTm="104455"/>
    </mc:Choice>
    <mc:Fallback xmlns="">
      <p:transition spd="slow" advTm="10445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3"/>
          <a:stretch>
            <a:fillRect/>
          </a:stretch>
        </p:blipFill>
        <p:spPr>
          <a:xfrm>
            <a:off x="596376" y="1204972"/>
            <a:ext cx="2579872" cy="984010"/>
          </a:xfrm>
          <a:prstGeom prst="rect">
            <a:avLst/>
          </a:prstGeom>
        </p:spPr>
      </p:pic>
      <p:sp>
        <p:nvSpPr>
          <p:cNvPr id="21"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CuadroTexto 2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27" name="CuadroTexto 2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29" name="CuadroTexto 28"/>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30" name="CuadroTexto 2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pic>
        <p:nvPicPr>
          <p:cNvPr id="6" name="Imagen 5"/>
          <p:cNvPicPr>
            <a:picLocks noChangeAspect="1"/>
          </p:cNvPicPr>
          <p:nvPr/>
        </p:nvPicPr>
        <p:blipFill>
          <a:blip r:embed="rId4"/>
          <a:stretch>
            <a:fillRect/>
          </a:stretch>
        </p:blipFill>
        <p:spPr>
          <a:xfrm>
            <a:off x="4474276" y="2239598"/>
            <a:ext cx="3800646" cy="1936520"/>
          </a:xfrm>
          <a:prstGeom prst="rect">
            <a:avLst/>
          </a:prstGeom>
        </p:spPr>
      </p:pic>
      <p:pic>
        <p:nvPicPr>
          <p:cNvPr id="11" name="Imagen 10"/>
          <p:cNvPicPr>
            <a:picLocks noChangeAspect="1"/>
          </p:cNvPicPr>
          <p:nvPr/>
        </p:nvPicPr>
        <p:blipFill>
          <a:blip r:embed="rId5"/>
          <a:stretch>
            <a:fillRect/>
          </a:stretch>
        </p:blipFill>
        <p:spPr>
          <a:xfrm>
            <a:off x="1043604" y="2188982"/>
            <a:ext cx="3296448" cy="2607638"/>
          </a:xfrm>
          <a:prstGeom prst="rect">
            <a:avLst/>
          </a:prstGeom>
        </p:spPr>
      </p:pic>
      <p:sp>
        <p:nvSpPr>
          <p:cNvPr id="19" name="Marcador de texto 2"/>
          <p:cNvSpPr>
            <a:spLocks noGrp="1"/>
          </p:cNvSpPr>
          <p:nvPr>
            <p:ph type="body" sz="quarter" idx="10"/>
          </p:nvPr>
        </p:nvSpPr>
        <p:spPr>
          <a:xfrm>
            <a:off x="340123" y="641992"/>
            <a:ext cx="6355952" cy="392732"/>
          </a:xfrm>
        </p:spPr>
        <p:txBody>
          <a:bodyPr>
            <a:noAutofit/>
          </a:bodyPr>
          <a:lstStyle/>
          <a:p>
            <a:r>
              <a:rPr lang="es-ES" sz="2000" dirty="0" err="1">
                <a:solidFill>
                  <a:schemeClr val="tx1"/>
                </a:solidFill>
                <a:latin typeface="Visuelt Pro" panose="020B0503040202040104"/>
              </a:rPr>
              <a:t>Evaluation</a:t>
            </a:r>
            <a:r>
              <a:rPr lang="es-ES" sz="2000" dirty="0">
                <a:solidFill>
                  <a:schemeClr val="tx1"/>
                </a:solidFill>
                <a:latin typeface="Visuelt Pro" panose="020B0503040202040104"/>
              </a:rPr>
              <a:t> of </a:t>
            </a:r>
            <a:r>
              <a:rPr lang="es-ES" sz="2000" dirty="0" err="1">
                <a:solidFill>
                  <a:schemeClr val="tx1"/>
                </a:solidFill>
                <a:latin typeface="Visuelt Pro" panose="020B0503040202040104"/>
              </a:rPr>
              <a:t>Concordance</a:t>
            </a:r>
            <a:endParaRPr lang="es-ES" sz="2200" dirty="0">
              <a:solidFill>
                <a:schemeClr val="tx1"/>
              </a:solidFill>
              <a:latin typeface="Visuelt Pro" panose="020B0503040202040104"/>
            </a:endParaRPr>
          </a:p>
          <a:p>
            <a:endParaRPr lang="es-ES" sz="2200" dirty="0">
              <a:solidFill>
                <a:schemeClr val="tx1"/>
              </a:solidFill>
              <a:latin typeface="Visuelt Pro" panose="020B0503040202040104"/>
            </a:endParaRPr>
          </a:p>
        </p:txBody>
      </p:sp>
      <p:sp>
        <p:nvSpPr>
          <p:cNvPr id="16" name="CuadroTexto 15"/>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1162939012"/>
      </p:ext>
    </p:extLst>
  </p:cSld>
  <p:clrMapOvr>
    <a:masterClrMapping/>
  </p:clrMapOvr>
  <mc:AlternateContent xmlns:mc="http://schemas.openxmlformats.org/markup-compatibility/2006" xmlns:p14="http://schemas.microsoft.com/office/powerpoint/2010/main">
    <mc:Choice Requires="p14">
      <p:transition spd="slow" p14:dur="2000" advTm="35033"/>
    </mc:Choice>
    <mc:Fallback xmlns="">
      <p:transition spd="slow" advTm="3503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p:cNvPicPr>
            <a:picLocks noChangeAspect="1"/>
          </p:cNvPicPr>
          <p:nvPr/>
        </p:nvPicPr>
        <p:blipFill rotWithShape="1">
          <a:blip r:embed="rId3"/>
          <a:srcRect r="25090"/>
          <a:stretch/>
        </p:blipFill>
        <p:spPr>
          <a:xfrm>
            <a:off x="818606" y="1926522"/>
            <a:ext cx="2821577" cy="2979578"/>
          </a:xfrm>
          <a:prstGeom prst="rect">
            <a:avLst/>
          </a:prstGeom>
        </p:spPr>
      </p:pic>
      <p:pic>
        <p:nvPicPr>
          <p:cNvPr id="6" name="Imagen 5"/>
          <p:cNvPicPr>
            <a:picLocks noChangeAspect="1"/>
          </p:cNvPicPr>
          <p:nvPr/>
        </p:nvPicPr>
        <p:blipFill>
          <a:blip r:embed="rId4"/>
          <a:stretch>
            <a:fillRect/>
          </a:stretch>
        </p:blipFill>
        <p:spPr>
          <a:xfrm>
            <a:off x="3663600" y="1256223"/>
            <a:ext cx="5323646" cy="3582737"/>
          </a:xfrm>
          <a:prstGeom prst="rect">
            <a:avLst/>
          </a:prstGeom>
        </p:spPr>
      </p:pic>
      <p:sp>
        <p:nvSpPr>
          <p:cNvPr id="5" name="Marcador de texto 4"/>
          <p:cNvSpPr>
            <a:spLocks noGrp="1"/>
          </p:cNvSpPr>
          <p:nvPr>
            <p:ph type="body" sz="quarter" idx="12"/>
          </p:nvPr>
        </p:nvSpPr>
        <p:spPr>
          <a:xfrm>
            <a:off x="340125" y="724899"/>
            <a:ext cx="6291474" cy="207749"/>
          </a:xfrm>
        </p:spPr>
        <p:txBody>
          <a:bodyPr>
            <a:noAutofit/>
          </a:bodyPr>
          <a:lstStyle/>
          <a:p>
            <a:r>
              <a:rPr lang="en-US" sz="2000" dirty="0"/>
              <a:t>Evaluation of Consistency and Computational Resources</a:t>
            </a:r>
            <a:endParaRPr lang="es-ES" sz="2000" dirty="0"/>
          </a:p>
        </p:txBody>
      </p:sp>
      <p:pic>
        <p:nvPicPr>
          <p:cNvPr id="8" name="Imagen 7"/>
          <p:cNvPicPr>
            <a:picLocks noChangeAspect="1"/>
          </p:cNvPicPr>
          <p:nvPr/>
        </p:nvPicPr>
        <p:blipFill>
          <a:blip r:embed="rId5"/>
          <a:stretch>
            <a:fillRect/>
          </a:stretch>
        </p:blipFill>
        <p:spPr>
          <a:xfrm>
            <a:off x="193098" y="1174121"/>
            <a:ext cx="2907783" cy="1109081"/>
          </a:xfrm>
          <a:prstGeom prst="rect">
            <a:avLst/>
          </a:prstGeom>
        </p:spPr>
      </p:pic>
      <p:sp>
        <p:nvSpPr>
          <p:cNvPr id="16"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7"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8"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19"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0"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1" name="CuadroTexto 30"/>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32" name="CuadroTexto 31"/>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34" name="CuadroTexto 33"/>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35" name="CuadroTexto 34"/>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20" name="CuadroTexto 19"/>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2029275547"/>
      </p:ext>
    </p:extLst>
  </p:cSld>
  <p:clrMapOvr>
    <a:masterClrMapping/>
  </p:clrMapOvr>
  <mc:AlternateContent xmlns:mc="http://schemas.openxmlformats.org/markup-compatibility/2006" xmlns:p14="http://schemas.microsoft.com/office/powerpoint/2010/main">
    <mc:Choice Requires="p14">
      <p:transition spd="slow" p14:dur="2000" advTm="51907"/>
    </mc:Choice>
    <mc:Fallback xmlns="">
      <p:transition spd="slow" advTm="5190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5" y="663483"/>
            <a:ext cx="4048702" cy="392732"/>
          </a:xfrm>
        </p:spPr>
        <p:txBody>
          <a:bodyPr>
            <a:noAutofit/>
          </a:bodyPr>
          <a:lstStyle/>
          <a:p>
            <a:r>
              <a:rPr lang="es-ES" sz="2000" dirty="0" err="1">
                <a:solidFill>
                  <a:schemeClr val="tx1"/>
                </a:solidFill>
                <a:latin typeface="Visuelt Pro" panose="020B0503040202040104"/>
              </a:rPr>
              <a:t>Protein</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Expression</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Precision</a:t>
            </a:r>
            <a:endParaRPr lang="es-ES" sz="2200" dirty="0">
              <a:solidFill>
                <a:schemeClr val="tx1"/>
              </a:solidFill>
              <a:latin typeface="Visuelt Pro" panose="020B0503040202040104"/>
            </a:endParaRPr>
          </a:p>
        </p:txBody>
      </p:sp>
      <p:pic>
        <p:nvPicPr>
          <p:cNvPr id="23" name="Imagen 22"/>
          <p:cNvPicPr/>
          <p:nvPr/>
        </p:nvPicPr>
        <p:blipFill rotWithShape="1">
          <a:blip r:embed="rId3">
            <a:extLst>
              <a:ext uri="{28A0092B-C50C-407E-A947-70E740481C1C}">
                <a14:useLocalDpi xmlns:a14="http://schemas.microsoft.com/office/drawing/2010/main" val="0"/>
              </a:ext>
            </a:extLst>
          </a:blip>
          <a:srcRect b="51367"/>
          <a:stretch/>
        </p:blipFill>
        <p:spPr>
          <a:xfrm>
            <a:off x="340125" y="1474840"/>
            <a:ext cx="4260320" cy="2685594"/>
          </a:xfrm>
          <a:prstGeom prst="rect">
            <a:avLst/>
          </a:prstGeom>
          <a:ln>
            <a:solidFill>
              <a:schemeClr val="tx1"/>
            </a:solidFill>
          </a:ln>
        </p:spPr>
      </p:pic>
      <p:pic>
        <p:nvPicPr>
          <p:cNvPr id="24" name="Imagen 23"/>
          <p:cNvPicPr/>
          <p:nvPr/>
        </p:nvPicPr>
        <p:blipFill rotWithShape="1">
          <a:blip r:embed="rId3">
            <a:extLst>
              <a:ext uri="{28A0092B-C50C-407E-A947-70E740481C1C}">
                <a14:useLocalDpi xmlns:a14="http://schemas.microsoft.com/office/drawing/2010/main" val="0"/>
              </a:ext>
            </a:extLst>
          </a:blip>
          <a:srcRect t="50212" b="1155"/>
          <a:stretch/>
        </p:blipFill>
        <p:spPr>
          <a:xfrm>
            <a:off x="4678241" y="1474840"/>
            <a:ext cx="4260320" cy="2685594"/>
          </a:xfrm>
          <a:prstGeom prst="rect">
            <a:avLst/>
          </a:prstGeom>
          <a:ln>
            <a:solidFill>
              <a:schemeClr val="tx1"/>
            </a:solidFill>
          </a:ln>
        </p:spPr>
      </p:pic>
      <p:sp>
        <p:nvSpPr>
          <p:cNvPr id="26"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7"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8"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9"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30"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1" name="CuadroTexto 30"/>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32" name="CuadroTexto 31"/>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39" name="CuadroTexto 38"/>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40" name="CuadroTexto 3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5" name="CuadroTexto 14"/>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3215141919"/>
      </p:ext>
    </p:extLst>
  </p:cSld>
  <p:clrMapOvr>
    <a:masterClrMapping/>
  </p:clrMapOvr>
  <mc:AlternateContent xmlns:mc="http://schemas.openxmlformats.org/markup-compatibility/2006" xmlns:p14="http://schemas.microsoft.com/office/powerpoint/2010/main">
    <mc:Choice Requires="p14">
      <p:transition spd="slow" p14:dur="2000" advTm="18504"/>
    </mc:Choice>
    <mc:Fallback xmlns="">
      <p:transition spd="slow" advTm="185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p:cNvGraphicFramePr>
            <a:graphicFrameLocks noGrp="1"/>
          </p:cNvGraphicFramePr>
          <p:nvPr>
            <p:extLst>
              <p:ext uri="{D42A27DB-BD31-4B8C-83A1-F6EECF244321}">
                <p14:modId xmlns:p14="http://schemas.microsoft.com/office/powerpoint/2010/main" val="763287976"/>
              </p:ext>
            </p:extLst>
          </p:nvPr>
        </p:nvGraphicFramePr>
        <p:xfrm>
          <a:off x="3944620" y="3109069"/>
          <a:ext cx="4597858" cy="1188720"/>
        </p:xfrm>
        <a:graphic>
          <a:graphicData uri="http://schemas.openxmlformats.org/drawingml/2006/table">
            <a:tbl>
              <a:tblPr firstRow="1" firstCol="1" bandRow="1">
                <a:tableStyleId>{72833802-FEF1-4C79-8D5D-14CF1EAF98D9}</a:tableStyleId>
              </a:tblPr>
              <a:tblGrid>
                <a:gridCol w="1323020">
                  <a:extLst>
                    <a:ext uri="{9D8B030D-6E8A-4147-A177-3AD203B41FA5}">
                      <a16:colId xmlns:a16="http://schemas.microsoft.com/office/drawing/2014/main" val="2096463117"/>
                    </a:ext>
                  </a:extLst>
                </a:gridCol>
                <a:gridCol w="1168388">
                  <a:extLst>
                    <a:ext uri="{9D8B030D-6E8A-4147-A177-3AD203B41FA5}">
                      <a16:colId xmlns:a16="http://schemas.microsoft.com/office/drawing/2014/main" val="3186474582"/>
                    </a:ext>
                  </a:extLst>
                </a:gridCol>
                <a:gridCol w="1053225">
                  <a:extLst>
                    <a:ext uri="{9D8B030D-6E8A-4147-A177-3AD203B41FA5}">
                      <a16:colId xmlns:a16="http://schemas.microsoft.com/office/drawing/2014/main" val="1446650359"/>
                    </a:ext>
                  </a:extLst>
                </a:gridCol>
                <a:gridCol w="1053225">
                  <a:extLst>
                    <a:ext uri="{9D8B030D-6E8A-4147-A177-3AD203B41FA5}">
                      <a16:colId xmlns:a16="http://schemas.microsoft.com/office/drawing/2014/main" val="3033694243"/>
                    </a:ext>
                  </a:extLst>
                </a:gridCol>
              </a:tblGrid>
              <a:tr h="0">
                <a:tc gridSpan="4">
                  <a:txBody>
                    <a:bodyPr/>
                    <a:lstStyle/>
                    <a:p>
                      <a:pPr algn="ctr">
                        <a:lnSpc>
                          <a:spcPct val="150000"/>
                        </a:lnSpc>
                        <a:spcBef>
                          <a:spcPts val="3600"/>
                        </a:spcBef>
                        <a:spcAft>
                          <a:spcPts val="0"/>
                        </a:spcAft>
                      </a:pPr>
                      <a:r>
                        <a:rPr lang="es-ES_tradnl" sz="1200" dirty="0">
                          <a:effectLst/>
                          <a:latin typeface="Arial" panose="020B0604020202020204" pitchFamily="34" charset="0"/>
                          <a:cs typeface="Arial" panose="020B0604020202020204" pitchFamily="34" charset="0"/>
                        </a:rPr>
                        <a:t>NICHES</a:t>
                      </a:r>
                      <a:endParaRPr lang="es-ES" sz="1200"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061934331"/>
                  </a:ext>
                </a:extLst>
              </a:tr>
              <a:tr h="0">
                <a:tc>
                  <a:txBody>
                    <a:bodyPr/>
                    <a:lstStyle/>
                    <a:p>
                      <a:pPr algn="ctr">
                        <a:lnSpc>
                          <a:spcPct val="150000"/>
                        </a:lnSpc>
                        <a:spcAft>
                          <a:spcPts val="0"/>
                        </a:spcAft>
                      </a:pPr>
                      <a:r>
                        <a:rPr lang="es-ES" sz="1000" b="1" dirty="0" err="1" smtClean="0">
                          <a:latin typeface="Arial" panose="020B0604020202020204" pitchFamily="34" charset="0"/>
                          <a:cs typeface="Arial" panose="020B0604020202020204" pitchFamily="34" charset="0"/>
                        </a:rPr>
                        <a:t>Dataset</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err="1" smtClean="0">
                          <a:latin typeface="Arial" panose="020B0604020202020204" pitchFamily="34" charset="0"/>
                          <a:cs typeface="Arial" panose="020B0604020202020204" pitchFamily="34" charset="0"/>
                        </a:rPr>
                        <a:t>Third</a:t>
                      </a:r>
                      <a:r>
                        <a:rPr lang="es-ES" sz="1000" b="1" dirty="0" smtClean="0">
                          <a:latin typeface="Arial" panose="020B0604020202020204" pitchFamily="34" charset="0"/>
                          <a:cs typeface="Arial" panose="020B0604020202020204" pitchFamily="34" charset="0"/>
                        </a:rPr>
                        <a:t> </a:t>
                      </a:r>
                      <a:r>
                        <a:rPr lang="es-ES" sz="1000" b="1" dirty="0" err="1" smtClean="0">
                          <a:latin typeface="Arial" panose="020B0604020202020204" pitchFamily="34" charset="0"/>
                          <a:cs typeface="Arial" panose="020B0604020202020204" pitchFamily="34" charset="0"/>
                        </a:rPr>
                        <a:t>Quartile</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err="1" smtClean="0">
                          <a:latin typeface="Arial" panose="020B0604020202020204" pitchFamily="34" charset="0"/>
                          <a:cs typeface="Arial" panose="020B0604020202020204" pitchFamily="34" charset="0"/>
                        </a:rPr>
                        <a:t>First</a:t>
                      </a:r>
                      <a:r>
                        <a:rPr lang="es-ES" sz="1000" b="1" dirty="0" smtClean="0">
                          <a:latin typeface="Arial" panose="020B0604020202020204" pitchFamily="34" charset="0"/>
                          <a:cs typeface="Arial" panose="020B0604020202020204" pitchFamily="34" charset="0"/>
                        </a:rPr>
                        <a:t> </a:t>
                      </a:r>
                      <a:r>
                        <a:rPr lang="es-ES" sz="1000" b="1" dirty="0" err="1" smtClean="0">
                          <a:latin typeface="Arial" panose="020B0604020202020204" pitchFamily="34" charset="0"/>
                          <a:cs typeface="Arial" panose="020B0604020202020204" pitchFamily="34" charset="0"/>
                        </a:rPr>
                        <a:t>Quartile</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smtClean="0">
                          <a:latin typeface="Arial" panose="020B0604020202020204" pitchFamily="34" charset="0"/>
                          <a:cs typeface="Arial" panose="020B0604020202020204" pitchFamily="34" charset="0"/>
                        </a:rPr>
                        <a:t>IQR </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960"/>
                  </a:ext>
                </a:extLst>
              </a:tr>
              <a:tr h="0">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3k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0.945</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0.869</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0.076</a:t>
                      </a:r>
                      <a:endParaRPr lang="es-ES" sz="120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789143"/>
                  </a:ext>
                </a:extLst>
              </a:tr>
              <a:tr h="179324">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6k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0.912</a:t>
                      </a:r>
                      <a:endParaRPr lang="es-ES" sz="120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0.637</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0.276</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2127234"/>
                  </a:ext>
                </a:extLst>
              </a:tr>
              <a:tr h="79787">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8k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0.879</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0.645</a:t>
                      </a:r>
                      <a:endParaRPr lang="es-ES" sz="120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0.234</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958940"/>
                  </a:ext>
                </a:extLst>
              </a:tr>
            </a:tbl>
          </a:graphicData>
        </a:graphic>
      </p:graphicFrame>
      <p:sp>
        <p:nvSpPr>
          <p:cNvPr id="7" name="Rectángulo 6"/>
          <p:cNvSpPr/>
          <p:nvPr/>
        </p:nvSpPr>
        <p:spPr>
          <a:xfrm>
            <a:off x="340125" y="1435587"/>
            <a:ext cx="3493177" cy="584775"/>
          </a:xfrm>
          <a:prstGeom prst="rect">
            <a:avLst/>
          </a:prstGeom>
        </p:spPr>
        <p:txBody>
          <a:bodyPr wrap="square">
            <a:spAutoFit/>
          </a:bodyPr>
          <a:lstStyle/>
          <a:p>
            <a:pPr marL="285750" indent="-285750" algn="just">
              <a:spcBef>
                <a:spcPts val="3600"/>
              </a:spcBef>
              <a:spcAft>
                <a:spcPts val="800"/>
              </a:spcAft>
              <a:buFont typeface="Arial" panose="020B0604020202020204" pitchFamily="34" charset="0"/>
              <a:buChar char="•"/>
            </a:pPr>
            <a:r>
              <a:rPr lang="en-US" sz="1600" dirty="0">
                <a:latin typeface="Visuelt Pro" panose="020B0503040202040104"/>
              </a:rPr>
              <a:t>CellChat presented a total of 17 outliers, while NICHES only showed 2 outliers.</a:t>
            </a:r>
            <a:endParaRPr lang="es-ES_tradnl" sz="1600" dirty="0" smtClean="0">
              <a:latin typeface="Visuelt Pro" panose="020B0503040202040104"/>
            </a:endParaRPr>
          </a:p>
        </p:txBody>
      </p:sp>
      <p:graphicFrame>
        <p:nvGraphicFramePr>
          <p:cNvPr id="23" name="Tabla 22"/>
          <p:cNvGraphicFramePr>
            <a:graphicFrameLocks noGrp="1"/>
          </p:cNvGraphicFramePr>
          <p:nvPr>
            <p:extLst>
              <p:ext uri="{D42A27DB-BD31-4B8C-83A1-F6EECF244321}">
                <p14:modId xmlns:p14="http://schemas.microsoft.com/office/powerpoint/2010/main" val="730724772"/>
              </p:ext>
            </p:extLst>
          </p:nvPr>
        </p:nvGraphicFramePr>
        <p:xfrm>
          <a:off x="3944620" y="1227230"/>
          <a:ext cx="4597858" cy="1188720"/>
        </p:xfrm>
        <a:graphic>
          <a:graphicData uri="http://schemas.openxmlformats.org/drawingml/2006/table">
            <a:tbl>
              <a:tblPr firstRow="1" firstCol="1" bandRow="1">
                <a:tableStyleId>{72833802-FEF1-4C79-8D5D-14CF1EAF98D9}</a:tableStyleId>
              </a:tblPr>
              <a:tblGrid>
                <a:gridCol w="1323020">
                  <a:extLst>
                    <a:ext uri="{9D8B030D-6E8A-4147-A177-3AD203B41FA5}">
                      <a16:colId xmlns:a16="http://schemas.microsoft.com/office/drawing/2014/main" val="2096463117"/>
                    </a:ext>
                  </a:extLst>
                </a:gridCol>
                <a:gridCol w="1168388">
                  <a:extLst>
                    <a:ext uri="{9D8B030D-6E8A-4147-A177-3AD203B41FA5}">
                      <a16:colId xmlns:a16="http://schemas.microsoft.com/office/drawing/2014/main" val="3186474582"/>
                    </a:ext>
                  </a:extLst>
                </a:gridCol>
                <a:gridCol w="1053225">
                  <a:extLst>
                    <a:ext uri="{9D8B030D-6E8A-4147-A177-3AD203B41FA5}">
                      <a16:colId xmlns:a16="http://schemas.microsoft.com/office/drawing/2014/main" val="1446650359"/>
                    </a:ext>
                  </a:extLst>
                </a:gridCol>
                <a:gridCol w="1053225">
                  <a:extLst>
                    <a:ext uri="{9D8B030D-6E8A-4147-A177-3AD203B41FA5}">
                      <a16:colId xmlns:a16="http://schemas.microsoft.com/office/drawing/2014/main" val="3033694243"/>
                    </a:ext>
                  </a:extLst>
                </a:gridCol>
              </a:tblGrid>
              <a:tr h="176719">
                <a:tc gridSpan="4">
                  <a:txBody>
                    <a:bodyPr/>
                    <a:lstStyle/>
                    <a:p>
                      <a:pPr algn="ctr">
                        <a:lnSpc>
                          <a:spcPct val="150000"/>
                        </a:lnSpc>
                        <a:spcBef>
                          <a:spcPts val="3600"/>
                        </a:spcBef>
                        <a:spcAft>
                          <a:spcPts val="0"/>
                        </a:spcAft>
                      </a:pPr>
                      <a:r>
                        <a:rPr lang="es-ES_tradnl" sz="1200" dirty="0">
                          <a:effectLst/>
                          <a:latin typeface="Arial" panose="020B0604020202020204" pitchFamily="34" charset="0"/>
                          <a:cs typeface="Arial" panose="020B0604020202020204" pitchFamily="34" charset="0"/>
                        </a:rPr>
                        <a:t>CellChat</a:t>
                      </a:r>
                      <a:endParaRPr lang="es-ES" sz="1200"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061934331"/>
                  </a:ext>
                </a:extLst>
              </a:tr>
              <a:tr h="147266">
                <a:tc>
                  <a:txBody>
                    <a:bodyPr/>
                    <a:lstStyle/>
                    <a:p>
                      <a:pPr algn="ctr">
                        <a:lnSpc>
                          <a:spcPct val="150000"/>
                        </a:lnSpc>
                        <a:spcAft>
                          <a:spcPts val="0"/>
                        </a:spcAft>
                      </a:pPr>
                      <a:r>
                        <a:rPr lang="es-ES" sz="1000" b="1" dirty="0" err="1" smtClean="0">
                          <a:latin typeface="Arial" panose="020B0604020202020204" pitchFamily="34" charset="0"/>
                          <a:cs typeface="Arial" panose="020B0604020202020204" pitchFamily="34" charset="0"/>
                        </a:rPr>
                        <a:t>Dataset</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err="1" smtClean="0">
                          <a:latin typeface="Arial" panose="020B0604020202020204" pitchFamily="34" charset="0"/>
                          <a:cs typeface="Arial" panose="020B0604020202020204" pitchFamily="34" charset="0"/>
                        </a:rPr>
                        <a:t>Third</a:t>
                      </a:r>
                      <a:r>
                        <a:rPr lang="es-ES" sz="1000" b="1" dirty="0" smtClean="0">
                          <a:latin typeface="Arial" panose="020B0604020202020204" pitchFamily="34" charset="0"/>
                          <a:cs typeface="Arial" panose="020B0604020202020204" pitchFamily="34" charset="0"/>
                        </a:rPr>
                        <a:t> </a:t>
                      </a:r>
                      <a:r>
                        <a:rPr lang="es-ES" sz="1000" b="1" dirty="0" err="1" smtClean="0">
                          <a:latin typeface="Arial" panose="020B0604020202020204" pitchFamily="34" charset="0"/>
                          <a:cs typeface="Arial" panose="020B0604020202020204" pitchFamily="34" charset="0"/>
                        </a:rPr>
                        <a:t>Quartile</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err="1" smtClean="0">
                          <a:latin typeface="Arial" panose="020B0604020202020204" pitchFamily="34" charset="0"/>
                          <a:cs typeface="Arial" panose="020B0604020202020204" pitchFamily="34" charset="0"/>
                        </a:rPr>
                        <a:t>First</a:t>
                      </a:r>
                      <a:r>
                        <a:rPr lang="es-ES" sz="1000" b="1" dirty="0" smtClean="0">
                          <a:latin typeface="Arial" panose="020B0604020202020204" pitchFamily="34" charset="0"/>
                          <a:cs typeface="Arial" panose="020B0604020202020204" pitchFamily="34" charset="0"/>
                        </a:rPr>
                        <a:t> </a:t>
                      </a:r>
                      <a:r>
                        <a:rPr lang="es-ES" sz="1000" b="1" dirty="0" err="1" smtClean="0">
                          <a:latin typeface="Arial" panose="020B0604020202020204" pitchFamily="34" charset="0"/>
                          <a:cs typeface="Arial" panose="020B0604020202020204" pitchFamily="34" charset="0"/>
                        </a:rPr>
                        <a:t>Quartile</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smtClean="0">
                          <a:latin typeface="Arial" panose="020B0604020202020204" pitchFamily="34" charset="0"/>
                          <a:cs typeface="Arial" panose="020B0604020202020204" pitchFamily="34" charset="0"/>
                        </a:rPr>
                        <a:t>IQR </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960"/>
                  </a:ext>
                </a:extLst>
              </a:tr>
              <a:tr h="147266">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PBMC 3k</a:t>
                      </a:r>
                      <a:endParaRPr lang="es-ES" sz="1200"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0.981</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0.914</a:t>
                      </a:r>
                      <a:endParaRPr lang="es-ES" sz="120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0.067</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789143"/>
                  </a:ext>
                </a:extLst>
              </a:tr>
              <a:tr h="147266">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6k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0.970</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0.886</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0.085</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2127234"/>
                  </a:ext>
                </a:extLst>
              </a:tr>
              <a:tr h="147266">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8k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0.920</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0.789</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0.131</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958940"/>
                  </a:ext>
                </a:extLst>
              </a:tr>
            </a:tbl>
          </a:graphicData>
        </a:graphic>
      </p:graphicFrame>
      <p:sp>
        <p:nvSpPr>
          <p:cNvPr id="26" name="Marcador de texto 2"/>
          <p:cNvSpPr>
            <a:spLocks noGrp="1"/>
          </p:cNvSpPr>
          <p:nvPr>
            <p:ph type="body" sz="quarter" idx="10"/>
          </p:nvPr>
        </p:nvSpPr>
        <p:spPr>
          <a:xfrm>
            <a:off x="340125" y="663483"/>
            <a:ext cx="4048702" cy="392732"/>
          </a:xfrm>
        </p:spPr>
        <p:txBody>
          <a:bodyPr>
            <a:noAutofit/>
          </a:bodyPr>
          <a:lstStyle/>
          <a:p>
            <a:r>
              <a:rPr lang="es-ES" sz="2000" dirty="0" err="1">
                <a:solidFill>
                  <a:schemeClr val="tx1"/>
                </a:solidFill>
                <a:latin typeface="Visuelt Pro" panose="020B0503040202040104"/>
              </a:rPr>
              <a:t>Protein</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Expression</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Precision</a:t>
            </a:r>
            <a:endParaRPr lang="es-ES" sz="2200" dirty="0">
              <a:solidFill>
                <a:schemeClr val="tx1"/>
              </a:solidFill>
              <a:latin typeface="Visuelt Pro" panose="020B0503040202040104"/>
            </a:endParaRPr>
          </a:p>
        </p:txBody>
      </p:sp>
      <p:sp>
        <p:nvSpPr>
          <p:cNvPr id="5" name="Rectángulo 4"/>
          <p:cNvSpPr/>
          <p:nvPr/>
        </p:nvSpPr>
        <p:spPr>
          <a:xfrm>
            <a:off x="340125" y="3287930"/>
            <a:ext cx="3493178" cy="584775"/>
          </a:xfrm>
          <a:prstGeom prst="rect">
            <a:avLst/>
          </a:prstGeom>
        </p:spPr>
        <p:txBody>
          <a:bodyPr wrap="square">
            <a:spAutoFit/>
          </a:bodyPr>
          <a:lstStyle/>
          <a:p>
            <a:pPr marL="285750" indent="-285750" algn="just">
              <a:spcBef>
                <a:spcPts val="3600"/>
              </a:spcBef>
              <a:spcAft>
                <a:spcPts val="800"/>
              </a:spcAft>
              <a:buFont typeface="Arial" panose="020B0604020202020204" pitchFamily="34" charset="0"/>
              <a:buChar char="•"/>
            </a:pPr>
            <a:r>
              <a:rPr lang="en-US" sz="1600" dirty="0">
                <a:latin typeface="Visuelt Pro" panose="020B0503040202040104"/>
              </a:rPr>
              <a:t>NICHES' predictions are more spread out around the median in contrast to CellChat.</a:t>
            </a:r>
            <a:endParaRPr lang="es-ES" sz="1600" dirty="0">
              <a:latin typeface="Visuelt Pro" panose="020B0503040202040104"/>
              <a:ea typeface="MS Mincho"/>
              <a:cs typeface="Times New Roman" panose="02020603050405020304" pitchFamily="18" charset="0"/>
            </a:endParaRPr>
          </a:p>
        </p:txBody>
      </p:sp>
      <p:sp>
        <p:nvSpPr>
          <p:cNvPr id="38"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9"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0"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1"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2"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3" name="CuadroTexto 42"/>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44" name="CuadroTexto 43"/>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46" name="CuadroTexto 45"/>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47" name="CuadroTexto 46"/>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7" name="CuadroTexto 16"/>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1784902281"/>
      </p:ext>
    </p:extLst>
  </p:cSld>
  <p:clrMapOvr>
    <a:masterClrMapping/>
  </p:clrMapOvr>
  <mc:AlternateContent xmlns:mc="http://schemas.openxmlformats.org/markup-compatibility/2006" xmlns:p14="http://schemas.microsoft.com/office/powerpoint/2010/main">
    <mc:Choice Requires="p14">
      <p:transition spd="slow" p14:dur="2000" advTm="18181"/>
    </mc:Choice>
    <mc:Fallback xmlns="">
      <p:transition spd="slow" advTm="1818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texto 2"/>
          <p:cNvSpPr>
            <a:spLocks noGrp="1"/>
          </p:cNvSpPr>
          <p:nvPr>
            <p:ph type="body" sz="quarter" idx="10"/>
          </p:nvPr>
        </p:nvSpPr>
        <p:spPr>
          <a:xfrm>
            <a:off x="340125" y="650691"/>
            <a:ext cx="3493176" cy="392732"/>
          </a:xfrm>
        </p:spPr>
        <p:txBody>
          <a:bodyPr>
            <a:noAutofit/>
          </a:bodyPr>
          <a:lstStyle/>
          <a:p>
            <a:r>
              <a:rPr lang="es-ES" sz="2000" dirty="0" err="1">
                <a:solidFill>
                  <a:schemeClr val="tx1"/>
                </a:solidFill>
                <a:latin typeface="Visuelt Pro" panose="020B0503040202040104"/>
              </a:rPr>
              <a:t>Protein</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Expression</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Precision</a:t>
            </a:r>
            <a:endParaRPr lang="es-ES" sz="2200" dirty="0">
              <a:solidFill>
                <a:schemeClr val="tx1"/>
              </a:solidFill>
              <a:latin typeface="Visuelt Pro" panose="020B0503040202040104"/>
            </a:endParaRPr>
          </a:p>
        </p:txBody>
      </p:sp>
      <p:pic>
        <p:nvPicPr>
          <p:cNvPr id="21" name="Imagen 20"/>
          <p:cNvPicPr/>
          <p:nvPr/>
        </p:nvPicPr>
        <p:blipFill rotWithShape="1">
          <a:blip r:embed="rId2">
            <a:extLst>
              <a:ext uri="{28A0092B-C50C-407E-A947-70E740481C1C}">
                <a14:useLocalDpi xmlns:a14="http://schemas.microsoft.com/office/drawing/2010/main" val="0"/>
              </a:ext>
            </a:extLst>
          </a:blip>
          <a:srcRect b="50264"/>
          <a:stretch/>
        </p:blipFill>
        <p:spPr>
          <a:xfrm>
            <a:off x="340125" y="1474841"/>
            <a:ext cx="4260320" cy="2670490"/>
          </a:xfrm>
          <a:prstGeom prst="rect">
            <a:avLst/>
          </a:prstGeom>
          <a:ln>
            <a:solidFill>
              <a:schemeClr val="tx1"/>
            </a:solidFill>
          </a:ln>
        </p:spPr>
      </p:pic>
      <p:pic>
        <p:nvPicPr>
          <p:cNvPr id="22" name="Imagen 21"/>
          <p:cNvPicPr/>
          <p:nvPr/>
        </p:nvPicPr>
        <p:blipFill rotWithShape="1">
          <a:blip r:embed="rId2">
            <a:extLst>
              <a:ext uri="{28A0092B-C50C-407E-A947-70E740481C1C}">
                <a14:useLocalDpi xmlns:a14="http://schemas.microsoft.com/office/drawing/2010/main" val="0"/>
              </a:ext>
            </a:extLst>
          </a:blip>
          <a:srcRect l="-680" t="49259" r="680" b="1006"/>
          <a:stretch/>
        </p:blipFill>
        <p:spPr>
          <a:xfrm>
            <a:off x="4678241" y="1474841"/>
            <a:ext cx="4338116" cy="2670490"/>
          </a:xfrm>
          <a:prstGeom prst="rect">
            <a:avLst/>
          </a:prstGeom>
          <a:ln>
            <a:solidFill>
              <a:schemeClr val="tx1"/>
            </a:solidFill>
          </a:ln>
        </p:spPr>
      </p:pic>
      <p:sp>
        <p:nvSpPr>
          <p:cNvPr id="44"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5"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6"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7"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8"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9" name="CuadroTexto 48"/>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50" name="CuadroTexto 49"/>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52" name="CuadroTexto 51"/>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53" name="CuadroTexto 52"/>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5" name="CuadroTexto 14"/>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3069792163"/>
      </p:ext>
    </p:extLst>
  </p:cSld>
  <p:clrMapOvr>
    <a:masterClrMapping/>
  </p:clrMapOvr>
  <mc:AlternateContent xmlns:mc="http://schemas.openxmlformats.org/markup-compatibility/2006" xmlns:p14="http://schemas.microsoft.com/office/powerpoint/2010/main">
    <mc:Choice Requires="p14">
      <p:transition spd="slow" p14:dur="2000" advTm="32602"/>
    </mc:Choice>
    <mc:Fallback xmlns="">
      <p:transition spd="slow" advTm="3260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59046549"/>
              </p:ext>
            </p:extLst>
          </p:nvPr>
        </p:nvGraphicFramePr>
        <p:xfrm>
          <a:off x="4068784" y="3322843"/>
          <a:ext cx="4597858" cy="1188720"/>
        </p:xfrm>
        <a:graphic>
          <a:graphicData uri="http://schemas.openxmlformats.org/drawingml/2006/table">
            <a:tbl>
              <a:tblPr firstRow="1" firstCol="1" bandRow="1">
                <a:tableStyleId>{72833802-FEF1-4C79-8D5D-14CF1EAF98D9}</a:tableStyleId>
              </a:tblPr>
              <a:tblGrid>
                <a:gridCol w="1323020">
                  <a:extLst>
                    <a:ext uri="{9D8B030D-6E8A-4147-A177-3AD203B41FA5}">
                      <a16:colId xmlns:a16="http://schemas.microsoft.com/office/drawing/2014/main" val="2096463117"/>
                    </a:ext>
                  </a:extLst>
                </a:gridCol>
                <a:gridCol w="1168388">
                  <a:extLst>
                    <a:ext uri="{9D8B030D-6E8A-4147-A177-3AD203B41FA5}">
                      <a16:colId xmlns:a16="http://schemas.microsoft.com/office/drawing/2014/main" val="3186474582"/>
                    </a:ext>
                  </a:extLst>
                </a:gridCol>
                <a:gridCol w="1053225">
                  <a:extLst>
                    <a:ext uri="{9D8B030D-6E8A-4147-A177-3AD203B41FA5}">
                      <a16:colId xmlns:a16="http://schemas.microsoft.com/office/drawing/2014/main" val="1446650359"/>
                    </a:ext>
                  </a:extLst>
                </a:gridCol>
                <a:gridCol w="1053225">
                  <a:extLst>
                    <a:ext uri="{9D8B030D-6E8A-4147-A177-3AD203B41FA5}">
                      <a16:colId xmlns:a16="http://schemas.microsoft.com/office/drawing/2014/main" val="3033694243"/>
                    </a:ext>
                  </a:extLst>
                </a:gridCol>
              </a:tblGrid>
              <a:tr h="0">
                <a:tc gridSpan="4">
                  <a:txBody>
                    <a:bodyPr/>
                    <a:lstStyle/>
                    <a:p>
                      <a:pPr algn="ctr">
                        <a:lnSpc>
                          <a:spcPct val="150000"/>
                        </a:lnSpc>
                        <a:spcBef>
                          <a:spcPts val="3600"/>
                        </a:spcBef>
                        <a:spcAft>
                          <a:spcPts val="0"/>
                        </a:spcAft>
                      </a:pPr>
                      <a:r>
                        <a:rPr lang="es-ES_tradnl" sz="1200" b="1" dirty="0">
                          <a:solidFill>
                            <a:srgbClr val="FFFFFF"/>
                          </a:solidFill>
                          <a:effectLst/>
                          <a:latin typeface="Arial" panose="020B0604020202020204" pitchFamily="34" charset="0"/>
                          <a:ea typeface="MS Mincho"/>
                          <a:cs typeface="Arial" panose="020B0604020202020204" pitchFamily="34" charset="0"/>
                        </a:rPr>
                        <a:t>NICHES</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061934331"/>
                  </a:ext>
                </a:extLst>
              </a:tr>
              <a:tr h="0">
                <a:tc>
                  <a:txBody>
                    <a:bodyPr/>
                    <a:lstStyle/>
                    <a:p>
                      <a:pPr algn="ctr">
                        <a:lnSpc>
                          <a:spcPct val="150000"/>
                        </a:lnSpc>
                        <a:spcAft>
                          <a:spcPts val="0"/>
                        </a:spcAft>
                      </a:pPr>
                      <a:r>
                        <a:rPr lang="es-ES" sz="1000" b="1" dirty="0" err="1" smtClean="0">
                          <a:latin typeface="Arial" panose="020B0604020202020204" pitchFamily="34" charset="0"/>
                          <a:cs typeface="Arial" panose="020B0604020202020204" pitchFamily="34" charset="0"/>
                        </a:rPr>
                        <a:t>Dataset</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err="1" smtClean="0">
                          <a:latin typeface="Arial" panose="020B0604020202020204" pitchFamily="34" charset="0"/>
                          <a:cs typeface="Arial" panose="020B0604020202020204" pitchFamily="34" charset="0"/>
                        </a:rPr>
                        <a:t>Third</a:t>
                      </a:r>
                      <a:r>
                        <a:rPr lang="es-ES" sz="1000" b="1" dirty="0" smtClean="0">
                          <a:latin typeface="Arial" panose="020B0604020202020204" pitchFamily="34" charset="0"/>
                          <a:cs typeface="Arial" panose="020B0604020202020204" pitchFamily="34" charset="0"/>
                        </a:rPr>
                        <a:t> </a:t>
                      </a:r>
                      <a:r>
                        <a:rPr lang="es-ES" sz="1000" b="1" dirty="0" err="1" smtClean="0">
                          <a:latin typeface="Arial" panose="020B0604020202020204" pitchFamily="34" charset="0"/>
                          <a:cs typeface="Arial" panose="020B0604020202020204" pitchFamily="34" charset="0"/>
                        </a:rPr>
                        <a:t>Quartile</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err="1" smtClean="0">
                          <a:latin typeface="Arial" panose="020B0604020202020204" pitchFamily="34" charset="0"/>
                          <a:cs typeface="Arial" panose="020B0604020202020204" pitchFamily="34" charset="0"/>
                        </a:rPr>
                        <a:t>First</a:t>
                      </a:r>
                      <a:r>
                        <a:rPr lang="es-ES" sz="1000" b="1" dirty="0" smtClean="0">
                          <a:latin typeface="Arial" panose="020B0604020202020204" pitchFamily="34" charset="0"/>
                          <a:cs typeface="Arial" panose="020B0604020202020204" pitchFamily="34" charset="0"/>
                        </a:rPr>
                        <a:t> </a:t>
                      </a:r>
                      <a:r>
                        <a:rPr lang="es-ES" sz="1000" b="1" dirty="0" err="1" smtClean="0">
                          <a:latin typeface="Arial" panose="020B0604020202020204" pitchFamily="34" charset="0"/>
                          <a:cs typeface="Arial" panose="020B0604020202020204" pitchFamily="34" charset="0"/>
                        </a:rPr>
                        <a:t>Quartile</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smtClean="0">
                          <a:latin typeface="Arial" panose="020B0604020202020204" pitchFamily="34" charset="0"/>
                          <a:cs typeface="Arial" panose="020B0604020202020204" pitchFamily="34" charset="0"/>
                        </a:rPr>
                        <a:t>IQR </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960"/>
                  </a:ext>
                </a:extLst>
              </a:tr>
              <a:tr h="0">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PBMC 3k</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0.485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0.257</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0.228</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789143"/>
                  </a:ext>
                </a:extLst>
              </a:tr>
              <a:tr h="179324">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PBMC 6k</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0.744</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0.352</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0.392</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2127234"/>
                  </a:ext>
                </a:extLst>
              </a:tr>
              <a:tr h="79787">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PBMC 8k</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0.545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0.321</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0.224</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958940"/>
                  </a:ext>
                </a:extLst>
              </a:tr>
            </a:tbl>
          </a:graphicData>
        </a:graphic>
      </p:graphicFrame>
      <p:sp>
        <p:nvSpPr>
          <p:cNvPr id="7" name="Rectángulo 6"/>
          <p:cNvSpPr/>
          <p:nvPr/>
        </p:nvSpPr>
        <p:spPr>
          <a:xfrm>
            <a:off x="340125" y="1686383"/>
            <a:ext cx="3543618" cy="830997"/>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n-US" sz="1600" dirty="0">
                <a:latin typeface="Visuelt Pro" panose="020B0503040202040104"/>
              </a:rPr>
              <a:t>NICHES reaches a maximum value of 1 for both PBMC 6k and PBMC 8k, detecting the protein presence of all interactions.</a:t>
            </a:r>
            <a:endParaRPr lang="es-ES_tradnl" sz="1600" dirty="0" smtClean="0">
              <a:latin typeface="Visuelt Pro" panose="020B0503040202040104"/>
            </a:endParaRPr>
          </a:p>
        </p:txBody>
      </p:sp>
      <p:graphicFrame>
        <p:nvGraphicFramePr>
          <p:cNvPr id="24" name="Tabla 23"/>
          <p:cNvGraphicFramePr>
            <a:graphicFrameLocks noGrp="1"/>
          </p:cNvGraphicFramePr>
          <p:nvPr>
            <p:extLst>
              <p:ext uri="{D42A27DB-BD31-4B8C-83A1-F6EECF244321}">
                <p14:modId xmlns:p14="http://schemas.microsoft.com/office/powerpoint/2010/main" val="3004423593"/>
              </p:ext>
            </p:extLst>
          </p:nvPr>
        </p:nvGraphicFramePr>
        <p:xfrm>
          <a:off x="4068784" y="1335959"/>
          <a:ext cx="4597858" cy="1188720"/>
        </p:xfrm>
        <a:graphic>
          <a:graphicData uri="http://schemas.openxmlformats.org/drawingml/2006/table">
            <a:tbl>
              <a:tblPr firstRow="1" firstCol="1" bandRow="1">
                <a:tableStyleId>{72833802-FEF1-4C79-8D5D-14CF1EAF98D9}</a:tableStyleId>
              </a:tblPr>
              <a:tblGrid>
                <a:gridCol w="1323020">
                  <a:extLst>
                    <a:ext uri="{9D8B030D-6E8A-4147-A177-3AD203B41FA5}">
                      <a16:colId xmlns:a16="http://schemas.microsoft.com/office/drawing/2014/main" val="2096463117"/>
                    </a:ext>
                  </a:extLst>
                </a:gridCol>
                <a:gridCol w="1168388">
                  <a:extLst>
                    <a:ext uri="{9D8B030D-6E8A-4147-A177-3AD203B41FA5}">
                      <a16:colId xmlns:a16="http://schemas.microsoft.com/office/drawing/2014/main" val="3186474582"/>
                    </a:ext>
                  </a:extLst>
                </a:gridCol>
                <a:gridCol w="1053225">
                  <a:extLst>
                    <a:ext uri="{9D8B030D-6E8A-4147-A177-3AD203B41FA5}">
                      <a16:colId xmlns:a16="http://schemas.microsoft.com/office/drawing/2014/main" val="1446650359"/>
                    </a:ext>
                  </a:extLst>
                </a:gridCol>
                <a:gridCol w="1053225">
                  <a:extLst>
                    <a:ext uri="{9D8B030D-6E8A-4147-A177-3AD203B41FA5}">
                      <a16:colId xmlns:a16="http://schemas.microsoft.com/office/drawing/2014/main" val="3033694243"/>
                    </a:ext>
                  </a:extLst>
                </a:gridCol>
              </a:tblGrid>
              <a:tr h="0">
                <a:tc gridSpan="4">
                  <a:txBody>
                    <a:bodyPr/>
                    <a:lstStyle/>
                    <a:p>
                      <a:pPr algn="ctr">
                        <a:lnSpc>
                          <a:spcPct val="150000"/>
                        </a:lnSpc>
                        <a:spcBef>
                          <a:spcPts val="3600"/>
                        </a:spcBef>
                        <a:spcAft>
                          <a:spcPts val="0"/>
                        </a:spcAft>
                      </a:pPr>
                      <a:r>
                        <a:rPr lang="es-ES_tradnl" sz="1200" b="1">
                          <a:solidFill>
                            <a:srgbClr val="FFFFFF"/>
                          </a:solidFill>
                          <a:effectLst/>
                          <a:latin typeface="Arial" panose="020B0604020202020204" pitchFamily="34" charset="0"/>
                          <a:ea typeface="MS Mincho"/>
                          <a:cs typeface="Arial" panose="020B0604020202020204" pitchFamily="34" charset="0"/>
                        </a:rPr>
                        <a:t>CellChat</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061934331"/>
                  </a:ext>
                </a:extLst>
              </a:tr>
              <a:tr h="0">
                <a:tc>
                  <a:txBody>
                    <a:bodyPr/>
                    <a:lstStyle/>
                    <a:p>
                      <a:pPr algn="ctr">
                        <a:lnSpc>
                          <a:spcPct val="150000"/>
                        </a:lnSpc>
                        <a:spcAft>
                          <a:spcPts val="0"/>
                        </a:spcAft>
                      </a:pPr>
                      <a:r>
                        <a:rPr lang="es-ES" sz="1000" b="1" dirty="0" err="1" smtClean="0">
                          <a:latin typeface="Arial" panose="020B0604020202020204" pitchFamily="34" charset="0"/>
                          <a:cs typeface="Arial" panose="020B0604020202020204" pitchFamily="34" charset="0"/>
                        </a:rPr>
                        <a:t>Dataset</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err="1" smtClean="0">
                          <a:latin typeface="Arial" panose="020B0604020202020204" pitchFamily="34" charset="0"/>
                          <a:cs typeface="Arial" panose="020B0604020202020204" pitchFamily="34" charset="0"/>
                        </a:rPr>
                        <a:t>Third</a:t>
                      </a:r>
                      <a:r>
                        <a:rPr lang="es-ES" sz="1000" b="1" dirty="0" smtClean="0">
                          <a:latin typeface="Arial" panose="020B0604020202020204" pitchFamily="34" charset="0"/>
                          <a:cs typeface="Arial" panose="020B0604020202020204" pitchFamily="34" charset="0"/>
                        </a:rPr>
                        <a:t> </a:t>
                      </a:r>
                      <a:r>
                        <a:rPr lang="es-ES" sz="1000" b="1" dirty="0" err="1" smtClean="0">
                          <a:latin typeface="Arial" panose="020B0604020202020204" pitchFamily="34" charset="0"/>
                          <a:cs typeface="Arial" panose="020B0604020202020204" pitchFamily="34" charset="0"/>
                        </a:rPr>
                        <a:t>Quartile</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err="1" smtClean="0">
                          <a:latin typeface="Arial" panose="020B0604020202020204" pitchFamily="34" charset="0"/>
                          <a:cs typeface="Arial" panose="020B0604020202020204" pitchFamily="34" charset="0"/>
                        </a:rPr>
                        <a:t>First</a:t>
                      </a:r>
                      <a:r>
                        <a:rPr lang="es-ES" sz="1000" b="1" dirty="0" smtClean="0">
                          <a:latin typeface="Arial" panose="020B0604020202020204" pitchFamily="34" charset="0"/>
                          <a:cs typeface="Arial" panose="020B0604020202020204" pitchFamily="34" charset="0"/>
                        </a:rPr>
                        <a:t> </a:t>
                      </a:r>
                      <a:r>
                        <a:rPr lang="es-ES" sz="1000" b="1" dirty="0" err="1" smtClean="0">
                          <a:latin typeface="Arial" panose="020B0604020202020204" pitchFamily="34" charset="0"/>
                          <a:cs typeface="Arial" panose="020B0604020202020204" pitchFamily="34" charset="0"/>
                        </a:rPr>
                        <a:t>Quartile</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 sz="1000" b="1" dirty="0" smtClean="0">
                          <a:latin typeface="Arial" panose="020B0604020202020204" pitchFamily="34" charset="0"/>
                          <a:cs typeface="Arial" panose="020B0604020202020204" pitchFamily="34" charset="0"/>
                        </a:rPr>
                        <a:t>IQR </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960"/>
                  </a:ext>
                </a:extLst>
              </a:tr>
              <a:tr h="0">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PBMC 3k</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0.295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0.212</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0.083</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789143"/>
                  </a:ext>
                </a:extLst>
              </a:tr>
              <a:tr h="179324">
                <a:tc>
                  <a:txBody>
                    <a:bodyPr/>
                    <a:lstStyle/>
                    <a:p>
                      <a:pPr algn="ctr">
                        <a:lnSpc>
                          <a:spcPct val="150000"/>
                        </a:lnSpc>
                        <a:spcAft>
                          <a:spcPts val="0"/>
                        </a:spcAft>
                      </a:pPr>
                      <a:r>
                        <a:rPr lang="es-ES_tradnl" sz="1000" b="1" dirty="0">
                          <a:effectLst/>
                          <a:latin typeface="Arial" panose="020B0604020202020204" pitchFamily="34" charset="0"/>
                          <a:ea typeface="MS Mincho"/>
                          <a:cs typeface="Arial" panose="020B0604020202020204" pitchFamily="34" charset="0"/>
                        </a:rPr>
                        <a:t>PBMC 6k</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0.295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0.215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0.081</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2127234"/>
                  </a:ext>
                </a:extLst>
              </a:tr>
              <a:tr h="79787">
                <a:tc>
                  <a:txBody>
                    <a:bodyPr/>
                    <a:lstStyle/>
                    <a:p>
                      <a:pPr algn="ctr">
                        <a:lnSpc>
                          <a:spcPct val="150000"/>
                        </a:lnSpc>
                        <a:spcAft>
                          <a:spcPts val="0"/>
                        </a:spcAft>
                      </a:pPr>
                      <a:r>
                        <a:rPr lang="es-ES_tradnl" sz="1000" b="1" dirty="0">
                          <a:effectLst/>
                          <a:latin typeface="Arial" panose="020B0604020202020204" pitchFamily="34" charset="0"/>
                          <a:ea typeface="MS Mincho"/>
                          <a:cs typeface="Arial" panose="020B0604020202020204" pitchFamily="34" charset="0"/>
                        </a:rPr>
                        <a:t>PBMC 8k</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solidFill>
                            <a:srgbClr val="000000"/>
                          </a:solidFill>
                          <a:effectLst/>
                          <a:latin typeface="Arial" panose="020B0604020202020204" pitchFamily="34" charset="0"/>
                          <a:ea typeface="MS Mincho"/>
                          <a:cs typeface="Arial" panose="020B0604020202020204" pitchFamily="34" charset="0"/>
                        </a:rPr>
                        <a:t>0.270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0.194</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ea typeface="Times New Roman" panose="02020603050405020304" pitchFamily="18" charset="0"/>
                          <a:cs typeface="Arial" panose="020B0604020202020204" pitchFamily="34" charset="0"/>
                        </a:rPr>
                        <a:t>0.076</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958940"/>
                  </a:ext>
                </a:extLst>
              </a:tr>
            </a:tbl>
          </a:graphicData>
        </a:graphic>
      </p:graphicFrame>
      <p:sp>
        <p:nvSpPr>
          <p:cNvPr id="25" name="Rectángulo 24"/>
          <p:cNvSpPr/>
          <p:nvPr/>
        </p:nvSpPr>
        <p:spPr>
          <a:xfrm>
            <a:off x="340124" y="3409207"/>
            <a:ext cx="3543619" cy="584775"/>
          </a:xfrm>
          <a:prstGeom prst="rect">
            <a:avLst/>
          </a:prstGeom>
        </p:spPr>
        <p:txBody>
          <a:bodyPr wrap="square">
            <a:spAutoFit/>
          </a:bodyPr>
          <a:lstStyle/>
          <a:p>
            <a:pPr marL="285750" indent="-285750" algn="just">
              <a:spcBef>
                <a:spcPts val="3600"/>
              </a:spcBef>
              <a:spcAft>
                <a:spcPts val="800"/>
              </a:spcAft>
              <a:buFont typeface="Arial" panose="020B0604020202020204" pitchFamily="34" charset="0"/>
              <a:buChar char="•"/>
            </a:pPr>
            <a:r>
              <a:rPr lang="en-US" sz="1600" dirty="0">
                <a:latin typeface="Visuelt Pro" panose="020B0503040202040104"/>
              </a:rPr>
              <a:t>As with the CAGE data, </a:t>
            </a:r>
            <a:r>
              <a:rPr lang="en-US" sz="1600" dirty="0" err="1">
                <a:latin typeface="Visuelt Pro" panose="020B0503040202040104"/>
              </a:rPr>
              <a:t>CellChat's</a:t>
            </a:r>
            <a:r>
              <a:rPr lang="en-US" sz="1600" dirty="0">
                <a:latin typeface="Visuelt Pro" panose="020B0503040202040104"/>
              </a:rPr>
              <a:t> predictions are concentrated around the median.</a:t>
            </a:r>
            <a:endParaRPr lang="es-ES_tradnl" sz="1600" dirty="0" smtClean="0">
              <a:latin typeface="Visuelt Pro" panose="020B0503040202040104"/>
            </a:endParaRPr>
          </a:p>
        </p:txBody>
      </p:sp>
      <p:sp>
        <p:nvSpPr>
          <p:cNvPr id="36" name="Marcador de texto 2"/>
          <p:cNvSpPr>
            <a:spLocks noGrp="1"/>
          </p:cNvSpPr>
          <p:nvPr>
            <p:ph type="body" sz="quarter" idx="10"/>
          </p:nvPr>
        </p:nvSpPr>
        <p:spPr>
          <a:xfrm>
            <a:off x="340125" y="650691"/>
            <a:ext cx="3493176" cy="392732"/>
          </a:xfrm>
        </p:spPr>
        <p:txBody>
          <a:bodyPr>
            <a:noAutofit/>
          </a:bodyPr>
          <a:lstStyle/>
          <a:p>
            <a:r>
              <a:rPr lang="es-ES" sz="2000" dirty="0" err="1">
                <a:solidFill>
                  <a:schemeClr val="tx1"/>
                </a:solidFill>
                <a:latin typeface="Visuelt Pro" panose="020B0503040202040104"/>
              </a:rPr>
              <a:t>Protein</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Expression</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Precision</a:t>
            </a:r>
            <a:endParaRPr lang="es-ES" sz="2200" dirty="0">
              <a:solidFill>
                <a:schemeClr val="tx1"/>
              </a:solidFill>
              <a:latin typeface="Visuelt Pro" panose="020B0503040202040104"/>
            </a:endParaRPr>
          </a:p>
        </p:txBody>
      </p:sp>
      <p:sp>
        <p:nvSpPr>
          <p:cNvPr id="38"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9"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0"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1"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2"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3" name="CuadroTexto 42"/>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44" name="CuadroTexto 43"/>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46" name="CuadroTexto 45"/>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47" name="CuadroTexto 46"/>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7" name="CuadroTexto 16"/>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123939672"/>
      </p:ext>
    </p:extLst>
  </p:cSld>
  <p:clrMapOvr>
    <a:masterClrMapping/>
  </p:clrMapOvr>
  <mc:AlternateContent xmlns:mc="http://schemas.openxmlformats.org/markup-compatibility/2006" xmlns:p14="http://schemas.microsoft.com/office/powerpoint/2010/main">
    <mc:Choice Requires="p14">
      <p:transition spd="slow" p14:dur="2000" advTm="17088"/>
    </mc:Choice>
    <mc:Fallback xmlns="">
      <p:transition spd="slow" advTm="1708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4" y="670567"/>
            <a:ext cx="1813502" cy="392732"/>
          </a:xfrm>
        </p:spPr>
        <p:txBody>
          <a:bodyPr>
            <a:noAutofit/>
          </a:bodyPr>
          <a:lstStyle/>
          <a:p>
            <a:r>
              <a:rPr lang="es-ES" sz="2000" dirty="0" err="1">
                <a:solidFill>
                  <a:schemeClr val="tx1"/>
                </a:solidFill>
                <a:latin typeface="Visuelt Pro" panose="020B0503040202040104"/>
              </a:rPr>
              <a:t>Concordance</a:t>
            </a:r>
            <a:endParaRPr lang="es-ES" sz="2200" dirty="0">
              <a:solidFill>
                <a:schemeClr val="tx1"/>
              </a:solidFill>
              <a:latin typeface="Visuelt Pro" panose="020B0503040202040104"/>
            </a:endParaRPr>
          </a:p>
        </p:txBody>
      </p:sp>
      <p:sp>
        <p:nvSpPr>
          <p:cNvPr id="9" name="Rectángulo 8"/>
          <p:cNvSpPr/>
          <p:nvPr/>
        </p:nvSpPr>
        <p:spPr>
          <a:xfrm>
            <a:off x="340125" y="3749971"/>
            <a:ext cx="3117452" cy="830997"/>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n-US" sz="1600" dirty="0">
                <a:latin typeface="Visuelt Pro" panose="020B0503040202040104"/>
              </a:rPr>
              <a:t>Most datasets showed a positive similarity (≥ 60%) between NICHES and CellChat</a:t>
            </a:r>
            <a:endParaRPr lang="es-ES" sz="1600" dirty="0">
              <a:latin typeface="Visuelt Pro" panose="020B0503040202040104"/>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637" y="1013557"/>
            <a:ext cx="2614186" cy="1895932"/>
          </a:xfrm>
          <a:prstGeom prst="rect">
            <a:avLst/>
          </a:prstGeom>
          <a:ln>
            <a:solidFill>
              <a:schemeClr val="tx1"/>
            </a:solidFill>
          </a:ln>
        </p:spPr>
      </p:pic>
      <p:pic>
        <p:nvPicPr>
          <p:cNvPr id="13" name="Imagen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159" y="3133271"/>
            <a:ext cx="2641451" cy="1784941"/>
          </a:xfrm>
          <a:prstGeom prst="rect">
            <a:avLst/>
          </a:prstGeom>
          <a:ln>
            <a:solidFill>
              <a:schemeClr val="tx1"/>
            </a:solidFill>
          </a:ln>
        </p:spPr>
      </p:pic>
      <p:pic>
        <p:nvPicPr>
          <p:cNvPr id="22" name="Imagen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885" y="1013557"/>
            <a:ext cx="2795461" cy="1895932"/>
          </a:xfrm>
          <a:prstGeom prst="rect">
            <a:avLst/>
          </a:prstGeom>
          <a:ln>
            <a:solidFill>
              <a:schemeClr val="tx1"/>
            </a:solidFill>
          </a:ln>
        </p:spPr>
      </p:pic>
      <p:sp>
        <p:nvSpPr>
          <p:cNvPr id="23" name="Rectángulo 22"/>
          <p:cNvSpPr/>
          <p:nvPr/>
        </p:nvSpPr>
        <p:spPr>
          <a:xfrm>
            <a:off x="340126" y="1292429"/>
            <a:ext cx="3117450" cy="2133918"/>
          </a:xfrm>
          <a:prstGeom prst="rect">
            <a:avLst/>
          </a:prstGeom>
        </p:spPr>
        <p:txBody>
          <a:bodyPr wrap="square">
            <a:spAutoFit/>
          </a:bodyPr>
          <a:lstStyle/>
          <a:p>
            <a:pPr marL="285750" indent="-285750" algn="just">
              <a:spcBef>
                <a:spcPts val="3600"/>
              </a:spcBef>
              <a:spcAft>
                <a:spcPts val="800"/>
              </a:spcAft>
              <a:buFont typeface="Arial" panose="020B0604020202020204" pitchFamily="34" charset="0"/>
              <a:buChar char="•"/>
            </a:pPr>
            <a:r>
              <a:rPr lang="en-US" sz="1600" dirty="0">
                <a:latin typeface="Visuelt Pro" panose="020B0503040202040104"/>
              </a:rPr>
              <a:t>NICHES predicted fewer interactions than CellChat, except in the atrium and left ventricle </a:t>
            </a:r>
            <a:r>
              <a:rPr lang="en-US" sz="1600" dirty="0" smtClean="0">
                <a:latin typeface="Visuelt Pro" panose="020B0503040202040104"/>
              </a:rPr>
              <a:t>data.</a:t>
            </a:r>
            <a:r>
              <a:rPr lang="en-US" sz="1600" dirty="0">
                <a:latin typeface="Visuelt Pro" panose="020B0503040202040104"/>
              </a:rPr>
              <a:t/>
            </a:r>
            <a:br>
              <a:rPr lang="en-US" sz="1600" dirty="0">
                <a:latin typeface="Visuelt Pro" panose="020B0503040202040104"/>
              </a:rPr>
            </a:br>
            <a:endParaRPr lang="en-US" sz="1600" dirty="0" smtClean="0">
              <a:latin typeface="Visuelt Pro" panose="020B0503040202040104"/>
            </a:endParaRPr>
          </a:p>
          <a:p>
            <a:pPr marL="285750" indent="-285750" algn="just">
              <a:spcBef>
                <a:spcPts val="3600"/>
              </a:spcBef>
              <a:spcAft>
                <a:spcPts val="800"/>
              </a:spcAft>
              <a:buFont typeface="Arial" panose="020B0604020202020204" pitchFamily="34" charset="0"/>
              <a:buChar char="•"/>
            </a:pPr>
            <a:r>
              <a:rPr lang="en-US" sz="1600" dirty="0" smtClean="0">
                <a:latin typeface="Visuelt Pro" panose="020B0503040202040104"/>
              </a:rPr>
              <a:t>NICHES </a:t>
            </a:r>
            <a:r>
              <a:rPr lang="en-US" sz="1600" dirty="0">
                <a:latin typeface="Visuelt Pro" panose="020B0503040202040104"/>
              </a:rPr>
              <a:t>identified more ligands and receptors than CellChat in all datasets.</a:t>
            </a:r>
            <a:endParaRPr lang="es-ES" sz="1600" dirty="0">
              <a:latin typeface="Visuelt Pro" panose="020B0503040202040104"/>
            </a:endParaRPr>
          </a:p>
        </p:txBody>
      </p:sp>
      <p:sp>
        <p:nvSpPr>
          <p:cNvPr id="43"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4"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5"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6"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7"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8" name="CuadroTexto 47"/>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49" name="CuadroTexto 48"/>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51" name="CuadroTexto 50"/>
          <p:cNvSpPr txBox="1"/>
          <p:nvPr/>
        </p:nvSpPr>
        <p:spPr>
          <a:xfrm>
            <a:off x="4058510" y="110901"/>
            <a:ext cx="1239462" cy="461665"/>
          </a:xfrm>
          <a:prstGeom prst="rect">
            <a:avLst/>
          </a:prstGeom>
          <a:noFill/>
        </p:spPr>
        <p:txBody>
          <a:bodyPr wrap="square" rtlCol="0">
            <a:spAutoFit/>
          </a:bodyPr>
          <a:lstStyle/>
          <a:p>
            <a:pPr algn="ctr"/>
            <a:r>
              <a:rPr lang="es-ES" sz="1200" b="1" dirty="0" smtClean="0">
                <a:solidFill>
                  <a:schemeClr val="bg1"/>
                </a:solidFill>
                <a:latin typeface="Visuelt Pro" panose="020B0503040202040104"/>
              </a:rPr>
              <a:t>4</a:t>
            </a:r>
            <a:r>
              <a:rPr lang="es-ES" sz="1200" b="1" dirty="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52" name="CuadroTexto 51"/>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8" name="CuadroTexto 17"/>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3038821632"/>
      </p:ext>
    </p:extLst>
  </p:cSld>
  <p:clrMapOvr>
    <a:masterClrMapping/>
  </p:clrMapOvr>
  <mc:AlternateContent xmlns:mc="http://schemas.openxmlformats.org/markup-compatibility/2006" xmlns:p14="http://schemas.microsoft.com/office/powerpoint/2010/main">
    <mc:Choice Requires="p14">
      <p:transition spd="slow" p14:dur="2000" advTm="1935"/>
    </mc:Choice>
    <mc:Fallback xmlns="">
      <p:transition spd="slow" advTm="193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357377" y="580459"/>
            <a:ext cx="4757547" cy="1051570"/>
          </a:xfrm>
          <a:prstGeom prst="rect">
            <a:avLst/>
          </a:prstGeom>
        </p:spPr>
        <p:txBody>
          <a:bodyPr wrap="square" lIns="0" tIns="0" rIns="0" bIns="0" rtlCol="0" anchor="t">
            <a:spAutoFit/>
          </a:bodyPr>
          <a:lstStyle/>
          <a:p>
            <a:pPr algn="ctr">
              <a:lnSpc>
                <a:spcPts val="8213"/>
              </a:lnSpc>
            </a:pPr>
            <a:r>
              <a:rPr lang="es-ES" sz="4000" dirty="0" err="1">
                <a:latin typeface="Visuelt Pro" panose="020B0503040202040104"/>
              </a:rPr>
              <a:t>Table</a:t>
            </a:r>
            <a:r>
              <a:rPr lang="es-ES" sz="4000" dirty="0">
                <a:latin typeface="Visuelt Pro" panose="020B0503040202040104"/>
              </a:rPr>
              <a:t> of </a:t>
            </a:r>
            <a:r>
              <a:rPr lang="es-ES" sz="4000" dirty="0" err="1">
                <a:latin typeface="Visuelt Pro" panose="020B0503040202040104"/>
              </a:rPr>
              <a:t>Contents</a:t>
            </a:r>
            <a:endParaRPr lang="en-US" sz="4000" spc="-192" dirty="0">
              <a:latin typeface="Visuelt Pro" panose="020B0503040202040104"/>
              <a:cs typeface="Arial" panose="020B0604020202020204" pitchFamily="34" charset="0"/>
            </a:endParaRPr>
          </a:p>
        </p:txBody>
      </p:sp>
      <p:sp>
        <p:nvSpPr>
          <p:cNvPr id="14" name="Marcador de texto 3"/>
          <p:cNvSpPr>
            <a:spLocks noGrp="1"/>
          </p:cNvSpPr>
          <p:nvPr>
            <p:ph type="body" sz="quarter" idx="11"/>
          </p:nvPr>
        </p:nvSpPr>
        <p:spPr>
          <a:xfrm>
            <a:off x="1125249" y="1485900"/>
            <a:ext cx="6494751" cy="2828925"/>
          </a:xfrm>
        </p:spPr>
        <p:txBody>
          <a:bodyPr>
            <a:noAutofit/>
          </a:bodyPr>
          <a:lstStyle/>
          <a:p>
            <a:pPr marL="457200" indent="-457200">
              <a:buFont typeface="Arial" panose="020B0604020202020204" pitchFamily="34" charset="0"/>
              <a:buChar char="•"/>
            </a:pPr>
            <a:r>
              <a:rPr lang="es-ES" sz="2000" dirty="0" err="1">
                <a:solidFill>
                  <a:schemeClr val="tx1"/>
                </a:solidFill>
              </a:rPr>
              <a:t>Introduction</a:t>
            </a:r>
            <a:r>
              <a:rPr lang="es-ES" sz="2000" dirty="0">
                <a:solidFill>
                  <a:schemeClr val="tx1"/>
                </a:solidFill>
              </a:rPr>
              <a:t> </a:t>
            </a:r>
            <a:endParaRPr lang="es-ES" sz="2000" dirty="0">
              <a:solidFill>
                <a:schemeClr val="tx1"/>
              </a:solidFill>
            </a:endParaRPr>
          </a:p>
          <a:p>
            <a:pPr marL="457200" indent="-457200">
              <a:buFont typeface="Arial" panose="020B0604020202020204" pitchFamily="34" charset="0"/>
              <a:buChar char="•"/>
            </a:pPr>
            <a:r>
              <a:rPr lang="es-ES" sz="2000" dirty="0" err="1">
                <a:solidFill>
                  <a:schemeClr val="tx1"/>
                </a:solidFill>
              </a:rPr>
              <a:t>Objectives</a:t>
            </a:r>
            <a:r>
              <a:rPr lang="es-ES" sz="2000" dirty="0">
                <a:solidFill>
                  <a:schemeClr val="tx1"/>
                </a:solidFill>
              </a:rPr>
              <a:t> </a:t>
            </a:r>
            <a:endParaRPr lang="es-ES" sz="2000" dirty="0" smtClean="0">
              <a:solidFill>
                <a:schemeClr val="tx1"/>
              </a:solidFill>
            </a:endParaRPr>
          </a:p>
          <a:p>
            <a:pPr marL="457200" indent="-457200">
              <a:buFont typeface="Arial" panose="020B0604020202020204" pitchFamily="34" charset="0"/>
              <a:buChar char="•"/>
            </a:pPr>
            <a:r>
              <a:rPr lang="es-ES" sz="2000" dirty="0" err="1">
                <a:solidFill>
                  <a:schemeClr val="tx1"/>
                </a:solidFill>
              </a:rPr>
              <a:t>Methodology</a:t>
            </a:r>
            <a:r>
              <a:rPr lang="es-ES" sz="2000" dirty="0">
                <a:solidFill>
                  <a:schemeClr val="tx1"/>
                </a:solidFill>
              </a:rPr>
              <a:t> </a:t>
            </a:r>
            <a:endParaRPr lang="es-ES" sz="2000" dirty="0" smtClean="0">
              <a:solidFill>
                <a:schemeClr val="tx1"/>
              </a:solidFill>
            </a:endParaRPr>
          </a:p>
          <a:p>
            <a:pPr marL="457200" indent="-457200">
              <a:buFont typeface="Arial" panose="020B0604020202020204" pitchFamily="34" charset="0"/>
              <a:buChar char="•"/>
            </a:pPr>
            <a:r>
              <a:rPr lang="es-ES" sz="2000" dirty="0" err="1">
                <a:solidFill>
                  <a:schemeClr val="tx1"/>
                </a:solidFill>
              </a:rPr>
              <a:t>Results</a:t>
            </a:r>
            <a:r>
              <a:rPr lang="es-ES" sz="2000" dirty="0">
                <a:solidFill>
                  <a:schemeClr val="tx1"/>
                </a:solidFill>
              </a:rPr>
              <a:t> and </a:t>
            </a:r>
            <a:r>
              <a:rPr lang="es-ES" sz="2000" dirty="0" err="1" smtClean="0">
                <a:solidFill>
                  <a:schemeClr val="tx1"/>
                </a:solidFill>
              </a:rPr>
              <a:t>Discussion</a:t>
            </a:r>
            <a:endParaRPr lang="es-ES" sz="2000" dirty="0" smtClean="0">
              <a:solidFill>
                <a:schemeClr val="tx1"/>
              </a:solidFill>
            </a:endParaRPr>
          </a:p>
          <a:p>
            <a:pPr marL="457200" indent="-457200">
              <a:buFont typeface="Arial" panose="020B0604020202020204" pitchFamily="34" charset="0"/>
              <a:buChar char="•"/>
            </a:pPr>
            <a:r>
              <a:rPr lang="es-ES" sz="2000" dirty="0" err="1" smtClean="0">
                <a:solidFill>
                  <a:schemeClr val="tx1"/>
                </a:solidFill>
              </a:rPr>
              <a:t>Conclusions</a:t>
            </a:r>
            <a:endParaRPr lang="es-ES" sz="2000" dirty="0">
              <a:solidFill>
                <a:schemeClr val="tx1"/>
              </a:solidFill>
            </a:endParaRPr>
          </a:p>
        </p:txBody>
      </p:sp>
    </p:spTree>
    <p:extLst>
      <p:ext uri="{BB962C8B-B14F-4D97-AF65-F5344CB8AC3E}">
        <p14:creationId xmlns:p14="http://schemas.microsoft.com/office/powerpoint/2010/main" val="2435816081"/>
      </p:ext>
    </p:extLst>
  </p:cSld>
  <p:clrMapOvr>
    <a:masterClrMapping/>
  </p:clrMapOvr>
  <mc:AlternateContent xmlns:mc="http://schemas.openxmlformats.org/markup-compatibility/2006" xmlns:p14="http://schemas.microsoft.com/office/powerpoint/2010/main">
    <mc:Choice Requires="p14">
      <p:transition spd="slow" p14:dur="2000" advTm="4466"/>
    </mc:Choice>
    <mc:Fallback xmlns="">
      <p:transition spd="slow" advTm="446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53092" y="650430"/>
            <a:ext cx="3085687" cy="392732"/>
          </a:xfrm>
        </p:spPr>
        <p:txBody>
          <a:bodyPr>
            <a:noAutofit/>
          </a:bodyPr>
          <a:lstStyle/>
          <a:p>
            <a:r>
              <a:rPr lang="es-ES" sz="2000" dirty="0" err="1">
                <a:solidFill>
                  <a:schemeClr val="tx1"/>
                </a:solidFill>
                <a:latin typeface="Visuelt Pro" panose="020B0503040202040104"/>
              </a:rPr>
              <a:t>Consistency</a:t>
            </a:r>
            <a:endParaRPr lang="es-ES" sz="2200" dirty="0">
              <a:solidFill>
                <a:schemeClr val="tx1"/>
              </a:solidFill>
              <a:latin typeface="Visuelt Pro" panose="020B0503040202040104"/>
            </a:endParaRPr>
          </a:p>
        </p:txBody>
      </p:sp>
      <p:graphicFrame>
        <p:nvGraphicFramePr>
          <p:cNvPr id="2" name="Tabla 1"/>
          <p:cNvGraphicFramePr>
            <a:graphicFrameLocks noGrp="1"/>
          </p:cNvGraphicFramePr>
          <p:nvPr>
            <p:extLst>
              <p:ext uri="{D42A27DB-BD31-4B8C-83A1-F6EECF244321}">
                <p14:modId xmlns:p14="http://schemas.microsoft.com/office/powerpoint/2010/main" val="271249519"/>
              </p:ext>
            </p:extLst>
          </p:nvPr>
        </p:nvGraphicFramePr>
        <p:xfrm>
          <a:off x="4778477" y="983561"/>
          <a:ext cx="4112438" cy="1645920"/>
        </p:xfrm>
        <a:graphic>
          <a:graphicData uri="http://schemas.openxmlformats.org/drawingml/2006/table">
            <a:tbl>
              <a:tblPr firstRow="1" firstCol="1" bandRow="1">
                <a:tableStyleId>{72833802-FEF1-4C79-8D5D-14CF1EAF98D9}</a:tableStyleId>
              </a:tblPr>
              <a:tblGrid>
                <a:gridCol w="2056219">
                  <a:extLst>
                    <a:ext uri="{9D8B030D-6E8A-4147-A177-3AD203B41FA5}">
                      <a16:colId xmlns:a16="http://schemas.microsoft.com/office/drawing/2014/main" val="1430363658"/>
                    </a:ext>
                  </a:extLst>
                </a:gridCol>
                <a:gridCol w="2056219">
                  <a:extLst>
                    <a:ext uri="{9D8B030D-6E8A-4147-A177-3AD203B41FA5}">
                      <a16:colId xmlns:a16="http://schemas.microsoft.com/office/drawing/2014/main" val="1891371941"/>
                    </a:ext>
                  </a:extLst>
                </a:gridCol>
              </a:tblGrid>
              <a:tr h="250453">
                <a:tc gridSpan="2">
                  <a:txBody>
                    <a:bodyPr/>
                    <a:lstStyle/>
                    <a:p>
                      <a:pPr algn="ctr">
                        <a:lnSpc>
                          <a:spcPct val="150000"/>
                        </a:lnSpc>
                        <a:spcBef>
                          <a:spcPts val="3600"/>
                        </a:spcBef>
                        <a:spcAft>
                          <a:spcPts val="0"/>
                        </a:spcAft>
                      </a:pPr>
                      <a:r>
                        <a:rPr lang="es-ES_tradnl" sz="1200" b="1" dirty="0">
                          <a:solidFill>
                            <a:srgbClr val="FFFFFF"/>
                          </a:solidFill>
                          <a:effectLst/>
                          <a:latin typeface="Arial" panose="020B0604020202020204" pitchFamily="34" charset="0"/>
                          <a:ea typeface="MS Mincho"/>
                          <a:cs typeface="Arial" panose="020B0604020202020204" pitchFamily="34" charset="0"/>
                        </a:rPr>
                        <a:t>CellChat</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extLst>
                  <a:ext uri="{0D108BD9-81ED-4DB2-BD59-A6C34878D82A}">
                    <a16:rowId xmlns:a16="http://schemas.microsoft.com/office/drawing/2014/main" val="2903895781"/>
                  </a:ext>
                </a:extLst>
              </a:tr>
              <a:tr h="208711">
                <a:tc>
                  <a:txBody>
                    <a:bodyPr/>
                    <a:lstStyle/>
                    <a:p>
                      <a:pPr algn="ctr">
                        <a:lnSpc>
                          <a:spcPct val="150000"/>
                        </a:lnSpc>
                        <a:spcAft>
                          <a:spcPts val="0"/>
                        </a:spcAft>
                      </a:pPr>
                      <a:r>
                        <a:rPr lang="es-ES" sz="1000" b="1" dirty="0" err="1" smtClean="0">
                          <a:latin typeface="Arial" panose="020B0604020202020204" pitchFamily="34" charset="0"/>
                          <a:cs typeface="Arial" panose="020B0604020202020204" pitchFamily="34" charset="0"/>
                        </a:rPr>
                        <a:t>Reduction</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 sz="1000" b="1" dirty="0" smtClean="0">
                          <a:latin typeface="Arial" panose="020B0604020202020204" pitchFamily="34" charset="0"/>
                          <a:cs typeface="Arial" panose="020B0604020202020204" pitchFamily="34" charset="0"/>
                        </a:rPr>
                        <a:t>Jaccard </a:t>
                      </a:r>
                      <a:r>
                        <a:rPr lang="es-ES" sz="1000" b="1" dirty="0" err="1" smtClean="0">
                          <a:latin typeface="Arial" panose="020B0604020202020204" pitchFamily="34" charset="0"/>
                          <a:cs typeface="Arial" panose="020B0604020202020204" pitchFamily="34" charset="0"/>
                        </a:rPr>
                        <a:t>Index</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823695"/>
                  </a:ext>
                </a:extLst>
              </a:tr>
              <a:tr h="208711">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90%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0.959</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203588"/>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80%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0.900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5727464"/>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70%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0.895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0990935"/>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60%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0.822</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9313260"/>
                  </a:ext>
                </a:extLst>
              </a:tr>
              <a:tr h="208711">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50%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solidFill>
                            <a:srgbClr val="000000"/>
                          </a:solidFill>
                          <a:effectLst/>
                          <a:latin typeface="Arial" panose="020B0604020202020204" pitchFamily="34" charset="0"/>
                          <a:ea typeface="MS Mincho"/>
                          <a:cs typeface="Arial" panose="020B0604020202020204" pitchFamily="34" charset="0"/>
                        </a:rPr>
                        <a:t>0.782</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1070049"/>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3870663378"/>
              </p:ext>
            </p:extLst>
          </p:nvPr>
        </p:nvGraphicFramePr>
        <p:xfrm>
          <a:off x="4778477" y="3141299"/>
          <a:ext cx="4112438" cy="1645920"/>
        </p:xfrm>
        <a:graphic>
          <a:graphicData uri="http://schemas.openxmlformats.org/drawingml/2006/table">
            <a:tbl>
              <a:tblPr firstRow="1" firstCol="1" bandRow="1">
                <a:tableStyleId>{72833802-FEF1-4C79-8D5D-14CF1EAF98D9}</a:tableStyleId>
              </a:tblPr>
              <a:tblGrid>
                <a:gridCol w="2056219">
                  <a:extLst>
                    <a:ext uri="{9D8B030D-6E8A-4147-A177-3AD203B41FA5}">
                      <a16:colId xmlns:a16="http://schemas.microsoft.com/office/drawing/2014/main" val="1430363658"/>
                    </a:ext>
                  </a:extLst>
                </a:gridCol>
                <a:gridCol w="2056219">
                  <a:extLst>
                    <a:ext uri="{9D8B030D-6E8A-4147-A177-3AD203B41FA5}">
                      <a16:colId xmlns:a16="http://schemas.microsoft.com/office/drawing/2014/main" val="1891371941"/>
                    </a:ext>
                  </a:extLst>
                </a:gridCol>
              </a:tblGrid>
              <a:tr h="250453">
                <a:tc gridSpan="2">
                  <a:txBody>
                    <a:bodyPr/>
                    <a:lstStyle/>
                    <a:p>
                      <a:pPr algn="ctr">
                        <a:lnSpc>
                          <a:spcPct val="150000"/>
                        </a:lnSpc>
                        <a:spcBef>
                          <a:spcPts val="3600"/>
                        </a:spcBef>
                        <a:spcAft>
                          <a:spcPts val="0"/>
                        </a:spcAft>
                      </a:pPr>
                      <a:r>
                        <a:rPr lang="es-ES_tradnl" sz="1200" b="1" dirty="0">
                          <a:solidFill>
                            <a:srgbClr val="FFFFFF"/>
                          </a:solidFill>
                          <a:effectLst/>
                          <a:latin typeface="Arial" panose="020B0604020202020204" pitchFamily="34" charset="0"/>
                          <a:ea typeface="MS Mincho"/>
                          <a:cs typeface="Arial" panose="020B0604020202020204" pitchFamily="34" charset="0"/>
                        </a:rPr>
                        <a:t>NICHES</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extLst>
                  <a:ext uri="{0D108BD9-81ED-4DB2-BD59-A6C34878D82A}">
                    <a16:rowId xmlns:a16="http://schemas.microsoft.com/office/drawing/2014/main" val="2903895781"/>
                  </a:ext>
                </a:extLst>
              </a:tr>
              <a:tr h="208711">
                <a:tc>
                  <a:txBody>
                    <a:bodyPr/>
                    <a:lstStyle/>
                    <a:p>
                      <a:pPr algn="ctr">
                        <a:lnSpc>
                          <a:spcPct val="150000"/>
                        </a:lnSpc>
                        <a:spcAft>
                          <a:spcPts val="0"/>
                        </a:spcAft>
                      </a:pPr>
                      <a:r>
                        <a:rPr lang="es-ES" sz="1000" b="1" dirty="0" err="1" smtClean="0">
                          <a:latin typeface="Arial" panose="020B0604020202020204" pitchFamily="34" charset="0"/>
                          <a:cs typeface="Arial" panose="020B0604020202020204" pitchFamily="34" charset="0"/>
                        </a:rPr>
                        <a:t>Reduction</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 sz="1000" b="1" dirty="0" smtClean="0">
                          <a:latin typeface="Arial" panose="020B0604020202020204" pitchFamily="34" charset="0"/>
                          <a:cs typeface="Arial" panose="020B0604020202020204" pitchFamily="34" charset="0"/>
                        </a:rPr>
                        <a:t>Jaccard </a:t>
                      </a:r>
                      <a:r>
                        <a:rPr lang="es-ES" sz="1000" b="1" dirty="0" err="1" smtClean="0">
                          <a:latin typeface="Arial" panose="020B0604020202020204" pitchFamily="34" charset="0"/>
                          <a:cs typeface="Arial" panose="020B0604020202020204" pitchFamily="34" charset="0"/>
                        </a:rPr>
                        <a:t>Index</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823695"/>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90%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0.665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203588"/>
                  </a:ext>
                </a:extLst>
              </a:tr>
              <a:tr h="208711">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80%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0.653</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5727464"/>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70%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0.637</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0990935"/>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60%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0.627</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9313260"/>
                  </a:ext>
                </a:extLst>
              </a:tr>
              <a:tr h="208711">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50%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solidFill>
                            <a:srgbClr val="000000"/>
                          </a:solidFill>
                          <a:effectLst/>
                          <a:latin typeface="Arial" panose="020B0604020202020204" pitchFamily="34" charset="0"/>
                          <a:ea typeface="MS Mincho"/>
                          <a:cs typeface="Arial" panose="020B0604020202020204" pitchFamily="34" charset="0"/>
                        </a:rPr>
                        <a:t>0.611</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1070049"/>
                  </a:ext>
                </a:extLst>
              </a:tr>
            </a:tbl>
          </a:graphicData>
        </a:graphic>
      </p:graphicFrame>
      <p:sp>
        <p:nvSpPr>
          <p:cNvPr id="7" name="Rectángulo 6"/>
          <p:cNvSpPr/>
          <p:nvPr/>
        </p:nvSpPr>
        <p:spPr>
          <a:xfrm>
            <a:off x="186813" y="1148513"/>
            <a:ext cx="4247535" cy="3436838"/>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n-US" sz="1600" dirty="0">
                <a:latin typeface="Visuelt Pro" panose="020B0503040202040104"/>
              </a:rPr>
              <a:t>The maximum value of the Jaccard index in CellChat is 0.959, while in NICHES it is 0.665</a:t>
            </a:r>
            <a:r>
              <a:rPr lang="en-US" sz="1600" dirty="0" smtClean="0">
                <a:latin typeface="Visuelt Pro" panose="020B0503040202040104"/>
              </a:rPr>
              <a:t>.</a:t>
            </a:r>
          </a:p>
          <a:p>
            <a:pPr marL="285750" lvl="0" indent="-285750" algn="just">
              <a:spcBef>
                <a:spcPts val="3600"/>
              </a:spcBef>
              <a:spcAft>
                <a:spcPts val="800"/>
              </a:spcAft>
              <a:buFont typeface="Arial" panose="020B0604020202020204" pitchFamily="34" charset="0"/>
              <a:buChar char="•"/>
            </a:pPr>
            <a:r>
              <a:rPr lang="en-US" sz="1600" dirty="0">
                <a:latin typeface="Visuelt Pro" panose="020B0503040202040104"/>
              </a:rPr>
              <a:t>CellChat retained 78% of the original interactions when the dataset was reduced to 50%, while NICHES only identified 61</a:t>
            </a:r>
            <a:r>
              <a:rPr lang="en-US" sz="1600" dirty="0" smtClean="0">
                <a:latin typeface="Visuelt Pro" panose="020B0503040202040104"/>
              </a:rPr>
              <a:t>%.</a:t>
            </a:r>
            <a:r>
              <a:rPr lang="en-US" sz="1600" dirty="0">
                <a:latin typeface="Visuelt Pro" panose="020B0503040202040104"/>
              </a:rPr>
              <a:t/>
            </a:r>
            <a:br>
              <a:rPr lang="en-US" sz="1600" dirty="0">
                <a:latin typeface="Visuelt Pro" panose="020B0503040202040104"/>
              </a:rPr>
            </a:br>
            <a:endParaRPr lang="en-US" sz="1600" dirty="0" smtClean="0">
              <a:latin typeface="Visuelt Pro" panose="020B0503040202040104"/>
            </a:endParaRPr>
          </a:p>
          <a:p>
            <a:pPr marL="285750" lvl="0" indent="-285750" algn="just">
              <a:spcBef>
                <a:spcPts val="3600"/>
              </a:spcBef>
              <a:spcAft>
                <a:spcPts val="800"/>
              </a:spcAft>
              <a:buFont typeface="Arial" panose="020B0604020202020204" pitchFamily="34" charset="0"/>
              <a:buChar char="•"/>
            </a:pPr>
            <a:r>
              <a:rPr lang="en-US" sz="1600" dirty="0" smtClean="0">
                <a:latin typeface="Visuelt Pro" panose="020B0503040202040104"/>
              </a:rPr>
              <a:t>NICHES </a:t>
            </a:r>
            <a:r>
              <a:rPr lang="en-US" sz="1600" dirty="0">
                <a:latin typeface="Visuelt Pro" panose="020B0503040202040104"/>
              </a:rPr>
              <a:t>showed a more pronounced decrease in its Jaccard index, indicating that it was more sensitive to the reduction in dataset size than CellChat.</a:t>
            </a:r>
            <a:endParaRPr lang="es-ES" sz="1600" dirty="0">
              <a:latin typeface="Visuelt Pro" panose="020B0503040202040104"/>
              <a:ea typeface="MS Mincho"/>
              <a:cs typeface="Times New Roman" panose="02020603050405020304" pitchFamily="18" charset="0"/>
            </a:endParaRPr>
          </a:p>
        </p:txBody>
      </p:sp>
      <p:sp>
        <p:nvSpPr>
          <p:cNvPr id="21"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5"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CuadroTexto 2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27" name="CuadroTexto 2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29" name="CuadroTexto 28"/>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30" name="CuadroTexto 2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6" name="CuadroTexto 15"/>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1759767955"/>
      </p:ext>
    </p:extLst>
  </p:cSld>
  <p:clrMapOvr>
    <a:masterClrMapping/>
  </p:clrMapOvr>
  <mc:AlternateContent xmlns:mc="http://schemas.openxmlformats.org/markup-compatibility/2006" xmlns:p14="http://schemas.microsoft.com/office/powerpoint/2010/main">
    <mc:Choice Requires="p14">
      <p:transition spd="slow" p14:dur="2000" advTm="30024"/>
    </mc:Choice>
    <mc:Fallback xmlns="">
      <p:transition spd="slow" advTm="3002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4" y="611158"/>
            <a:ext cx="3085687" cy="392732"/>
          </a:xfrm>
        </p:spPr>
        <p:txBody>
          <a:bodyPr>
            <a:noAutofit/>
          </a:bodyPr>
          <a:lstStyle/>
          <a:p>
            <a:r>
              <a:rPr lang="es-ES" sz="2000" dirty="0" err="1">
                <a:solidFill>
                  <a:schemeClr val="tx1"/>
                </a:solidFill>
                <a:latin typeface="Visuelt Pro" panose="020B0503040202040104"/>
              </a:rPr>
              <a:t>Computational</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Resources</a:t>
            </a:r>
            <a:endParaRPr lang="es-ES" sz="2200" dirty="0">
              <a:solidFill>
                <a:schemeClr val="tx1"/>
              </a:solidFill>
              <a:latin typeface="Visuelt Pro" panose="020B0503040202040104"/>
            </a:endParaRPr>
          </a:p>
        </p:txBody>
      </p:sp>
      <p:pic>
        <p:nvPicPr>
          <p:cNvPr id="21" name="Imagen 20"/>
          <p:cNvPicPr/>
          <p:nvPr/>
        </p:nvPicPr>
        <p:blipFill rotWithShape="1">
          <a:blip r:embed="rId2">
            <a:extLst>
              <a:ext uri="{28A0092B-C50C-407E-A947-70E740481C1C}">
                <a14:useLocalDpi xmlns:a14="http://schemas.microsoft.com/office/drawing/2010/main" val="0"/>
              </a:ext>
            </a:extLst>
          </a:blip>
          <a:srcRect b="49707"/>
          <a:stretch/>
        </p:blipFill>
        <p:spPr>
          <a:xfrm>
            <a:off x="5297972" y="1016841"/>
            <a:ext cx="2946528" cy="1736967"/>
          </a:xfrm>
          <a:prstGeom prst="rect">
            <a:avLst/>
          </a:prstGeom>
          <a:ln>
            <a:solidFill>
              <a:schemeClr val="tx1"/>
            </a:solidFill>
          </a:ln>
        </p:spPr>
      </p:pic>
      <p:pic>
        <p:nvPicPr>
          <p:cNvPr id="23" name="Imagen 22"/>
          <p:cNvPicPr/>
          <p:nvPr/>
        </p:nvPicPr>
        <p:blipFill rotWithShape="1">
          <a:blip r:embed="rId2">
            <a:extLst>
              <a:ext uri="{28A0092B-C50C-407E-A947-70E740481C1C}">
                <a14:useLocalDpi xmlns:a14="http://schemas.microsoft.com/office/drawing/2010/main" val="0"/>
              </a:ext>
            </a:extLst>
          </a:blip>
          <a:srcRect l="-1408" t="50517" r="1408" b="-810"/>
          <a:stretch/>
        </p:blipFill>
        <p:spPr>
          <a:xfrm>
            <a:off x="5297972" y="2925420"/>
            <a:ext cx="2946528" cy="1736967"/>
          </a:xfrm>
          <a:prstGeom prst="rect">
            <a:avLst/>
          </a:prstGeom>
          <a:ln>
            <a:solidFill>
              <a:schemeClr val="tx1"/>
            </a:solidFill>
          </a:ln>
        </p:spPr>
      </p:pic>
      <p:pic>
        <p:nvPicPr>
          <p:cNvPr id="24" name="Imagen 23"/>
          <p:cNvPicPr/>
          <p:nvPr/>
        </p:nvPicPr>
        <p:blipFill rotWithShape="1">
          <a:blip r:embed="rId3">
            <a:extLst>
              <a:ext uri="{28A0092B-C50C-407E-A947-70E740481C1C}">
                <a14:useLocalDpi xmlns:a14="http://schemas.microsoft.com/office/drawing/2010/main" val="0"/>
              </a:ext>
            </a:extLst>
          </a:blip>
          <a:srcRect b="50631"/>
          <a:stretch/>
        </p:blipFill>
        <p:spPr>
          <a:xfrm>
            <a:off x="409703" y="1016841"/>
            <a:ext cx="2946528" cy="1736967"/>
          </a:xfrm>
          <a:prstGeom prst="rect">
            <a:avLst/>
          </a:prstGeom>
          <a:ln>
            <a:solidFill>
              <a:schemeClr val="tx1"/>
            </a:solidFill>
          </a:ln>
        </p:spPr>
      </p:pic>
      <p:pic>
        <p:nvPicPr>
          <p:cNvPr id="25" name="Imagen 24"/>
          <p:cNvPicPr/>
          <p:nvPr/>
        </p:nvPicPr>
        <p:blipFill rotWithShape="1">
          <a:blip r:embed="rId3">
            <a:extLst>
              <a:ext uri="{28A0092B-C50C-407E-A947-70E740481C1C}">
                <a14:useLocalDpi xmlns:a14="http://schemas.microsoft.com/office/drawing/2010/main" val="0"/>
              </a:ext>
            </a:extLst>
          </a:blip>
          <a:srcRect t="51167" b="-536"/>
          <a:stretch/>
        </p:blipFill>
        <p:spPr>
          <a:xfrm>
            <a:off x="409703" y="2925420"/>
            <a:ext cx="2946528" cy="1736967"/>
          </a:xfrm>
          <a:prstGeom prst="rect">
            <a:avLst/>
          </a:prstGeom>
          <a:ln>
            <a:solidFill>
              <a:schemeClr val="tx1"/>
            </a:solidFill>
          </a:ln>
        </p:spPr>
      </p:pic>
      <p:sp>
        <p:nvSpPr>
          <p:cNvPr id="26"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7"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8"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9"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30"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1" name="CuadroTexto 30"/>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32" name="CuadroTexto 31"/>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33" name="CuadroTexto 32"/>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
        <p:nvSpPr>
          <p:cNvPr id="34" name="CuadroTexto 33"/>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35" name="CuadroTexto 34"/>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36" name="Rectángulo 35"/>
          <p:cNvSpPr/>
          <p:nvPr/>
        </p:nvSpPr>
        <p:spPr>
          <a:xfrm>
            <a:off x="3356231" y="1346715"/>
            <a:ext cx="1941741" cy="1077218"/>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n-US" sz="1600" dirty="0">
                <a:latin typeface="Visuelt Pro" panose="020B0503040202040104"/>
              </a:rPr>
              <a:t>CellChat shows a more pronounced and linear trend in resource consumption.</a:t>
            </a:r>
            <a:endParaRPr lang="es-ES" sz="1600" dirty="0" smtClean="0">
              <a:latin typeface="Visuelt Pro" panose="020B0503040202040104"/>
            </a:endParaRPr>
          </a:p>
        </p:txBody>
      </p:sp>
      <p:sp>
        <p:nvSpPr>
          <p:cNvPr id="37" name="Rectángulo 36"/>
          <p:cNvSpPr/>
          <p:nvPr/>
        </p:nvSpPr>
        <p:spPr>
          <a:xfrm>
            <a:off x="3356230" y="3132183"/>
            <a:ext cx="1936367" cy="1077218"/>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n-US" sz="1600" dirty="0">
                <a:latin typeface="Visuelt Pro" panose="020B0503040202040104"/>
              </a:rPr>
              <a:t>In NICHES, the number of cell types significantly affects the runtime.</a:t>
            </a:r>
            <a:endParaRPr lang="es-ES" sz="1600" dirty="0" smtClean="0">
              <a:latin typeface="Visuelt Pro" panose="020B0503040202040104"/>
            </a:endParaRPr>
          </a:p>
        </p:txBody>
      </p:sp>
    </p:spTree>
    <p:extLst>
      <p:ext uri="{BB962C8B-B14F-4D97-AF65-F5344CB8AC3E}">
        <p14:creationId xmlns:p14="http://schemas.microsoft.com/office/powerpoint/2010/main" val="1562530632"/>
      </p:ext>
    </p:extLst>
  </p:cSld>
  <p:clrMapOvr>
    <a:masterClrMapping/>
  </p:clrMapOvr>
  <mc:AlternateContent xmlns:mc="http://schemas.openxmlformats.org/markup-compatibility/2006" xmlns:p14="http://schemas.microsoft.com/office/powerpoint/2010/main">
    <mc:Choice Requires="p14">
      <p:transition spd="slow" p14:dur="2000" advTm="53512"/>
    </mc:Choice>
    <mc:Fallback xmlns="">
      <p:transition spd="slow" advTm="5351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redondeado 50"/>
          <p:cNvSpPr/>
          <p:nvPr/>
        </p:nvSpPr>
        <p:spPr>
          <a:xfrm>
            <a:off x="340125" y="2109788"/>
            <a:ext cx="2749740" cy="1359875"/>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6" name="Rectángulo redondeado 55"/>
          <p:cNvSpPr/>
          <p:nvPr/>
        </p:nvSpPr>
        <p:spPr>
          <a:xfrm>
            <a:off x="340124" y="3992253"/>
            <a:ext cx="2749740" cy="584775"/>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redondeado 22"/>
          <p:cNvSpPr/>
          <p:nvPr/>
        </p:nvSpPr>
        <p:spPr>
          <a:xfrm>
            <a:off x="5668939" y="1840307"/>
            <a:ext cx="2781677" cy="1779193"/>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ruz 23"/>
          <p:cNvSpPr/>
          <p:nvPr/>
        </p:nvSpPr>
        <p:spPr>
          <a:xfrm>
            <a:off x="5806190" y="2022302"/>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p:cNvSpPr/>
          <p:nvPr/>
        </p:nvSpPr>
        <p:spPr>
          <a:xfrm>
            <a:off x="5823743" y="3315577"/>
            <a:ext cx="240071" cy="69850"/>
          </a:xfrm>
          <a:prstGeom prst="rect">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Marcador de texto 4"/>
          <p:cNvSpPr txBox="1">
            <a:spLocks/>
          </p:cNvSpPr>
          <p:nvPr/>
        </p:nvSpPr>
        <p:spPr>
          <a:xfrm>
            <a:off x="6079650" y="3246627"/>
            <a:ext cx="2409714"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err="1"/>
              <a:t>Protein</a:t>
            </a:r>
            <a:r>
              <a:rPr lang="es-ES" sz="1600" dirty="0"/>
              <a:t> </a:t>
            </a:r>
            <a:r>
              <a:rPr lang="es-ES" sz="1600" dirty="0" err="1"/>
              <a:t>Presence</a:t>
            </a:r>
            <a:r>
              <a:rPr lang="es-ES" sz="1600" dirty="0"/>
              <a:t> </a:t>
            </a:r>
            <a:r>
              <a:rPr lang="es-ES" sz="1600" dirty="0" err="1"/>
              <a:t>Precision</a:t>
            </a:r>
            <a:endParaRPr lang="es-ES" sz="1600" dirty="0"/>
          </a:p>
        </p:txBody>
      </p:sp>
      <p:sp>
        <p:nvSpPr>
          <p:cNvPr id="31" name="Cruz 30"/>
          <p:cNvSpPr/>
          <p:nvPr/>
        </p:nvSpPr>
        <p:spPr>
          <a:xfrm>
            <a:off x="5803910" y="2414441"/>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texto 4"/>
          <p:cNvSpPr txBox="1">
            <a:spLocks/>
          </p:cNvSpPr>
          <p:nvPr/>
        </p:nvSpPr>
        <p:spPr>
          <a:xfrm>
            <a:off x="6115159" y="2832248"/>
            <a:ext cx="2295919"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err="1"/>
              <a:t>Consistency</a:t>
            </a:r>
            <a:r>
              <a:rPr lang="es-ES" sz="1600" dirty="0"/>
              <a:t>, </a:t>
            </a:r>
            <a:r>
              <a:rPr lang="es-ES" sz="1600" dirty="0" err="1"/>
              <a:t>Concentration</a:t>
            </a:r>
            <a:r>
              <a:rPr lang="es-ES" sz="1600" dirty="0"/>
              <a:t> of </a:t>
            </a:r>
            <a:r>
              <a:rPr lang="es-ES" sz="1600" dirty="0" err="1"/>
              <a:t>Predictions</a:t>
            </a:r>
            <a:endParaRPr lang="es-ES" sz="1600" dirty="0"/>
          </a:p>
        </p:txBody>
      </p:sp>
      <p:sp>
        <p:nvSpPr>
          <p:cNvPr id="41" name="Rectángulo redondeado 40"/>
          <p:cNvSpPr/>
          <p:nvPr/>
        </p:nvSpPr>
        <p:spPr>
          <a:xfrm>
            <a:off x="6049154" y="1130359"/>
            <a:ext cx="1784498" cy="41801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Título 1"/>
          <p:cNvSpPr>
            <a:spLocks noGrp="1"/>
          </p:cNvSpPr>
          <p:nvPr>
            <p:ph type="ctrTitle"/>
          </p:nvPr>
        </p:nvSpPr>
        <p:spPr>
          <a:xfrm>
            <a:off x="6049154" y="1130359"/>
            <a:ext cx="1784498" cy="425231"/>
          </a:xfrm>
        </p:spPr>
        <p:txBody>
          <a:bodyPr>
            <a:normAutofit/>
          </a:bodyPr>
          <a:lstStyle/>
          <a:p>
            <a:r>
              <a:rPr lang="es-ES" sz="2400" dirty="0" err="1"/>
              <a:t>Effects</a:t>
            </a:r>
            <a:endParaRPr lang="es-ES" sz="2200" dirty="0"/>
          </a:p>
        </p:txBody>
      </p:sp>
      <p:sp>
        <p:nvSpPr>
          <p:cNvPr id="43" name="Rectángulo redondeado 42"/>
          <p:cNvSpPr/>
          <p:nvPr/>
        </p:nvSpPr>
        <p:spPr>
          <a:xfrm>
            <a:off x="723363" y="1173844"/>
            <a:ext cx="1784498" cy="41801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Título 1"/>
          <p:cNvSpPr txBox="1">
            <a:spLocks/>
          </p:cNvSpPr>
          <p:nvPr/>
        </p:nvSpPr>
        <p:spPr>
          <a:xfrm>
            <a:off x="723363" y="1190115"/>
            <a:ext cx="1784498" cy="378684"/>
          </a:xfrm>
          <a:prstGeom prst="rect">
            <a:avLst/>
          </a:prstGeom>
        </p:spPr>
        <p:txBody>
          <a:bodyPr vert="horz" lIns="91440" tIns="45720" rIns="91440" bIns="45720" rtlCol="0" anchor="ctr" anchorCtr="0">
            <a:normAutofit fontScale="90000" lnSpcReduction="10000"/>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2400" dirty="0" err="1"/>
              <a:t>Methodology</a:t>
            </a:r>
            <a:endParaRPr lang="es-ES" dirty="0"/>
          </a:p>
        </p:txBody>
      </p:sp>
      <p:sp>
        <p:nvSpPr>
          <p:cNvPr id="6" name="Rectángulo 5"/>
          <p:cNvSpPr/>
          <p:nvPr/>
        </p:nvSpPr>
        <p:spPr>
          <a:xfrm>
            <a:off x="359022" y="2146225"/>
            <a:ext cx="2749740" cy="1323439"/>
          </a:xfrm>
          <a:prstGeom prst="rect">
            <a:avLst/>
          </a:prstGeom>
        </p:spPr>
        <p:txBody>
          <a:bodyPr wrap="square">
            <a:spAutoFit/>
          </a:bodyPr>
          <a:lstStyle/>
          <a:p>
            <a:pPr marL="285750" indent="-285750">
              <a:buFont typeface="Arial" panose="020B0604020202020204" pitchFamily="34" charset="0"/>
              <a:buChar char="•"/>
            </a:pPr>
            <a:r>
              <a:rPr lang="es-ES" sz="1600" dirty="0" err="1">
                <a:latin typeface="Visuelt Pro" panose="020B0503040202040104"/>
              </a:rPr>
              <a:t>Probability</a:t>
            </a:r>
            <a:r>
              <a:rPr lang="es-ES" sz="1600" dirty="0">
                <a:latin typeface="Visuelt Pro" panose="020B0503040202040104"/>
              </a:rPr>
              <a:t> </a:t>
            </a:r>
            <a:r>
              <a:rPr lang="es-ES" sz="1600" dirty="0" err="1" smtClean="0">
                <a:latin typeface="Visuelt Pro" panose="020B0503040202040104"/>
              </a:rPr>
              <a:t>Value</a:t>
            </a:r>
            <a:endParaRPr lang="es-ES" sz="1600" dirty="0" smtClean="0">
              <a:latin typeface="Visuelt Pro" panose="020B0503040202040104"/>
            </a:endParaRPr>
          </a:p>
          <a:p>
            <a:pPr marL="285750" indent="-285750">
              <a:buFont typeface="Arial" panose="020B0604020202020204" pitchFamily="34" charset="0"/>
              <a:buChar char="•"/>
            </a:pPr>
            <a:endParaRPr lang="es-ES" sz="1600" dirty="0" smtClean="0">
              <a:latin typeface="Visuelt Pro" panose="020B0503040202040104"/>
            </a:endParaRPr>
          </a:p>
          <a:p>
            <a:pPr marL="285750" indent="-285750">
              <a:buFont typeface="Arial" panose="020B0604020202020204" pitchFamily="34" charset="0"/>
              <a:buChar char="•"/>
            </a:pPr>
            <a:r>
              <a:rPr lang="es-ES" sz="1600" dirty="0" err="1">
                <a:latin typeface="Visuelt Pro" panose="020B0503040202040104"/>
              </a:rPr>
              <a:t>Averaged</a:t>
            </a:r>
            <a:r>
              <a:rPr lang="es-ES" sz="1600" dirty="0">
                <a:latin typeface="Visuelt Pro" panose="020B0503040202040104"/>
              </a:rPr>
              <a:t> Gene </a:t>
            </a:r>
            <a:r>
              <a:rPr lang="es-ES" sz="1600" dirty="0" err="1" smtClean="0">
                <a:latin typeface="Visuelt Pro" panose="020B0503040202040104"/>
              </a:rPr>
              <a:t>Expression</a:t>
            </a:r>
            <a:endParaRPr lang="es-ES" sz="1600" dirty="0" smtClean="0">
              <a:latin typeface="Visuelt Pro" panose="020B0503040202040104"/>
            </a:endParaRPr>
          </a:p>
          <a:p>
            <a:endParaRPr lang="es-ES" sz="1600" dirty="0">
              <a:latin typeface="Visuelt Pro" panose="020B0503040202040104"/>
            </a:endParaRPr>
          </a:p>
          <a:p>
            <a:pPr marL="285750" indent="-285750">
              <a:buFont typeface="Arial" panose="020B0604020202020204" pitchFamily="34" charset="0"/>
              <a:buChar char="•"/>
            </a:pPr>
            <a:r>
              <a:rPr lang="es-ES" sz="1600" dirty="0" err="1">
                <a:latin typeface="Visuelt Pro" panose="020B0503040202040104"/>
              </a:rPr>
              <a:t>Reduction</a:t>
            </a:r>
            <a:r>
              <a:rPr lang="es-ES" sz="1600" dirty="0">
                <a:latin typeface="Visuelt Pro" panose="020B0503040202040104"/>
              </a:rPr>
              <a:t> of </a:t>
            </a:r>
            <a:r>
              <a:rPr lang="es-ES" sz="1600" dirty="0" err="1">
                <a:latin typeface="Visuelt Pro" panose="020B0503040202040104"/>
              </a:rPr>
              <a:t>Technical</a:t>
            </a:r>
            <a:r>
              <a:rPr lang="es-ES" sz="1600" dirty="0">
                <a:latin typeface="Visuelt Pro" panose="020B0503040202040104"/>
              </a:rPr>
              <a:t> </a:t>
            </a:r>
            <a:r>
              <a:rPr lang="es-ES" sz="1600" dirty="0" err="1">
                <a:latin typeface="Visuelt Pro" panose="020B0503040202040104"/>
              </a:rPr>
              <a:t>Noise</a:t>
            </a:r>
            <a:endParaRPr lang="es-ES" sz="1600" dirty="0" smtClean="0">
              <a:latin typeface="Visuelt Pro" panose="020B0503040202040104"/>
            </a:endParaRPr>
          </a:p>
        </p:txBody>
      </p:sp>
      <p:sp>
        <p:nvSpPr>
          <p:cNvPr id="46" name="Rectángulo 45"/>
          <p:cNvSpPr/>
          <p:nvPr/>
        </p:nvSpPr>
        <p:spPr>
          <a:xfrm>
            <a:off x="359021" y="3992254"/>
            <a:ext cx="2680009" cy="584775"/>
          </a:xfrm>
          <a:prstGeom prst="rect">
            <a:avLst/>
          </a:prstGeom>
        </p:spPr>
        <p:txBody>
          <a:bodyPr wrap="square">
            <a:spAutoFit/>
          </a:bodyPr>
          <a:lstStyle/>
          <a:p>
            <a:pPr marL="285750" indent="-285750">
              <a:buFont typeface="Arial" panose="020B0604020202020204" pitchFamily="34" charset="0"/>
              <a:buChar char="•"/>
            </a:pPr>
            <a:r>
              <a:rPr lang="en-US" sz="1600" dirty="0">
                <a:latin typeface="Visuelt Pro" panose="020B0503040202040104"/>
              </a:rPr>
              <a:t>It does not have a technique to handle high-dimensionality data</a:t>
            </a:r>
            <a:endParaRPr lang="es-ES" sz="1400" dirty="0">
              <a:latin typeface="Visuelt Pro" panose="020B0503040202040104"/>
            </a:endParaRPr>
          </a:p>
        </p:txBody>
      </p:sp>
      <p:sp>
        <p:nvSpPr>
          <p:cNvPr id="58" name="Marcador de texto 2"/>
          <p:cNvSpPr>
            <a:spLocks noGrp="1"/>
          </p:cNvSpPr>
          <p:nvPr>
            <p:ph type="body" sz="quarter" idx="10"/>
          </p:nvPr>
        </p:nvSpPr>
        <p:spPr>
          <a:xfrm>
            <a:off x="340124" y="670567"/>
            <a:ext cx="3921702" cy="392732"/>
          </a:xfrm>
        </p:spPr>
        <p:txBody>
          <a:bodyPr>
            <a:noAutofit/>
          </a:bodyPr>
          <a:lstStyle/>
          <a:p>
            <a:r>
              <a:rPr lang="es-ES" sz="2000" dirty="0" err="1">
                <a:solidFill>
                  <a:schemeClr val="tx1"/>
                </a:solidFill>
                <a:latin typeface="Visuelt Pro" panose="020B0503040202040104"/>
              </a:rPr>
              <a:t>Methodological</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Approach</a:t>
            </a:r>
            <a:r>
              <a:rPr lang="es-ES" sz="2000" dirty="0">
                <a:solidFill>
                  <a:schemeClr val="tx1"/>
                </a:solidFill>
                <a:latin typeface="Visuelt Pro" panose="020B0503040202040104"/>
              </a:rPr>
              <a:t> of CellChat</a:t>
            </a:r>
          </a:p>
        </p:txBody>
      </p:sp>
      <p:sp>
        <p:nvSpPr>
          <p:cNvPr id="48" name="Flecha derecha 47"/>
          <p:cNvSpPr/>
          <p:nvPr/>
        </p:nvSpPr>
        <p:spPr>
          <a:xfrm>
            <a:off x="3246849" y="4096401"/>
            <a:ext cx="2325602" cy="306152"/>
          </a:xfrm>
          <a:prstGeom prst="righ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Título 1"/>
          <p:cNvSpPr txBox="1">
            <a:spLocks/>
          </p:cNvSpPr>
          <p:nvPr/>
        </p:nvSpPr>
        <p:spPr>
          <a:xfrm>
            <a:off x="4014352" y="2398174"/>
            <a:ext cx="708002" cy="2141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1600" dirty="0" smtClean="0"/>
              <a:t>produce</a:t>
            </a:r>
            <a:endParaRPr lang="es-ES" sz="2400" dirty="0"/>
          </a:p>
        </p:txBody>
      </p:sp>
      <p:sp>
        <p:nvSpPr>
          <p:cNvPr id="53" name="Título 1"/>
          <p:cNvSpPr txBox="1">
            <a:spLocks/>
          </p:cNvSpPr>
          <p:nvPr/>
        </p:nvSpPr>
        <p:spPr>
          <a:xfrm>
            <a:off x="4006142" y="3932922"/>
            <a:ext cx="724422" cy="2141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1600" dirty="0" smtClean="0"/>
              <a:t>produce</a:t>
            </a:r>
            <a:endParaRPr lang="es-ES" sz="2400" dirty="0"/>
          </a:p>
        </p:txBody>
      </p:sp>
      <p:sp>
        <p:nvSpPr>
          <p:cNvPr id="63" name="Flecha derecha 62"/>
          <p:cNvSpPr/>
          <p:nvPr/>
        </p:nvSpPr>
        <p:spPr>
          <a:xfrm>
            <a:off x="3211227" y="2565504"/>
            <a:ext cx="2325602" cy="306152"/>
          </a:xfrm>
          <a:prstGeom prst="righ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redondeado 82"/>
          <p:cNvSpPr/>
          <p:nvPr/>
        </p:nvSpPr>
        <p:spPr>
          <a:xfrm>
            <a:off x="5637004" y="3986759"/>
            <a:ext cx="2781676" cy="584724"/>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Marcador de texto 4"/>
          <p:cNvSpPr txBox="1">
            <a:spLocks/>
          </p:cNvSpPr>
          <p:nvPr/>
        </p:nvSpPr>
        <p:spPr>
          <a:xfrm>
            <a:off x="6100997" y="4172230"/>
            <a:ext cx="2367020"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err="1"/>
              <a:t>Runtime</a:t>
            </a:r>
            <a:r>
              <a:rPr lang="es-ES" sz="1600" dirty="0"/>
              <a:t> and </a:t>
            </a:r>
            <a:r>
              <a:rPr lang="es-ES" sz="1600" dirty="0" err="1"/>
              <a:t>Memory</a:t>
            </a:r>
            <a:r>
              <a:rPr lang="es-ES" sz="1600" dirty="0"/>
              <a:t> </a:t>
            </a:r>
            <a:r>
              <a:rPr lang="es-ES" sz="1600" dirty="0" err="1"/>
              <a:t>Consumption</a:t>
            </a:r>
            <a:endParaRPr lang="es-ES" sz="1600" dirty="0"/>
          </a:p>
        </p:txBody>
      </p:sp>
      <p:sp>
        <p:nvSpPr>
          <p:cNvPr id="88" name="Cruz 87"/>
          <p:cNvSpPr/>
          <p:nvPr/>
        </p:nvSpPr>
        <p:spPr>
          <a:xfrm>
            <a:off x="5803909" y="2819824"/>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Cruz 88"/>
          <p:cNvSpPr/>
          <p:nvPr/>
        </p:nvSpPr>
        <p:spPr>
          <a:xfrm>
            <a:off x="5773264" y="4162796"/>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91"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92"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93"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94"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95" name="CuadroTexto 94"/>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96" name="CuadroTexto 95"/>
          <p:cNvSpPr txBox="1"/>
          <p:nvPr/>
        </p:nvSpPr>
        <p:spPr>
          <a:xfrm>
            <a:off x="1579585" y="176080"/>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2</a:t>
            </a:r>
            <a:r>
              <a:rPr lang="es-ES" sz="1400" b="1" dirty="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97" name="CuadroTexto 96"/>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
        <p:nvSpPr>
          <p:cNvPr id="98" name="CuadroTexto 97"/>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99" name="CuadroTexto 98"/>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38" name="Marcador de texto 4"/>
          <p:cNvSpPr txBox="1">
            <a:spLocks/>
          </p:cNvSpPr>
          <p:nvPr/>
        </p:nvSpPr>
        <p:spPr>
          <a:xfrm>
            <a:off x="6117444" y="2013334"/>
            <a:ext cx="2293634"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err="1"/>
              <a:t>Number</a:t>
            </a:r>
            <a:r>
              <a:rPr lang="es-ES" sz="1600" dirty="0"/>
              <a:t> of </a:t>
            </a:r>
            <a:r>
              <a:rPr lang="es-ES" sz="1600" dirty="0" err="1"/>
              <a:t>Interactions</a:t>
            </a:r>
            <a:endParaRPr lang="es-ES" sz="1600" dirty="0"/>
          </a:p>
        </p:txBody>
      </p:sp>
      <p:sp>
        <p:nvSpPr>
          <p:cNvPr id="39" name="Marcador de texto 4"/>
          <p:cNvSpPr txBox="1">
            <a:spLocks/>
          </p:cNvSpPr>
          <p:nvPr/>
        </p:nvSpPr>
        <p:spPr>
          <a:xfrm>
            <a:off x="6100997" y="2401395"/>
            <a:ext cx="2293634"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a:t>Gene </a:t>
            </a:r>
            <a:r>
              <a:rPr lang="es-ES" sz="1600" dirty="0" err="1"/>
              <a:t>Expression</a:t>
            </a:r>
            <a:r>
              <a:rPr lang="es-ES" sz="1600" dirty="0"/>
              <a:t> </a:t>
            </a:r>
            <a:r>
              <a:rPr lang="es-ES" sz="1600" dirty="0" err="1"/>
              <a:t>Precision</a:t>
            </a:r>
            <a:endParaRPr lang="es-ES" sz="1600" dirty="0"/>
          </a:p>
        </p:txBody>
      </p:sp>
    </p:spTree>
    <p:extLst>
      <p:ext uri="{BB962C8B-B14F-4D97-AF65-F5344CB8AC3E}">
        <p14:creationId xmlns:p14="http://schemas.microsoft.com/office/powerpoint/2010/main" val="1280635564"/>
      </p:ext>
    </p:extLst>
  </p:cSld>
  <p:clrMapOvr>
    <a:masterClrMapping/>
  </p:clrMapOvr>
  <mc:AlternateContent xmlns:mc="http://schemas.openxmlformats.org/markup-compatibility/2006" xmlns:p14="http://schemas.microsoft.com/office/powerpoint/2010/main">
    <mc:Choice Requires="p14">
      <p:transition spd="slow" p14:dur="2000" advTm="83360"/>
    </mc:Choice>
    <mc:Fallback xmlns="">
      <p:transition spd="slow" advTm="8336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ángulo redondeado 67"/>
          <p:cNvSpPr/>
          <p:nvPr/>
        </p:nvSpPr>
        <p:spPr>
          <a:xfrm>
            <a:off x="5668939" y="3985826"/>
            <a:ext cx="2973622" cy="584724"/>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Rectángulo redondeado 70"/>
          <p:cNvSpPr/>
          <p:nvPr/>
        </p:nvSpPr>
        <p:spPr>
          <a:xfrm>
            <a:off x="5668940" y="1834448"/>
            <a:ext cx="2973621" cy="1778495"/>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Rectángulo redondeado 55"/>
          <p:cNvSpPr/>
          <p:nvPr/>
        </p:nvSpPr>
        <p:spPr>
          <a:xfrm>
            <a:off x="431586" y="3989483"/>
            <a:ext cx="2752398" cy="584776"/>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Rectángulo redondeado 50"/>
          <p:cNvSpPr/>
          <p:nvPr/>
        </p:nvSpPr>
        <p:spPr>
          <a:xfrm>
            <a:off x="453445" y="2177409"/>
            <a:ext cx="2752323" cy="1232632"/>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texto 2"/>
          <p:cNvSpPr>
            <a:spLocks noGrp="1"/>
          </p:cNvSpPr>
          <p:nvPr>
            <p:ph type="body" sz="quarter" idx="10"/>
          </p:nvPr>
        </p:nvSpPr>
        <p:spPr>
          <a:xfrm>
            <a:off x="340124" y="670567"/>
            <a:ext cx="3921702" cy="392732"/>
          </a:xfrm>
        </p:spPr>
        <p:txBody>
          <a:bodyPr>
            <a:noAutofit/>
          </a:bodyPr>
          <a:lstStyle/>
          <a:p>
            <a:r>
              <a:rPr lang="es-ES" sz="2000" dirty="0" err="1">
                <a:solidFill>
                  <a:schemeClr val="tx1"/>
                </a:solidFill>
                <a:latin typeface="Visuelt Pro" panose="020B0503040202040104"/>
              </a:rPr>
              <a:t>Methodological</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Approach</a:t>
            </a:r>
            <a:r>
              <a:rPr lang="es-ES" sz="2000" dirty="0">
                <a:solidFill>
                  <a:schemeClr val="tx1"/>
                </a:solidFill>
                <a:latin typeface="Visuelt Pro" panose="020B0503040202040104"/>
              </a:rPr>
              <a:t> of NICHES</a:t>
            </a:r>
            <a:endParaRPr lang="es-ES" sz="2200" dirty="0">
              <a:solidFill>
                <a:schemeClr val="tx1"/>
              </a:solidFill>
              <a:latin typeface="Visuelt Pro" panose="020B0503040202040104"/>
            </a:endParaRPr>
          </a:p>
        </p:txBody>
      </p:sp>
      <p:sp>
        <p:nvSpPr>
          <p:cNvPr id="24" name="Cruz 23"/>
          <p:cNvSpPr/>
          <p:nvPr/>
        </p:nvSpPr>
        <p:spPr>
          <a:xfrm>
            <a:off x="5810371" y="2735384"/>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p:cNvSpPr/>
          <p:nvPr/>
        </p:nvSpPr>
        <p:spPr>
          <a:xfrm>
            <a:off x="5811547" y="2102537"/>
            <a:ext cx="240071" cy="69850"/>
          </a:xfrm>
          <a:prstGeom prst="rect">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Marcador de texto 4"/>
          <p:cNvSpPr txBox="1">
            <a:spLocks/>
          </p:cNvSpPr>
          <p:nvPr/>
        </p:nvSpPr>
        <p:spPr>
          <a:xfrm>
            <a:off x="6178631" y="2020633"/>
            <a:ext cx="2321317"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err="1"/>
              <a:t>Precision</a:t>
            </a:r>
            <a:r>
              <a:rPr lang="es-ES" sz="1600" dirty="0"/>
              <a:t> in Gene </a:t>
            </a:r>
            <a:r>
              <a:rPr lang="es-ES" sz="1600" dirty="0" err="1"/>
              <a:t>Expression</a:t>
            </a:r>
            <a:endParaRPr lang="es-ES" sz="1600" dirty="0"/>
          </a:p>
        </p:txBody>
      </p:sp>
      <p:sp>
        <p:nvSpPr>
          <p:cNvPr id="28" name="Marcador de texto 4"/>
          <p:cNvSpPr txBox="1">
            <a:spLocks/>
          </p:cNvSpPr>
          <p:nvPr/>
        </p:nvSpPr>
        <p:spPr>
          <a:xfrm>
            <a:off x="6179737" y="2747810"/>
            <a:ext cx="2461645"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err="1"/>
              <a:t>Precision</a:t>
            </a:r>
            <a:r>
              <a:rPr lang="es-ES" sz="1600" dirty="0"/>
              <a:t> in </a:t>
            </a:r>
            <a:r>
              <a:rPr lang="es-ES" sz="1600" dirty="0" err="1"/>
              <a:t>Protein</a:t>
            </a:r>
            <a:r>
              <a:rPr lang="es-ES" sz="1600" dirty="0"/>
              <a:t> </a:t>
            </a:r>
            <a:r>
              <a:rPr lang="es-ES" sz="1600" dirty="0" err="1"/>
              <a:t>Presence</a:t>
            </a:r>
            <a:endParaRPr lang="es-ES" sz="1600" dirty="0"/>
          </a:p>
        </p:txBody>
      </p:sp>
      <p:sp>
        <p:nvSpPr>
          <p:cNvPr id="31" name="Cruz 30"/>
          <p:cNvSpPr/>
          <p:nvPr/>
        </p:nvSpPr>
        <p:spPr>
          <a:xfrm>
            <a:off x="5811549" y="2364665"/>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texto 4"/>
          <p:cNvSpPr txBox="1">
            <a:spLocks/>
          </p:cNvSpPr>
          <p:nvPr/>
        </p:nvSpPr>
        <p:spPr>
          <a:xfrm>
            <a:off x="6178633" y="2375304"/>
            <a:ext cx="2462749"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Number of Ligands and Receptors</a:t>
            </a:r>
          </a:p>
        </p:txBody>
      </p:sp>
      <p:sp>
        <p:nvSpPr>
          <p:cNvPr id="37" name="Marcador de texto 4"/>
          <p:cNvSpPr txBox="1">
            <a:spLocks/>
          </p:cNvSpPr>
          <p:nvPr/>
        </p:nvSpPr>
        <p:spPr>
          <a:xfrm>
            <a:off x="6132932" y="4171297"/>
            <a:ext cx="2367020"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err="1"/>
              <a:t>Runtime</a:t>
            </a:r>
            <a:r>
              <a:rPr lang="es-ES" sz="1600" dirty="0"/>
              <a:t> and </a:t>
            </a:r>
            <a:r>
              <a:rPr lang="es-ES" sz="1600" dirty="0" err="1"/>
              <a:t>Memory</a:t>
            </a:r>
            <a:r>
              <a:rPr lang="es-ES" sz="1600" dirty="0"/>
              <a:t> </a:t>
            </a:r>
            <a:r>
              <a:rPr lang="es-ES" sz="1600" dirty="0" err="1"/>
              <a:t>Consumption</a:t>
            </a:r>
            <a:endParaRPr lang="es-ES" sz="1600" dirty="0"/>
          </a:p>
        </p:txBody>
      </p:sp>
      <p:sp>
        <p:nvSpPr>
          <p:cNvPr id="6" name="Rectángulo 5"/>
          <p:cNvSpPr/>
          <p:nvPr/>
        </p:nvSpPr>
        <p:spPr>
          <a:xfrm>
            <a:off x="431587" y="2268754"/>
            <a:ext cx="2786420" cy="1077218"/>
          </a:xfrm>
          <a:prstGeom prst="rect">
            <a:avLst/>
          </a:prstGeom>
        </p:spPr>
        <p:txBody>
          <a:bodyPr wrap="square">
            <a:spAutoFit/>
          </a:bodyPr>
          <a:lstStyle/>
          <a:p>
            <a:pPr marL="285750" indent="-285750">
              <a:buFont typeface="Arial" panose="020B0604020202020204" pitchFamily="34" charset="0"/>
              <a:buChar char="•"/>
            </a:pPr>
            <a:r>
              <a:rPr lang="es-ES" sz="1600" dirty="0" err="1">
                <a:latin typeface="Visuelt Pro" panose="020B0503040202040104"/>
              </a:rPr>
              <a:t>Absence</a:t>
            </a:r>
            <a:r>
              <a:rPr lang="es-ES" sz="1600" dirty="0">
                <a:latin typeface="Visuelt Pro" panose="020B0503040202040104"/>
              </a:rPr>
              <a:t> of </a:t>
            </a:r>
            <a:r>
              <a:rPr lang="es-ES" sz="1600" dirty="0" err="1">
                <a:latin typeface="Visuelt Pro" panose="020B0503040202040104"/>
              </a:rPr>
              <a:t>Averaging</a:t>
            </a:r>
            <a:endParaRPr lang="es-ES" sz="1600" dirty="0">
              <a:latin typeface="Visuelt Pro" panose="020B0503040202040104"/>
            </a:endParaRPr>
          </a:p>
          <a:p>
            <a:pPr marL="285750" indent="-285750">
              <a:buFont typeface="Arial" panose="020B0604020202020204" pitchFamily="34" charset="0"/>
              <a:buChar char="•"/>
            </a:pPr>
            <a:endParaRPr lang="es-ES" sz="1600" dirty="0">
              <a:latin typeface="Visuelt Pro" panose="020B0503040202040104"/>
            </a:endParaRPr>
          </a:p>
          <a:p>
            <a:pPr marL="285750" indent="-285750">
              <a:buFont typeface="Arial" panose="020B0604020202020204" pitchFamily="34" charset="0"/>
              <a:buChar char="•"/>
            </a:pPr>
            <a:r>
              <a:rPr lang="en-US" sz="1600" dirty="0">
                <a:latin typeface="Visuelt Pro" panose="020B0503040202040104"/>
              </a:rPr>
              <a:t>Maintains the inherent biological variability</a:t>
            </a:r>
          </a:p>
        </p:txBody>
      </p:sp>
      <p:sp>
        <p:nvSpPr>
          <p:cNvPr id="46" name="Rectángulo 45"/>
          <p:cNvSpPr/>
          <p:nvPr/>
        </p:nvSpPr>
        <p:spPr>
          <a:xfrm>
            <a:off x="453444" y="3989484"/>
            <a:ext cx="2742746" cy="584775"/>
          </a:xfrm>
          <a:prstGeom prst="rect">
            <a:avLst/>
          </a:prstGeom>
        </p:spPr>
        <p:txBody>
          <a:bodyPr wrap="square">
            <a:spAutoFit/>
          </a:bodyPr>
          <a:lstStyle/>
          <a:p>
            <a:pPr marL="285750" indent="-285750">
              <a:buFont typeface="Arial" panose="020B0604020202020204" pitchFamily="34" charset="0"/>
              <a:buChar char="•"/>
            </a:pPr>
            <a:r>
              <a:rPr lang="en-US" sz="1600" dirty="0">
                <a:latin typeface="Visuelt Pro" panose="020B0503040202040104"/>
              </a:rPr>
              <a:t>Random sampling that reduces the number of cells</a:t>
            </a:r>
            <a:endParaRPr lang="es-ES" sz="1600" dirty="0">
              <a:latin typeface="Visuelt Pro" panose="020B0503040202040104"/>
            </a:endParaRPr>
          </a:p>
        </p:txBody>
      </p:sp>
      <p:sp>
        <p:nvSpPr>
          <p:cNvPr id="59" name="Flecha derecha 58"/>
          <p:cNvSpPr/>
          <p:nvPr/>
        </p:nvSpPr>
        <p:spPr>
          <a:xfrm>
            <a:off x="3278784" y="4095468"/>
            <a:ext cx="2325602" cy="306152"/>
          </a:xfrm>
          <a:prstGeom prst="righ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Título 1"/>
          <p:cNvSpPr txBox="1">
            <a:spLocks/>
          </p:cNvSpPr>
          <p:nvPr/>
        </p:nvSpPr>
        <p:spPr>
          <a:xfrm>
            <a:off x="4083353" y="2345635"/>
            <a:ext cx="708002" cy="2141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1600" dirty="0" smtClean="0"/>
              <a:t>produce</a:t>
            </a:r>
            <a:endParaRPr lang="es-ES" sz="2400" dirty="0"/>
          </a:p>
        </p:txBody>
      </p:sp>
      <p:sp>
        <p:nvSpPr>
          <p:cNvPr id="66" name="Título 1"/>
          <p:cNvSpPr txBox="1">
            <a:spLocks/>
          </p:cNvSpPr>
          <p:nvPr/>
        </p:nvSpPr>
        <p:spPr>
          <a:xfrm>
            <a:off x="4038077" y="3931989"/>
            <a:ext cx="724422" cy="2141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1600" dirty="0" smtClean="0"/>
              <a:t>produce</a:t>
            </a:r>
            <a:endParaRPr lang="es-ES" sz="2400" dirty="0"/>
          </a:p>
        </p:txBody>
      </p:sp>
      <p:sp>
        <p:nvSpPr>
          <p:cNvPr id="82" name="Rectángulo redondeado 81"/>
          <p:cNvSpPr/>
          <p:nvPr/>
        </p:nvSpPr>
        <p:spPr>
          <a:xfrm>
            <a:off x="6129281" y="1162015"/>
            <a:ext cx="1784498" cy="41801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Título 1"/>
          <p:cNvSpPr txBox="1">
            <a:spLocks/>
          </p:cNvSpPr>
          <p:nvPr/>
        </p:nvSpPr>
        <p:spPr>
          <a:xfrm>
            <a:off x="6129281" y="1149532"/>
            <a:ext cx="1784498" cy="451372"/>
          </a:xfrm>
          <a:prstGeom prst="rect">
            <a:avLst/>
          </a:prstGeom>
        </p:spPr>
        <p:txBody>
          <a:bodyPr vert="horz" lIns="91440" tIns="45720" rIns="91440" bIns="45720" rtlCol="0" anchor="ctr" anchorCtr="0">
            <a:normAutofit fontScale="97500"/>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2000" dirty="0" err="1"/>
              <a:t>Effects</a:t>
            </a:r>
            <a:endParaRPr lang="es-ES" sz="2200" dirty="0"/>
          </a:p>
        </p:txBody>
      </p:sp>
      <p:sp>
        <p:nvSpPr>
          <p:cNvPr id="84" name="Rectángulo redondeado 83"/>
          <p:cNvSpPr/>
          <p:nvPr/>
        </p:nvSpPr>
        <p:spPr>
          <a:xfrm>
            <a:off x="770988" y="1182891"/>
            <a:ext cx="1784498" cy="41801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Título 1"/>
          <p:cNvSpPr txBox="1">
            <a:spLocks/>
          </p:cNvSpPr>
          <p:nvPr/>
        </p:nvSpPr>
        <p:spPr>
          <a:xfrm>
            <a:off x="770988" y="1189637"/>
            <a:ext cx="1784498" cy="378684"/>
          </a:xfrm>
          <a:prstGeom prst="rect">
            <a:avLst/>
          </a:prstGeom>
        </p:spPr>
        <p:txBody>
          <a:bodyPr vert="horz" lIns="91440" tIns="45720" rIns="91440" bIns="45720" rtlCol="0" anchor="ctr" anchorCtr="0">
            <a:normAutofit fontScale="90000" lnSpcReduction="10000"/>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2400" dirty="0" err="1"/>
              <a:t>Methodology</a:t>
            </a:r>
            <a:endParaRPr lang="es-ES" dirty="0"/>
          </a:p>
        </p:txBody>
      </p:sp>
      <p:sp>
        <p:nvSpPr>
          <p:cNvPr id="89" name="Flecha derecha 88"/>
          <p:cNvSpPr/>
          <p:nvPr/>
        </p:nvSpPr>
        <p:spPr>
          <a:xfrm>
            <a:off x="3321575" y="2531427"/>
            <a:ext cx="2325602" cy="306152"/>
          </a:xfrm>
          <a:prstGeom prst="righ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7" name="Rectángulo 106"/>
          <p:cNvSpPr/>
          <p:nvPr/>
        </p:nvSpPr>
        <p:spPr>
          <a:xfrm>
            <a:off x="5811547" y="4240246"/>
            <a:ext cx="240071" cy="69850"/>
          </a:xfrm>
          <a:prstGeom prst="rect">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49"/>
          <p:cNvSpPr/>
          <p:nvPr/>
        </p:nvSpPr>
        <p:spPr>
          <a:xfrm>
            <a:off x="5828031" y="3226318"/>
            <a:ext cx="240071" cy="69850"/>
          </a:xfrm>
          <a:prstGeom prst="rect">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Marcador de texto 4"/>
          <p:cNvSpPr txBox="1">
            <a:spLocks/>
          </p:cNvSpPr>
          <p:nvPr/>
        </p:nvSpPr>
        <p:spPr>
          <a:xfrm>
            <a:off x="6180918" y="3176418"/>
            <a:ext cx="2168902"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err="1"/>
              <a:t>Concentration</a:t>
            </a:r>
            <a:r>
              <a:rPr lang="es-ES" sz="1600" dirty="0"/>
              <a:t> in </a:t>
            </a:r>
            <a:r>
              <a:rPr lang="es-ES" sz="1600" dirty="0" err="1"/>
              <a:t>its</a:t>
            </a:r>
            <a:r>
              <a:rPr lang="es-ES" sz="1600" dirty="0"/>
              <a:t> </a:t>
            </a:r>
            <a:r>
              <a:rPr lang="es-ES" sz="1600" dirty="0" err="1"/>
              <a:t>predictions</a:t>
            </a:r>
            <a:endParaRPr lang="es-ES" sz="1600" dirty="0"/>
          </a:p>
        </p:txBody>
      </p:sp>
      <p:sp>
        <p:nvSpPr>
          <p:cNvPr id="57"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61"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67"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70"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72"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73" name="CuadroTexto 72"/>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74" name="CuadroTexto 73"/>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75" name="CuadroTexto 74"/>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
        <p:nvSpPr>
          <p:cNvPr id="77" name="CuadroTexto 76"/>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78" name="CuadroTexto 77"/>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3332895387"/>
      </p:ext>
    </p:extLst>
  </p:cSld>
  <p:clrMapOvr>
    <a:masterClrMapping/>
  </p:clrMapOvr>
  <mc:AlternateContent xmlns:mc="http://schemas.openxmlformats.org/markup-compatibility/2006" xmlns:p14="http://schemas.microsoft.com/office/powerpoint/2010/main">
    <mc:Choice Requires="p14">
      <p:transition spd="slow" p14:dur="2000" advTm="54488"/>
    </mc:Choice>
    <mc:Fallback xmlns="">
      <p:transition spd="slow" advTm="5448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redondeado 18"/>
          <p:cNvSpPr/>
          <p:nvPr/>
        </p:nvSpPr>
        <p:spPr>
          <a:xfrm>
            <a:off x="234423" y="981075"/>
            <a:ext cx="8691426" cy="3790950"/>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340124" y="1115491"/>
            <a:ext cx="8480025" cy="3293209"/>
          </a:xfrm>
          <a:prstGeom prst="rect">
            <a:avLst/>
          </a:prstGeom>
        </p:spPr>
        <p:txBody>
          <a:bodyPr wrap="square">
            <a:spAutoFit/>
          </a:bodyPr>
          <a:lstStyle/>
          <a:p>
            <a:pPr marL="285750" indent="-285750">
              <a:buFont typeface="Arial" panose="020B0604020202020204" pitchFamily="34" charset="0"/>
              <a:buChar char="•"/>
            </a:pPr>
            <a:r>
              <a:rPr lang="en-US" sz="1600" b="1" dirty="0">
                <a:latin typeface="Visuelt Pro" panose="020B0503040202040104"/>
              </a:rPr>
              <a:t>NICHES</a:t>
            </a:r>
            <a:r>
              <a:rPr lang="en-US" sz="1600" dirty="0">
                <a:latin typeface="Visuelt Pro" panose="020B0503040202040104"/>
              </a:rPr>
              <a:t> and </a:t>
            </a:r>
            <a:r>
              <a:rPr lang="en-US" sz="1600" b="1" dirty="0">
                <a:latin typeface="Visuelt Pro" panose="020B0503040202040104"/>
              </a:rPr>
              <a:t>CellChat</a:t>
            </a:r>
            <a:r>
              <a:rPr lang="en-US" sz="1600" dirty="0">
                <a:latin typeface="Visuelt Pro" panose="020B0503040202040104"/>
              </a:rPr>
              <a:t> show significant differences in the accuracy of their predictions. </a:t>
            </a:r>
            <a:r>
              <a:rPr lang="en-US" sz="1600" b="1" dirty="0">
                <a:latin typeface="Visuelt Pro" panose="020B0503040202040104"/>
              </a:rPr>
              <a:t>CellChat</a:t>
            </a:r>
            <a:r>
              <a:rPr lang="en-US" sz="1600" dirty="0">
                <a:latin typeface="Visuelt Pro" panose="020B0503040202040104"/>
              </a:rPr>
              <a:t> is more accurate in predicting gene expression, presenting higher AUPRC values in CAGE data-based analyses. On the other hand, NICHES is more precise in detecting protein presence, showing higher AUPRC values in proteomic data.</a:t>
            </a:r>
          </a:p>
          <a:p>
            <a:pPr marL="285750" indent="-285750">
              <a:buFont typeface="Arial" panose="020B0604020202020204" pitchFamily="34" charset="0"/>
              <a:buChar char="•"/>
            </a:pPr>
            <a:endParaRPr lang="en-US" sz="1600" dirty="0">
              <a:latin typeface="Visuelt Pro" panose="020B0503040202040104"/>
            </a:endParaRPr>
          </a:p>
          <a:p>
            <a:pPr marL="285750" indent="-285750">
              <a:buFont typeface="Arial" panose="020B0604020202020204" pitchFamily="34" charset="0"/>
              <a:buChar char="•"/>
            </a:pPr>
            <a:r>
              <a:rPr lang="en-US" sz="1600" b="1" dirty="0">
                <a:latin typeface="Visuelt Pro" panose="020B0503040202040104"/>
              </a:rPr>
              <a:t>NICHES</a:t>
            </a:r>
            <a:r>
              <a:rPr lang="en-US" sz="1600" dirty="0">
                <a:latin typeface="Visuelt Pro" panose="020B0503040202040104"/>
              </a:rPr>
              <a:t> tends to be more conservative and stable in predicting specific ligand-receptor interactions, but at the cost of detecting fewer interactions compared to </a:t>
            </a:r>
            <a:r>
              <a:rPr lang="en-US" sz="1600" b="1" dirty="0">
                <a:latin typeface="Visuelt Pro" panose="020B0503040202040104"/>
              </a:rPr>
              <a:t>CellChat</a:t>
            </a:r>
            <a:r>
              <a:rPr lang="en-US" sz="1600" dirty="0">
                <a:latin typeface="Visuelt Pro" panose="020B0503040202040104"/>
              </a:rPr>
              <a:t>.</a:t>
            </a:r>
          </a:p>
          <a:p>
            <a:pPr marL="285750" indent="-285750">
              <a:buFont typeface="Arial" panose="020B0604020202020204" pitchFamily="34" charset="0"/>
              <a:buChar char="•"/>
            </a:pPr>
            <a:endParaRPr lang="en-US" sz="1600" dirty="0">
              <a:latin typeface="Visuelt Pro" panose="020B0503040202040104"/>
            </a:endParaRPr>
          </a:p>
          <a:p>
            <a:pPr marL="285750" indent="-285750">
              <a:buFont typeface="Arial" panose="020B0604020202020204" pitchFamily="34" charset="0"/>
              <a:buChar char="•"/>
            </a:pPr>
            <a:r>
              <a:rPr lang="en-US" sz="1600" b="1" dirty="0">
                <a:latin typeface="Visuelt Pro" panose="020B0503040202040104"/>
              </a:rPr>
              <a:t>CellChat</a:t>
            </a:r>
            <a:r>
              <a:rPr lang="en-US" sz="1600" dirty="0">
                <a:latin typeface="Visuelt Pro" panose="020B0503040202040104"/>
              </a:rPr>
              <a:t> demonstrated greater consistency when faced with dataset size reduction, maintaining a higher proportion of predicted interactions even with significant reductions in the number of cells.</a:t>
            </a:r>
          </a:p>
          <a:p>
            <a:pPr marL="285750" indent="-285750">
              <a:buFont typeface="Arial" panose="020B0604020202020204" pitchFamily="34" charset="0"/>
              <a:buChar char="•"/>
            </a:pPr>
            <a:endParaRPr lang="en-US" sz="1600" dirty="0">
              <a:latin typeface="Visuelt Pro" panose="020B0503040202040104"/>
            </a:endParaRPr>
          </a:p>
          <a:p>
            <a:pPr marL="285750" indent="-285750">
              <a:buFont typeface="Arial" panose="020B0604020202020204" pitchFamily="34" charset="0"/>
              <a:buChar char="•"/>
            </a:pPr>
            <a:r>
              <a:rPr lang="en-US" sz="1600" b="1" dirty="0">
                <a:latin typeface="Visuelt Pro" panose="020B0503040202040104"/>
              </a:rPr>
              <a:t>NICHES</a:t>
            </a:r>
            <a:r>
              <a:rPr lang="en-US" sz="1600" dirty="0">
                <a:latin typeface="Visuelt Pro" panose="020B0503040202040104"/>
              </a:rPr>
              <a:t> is more efficient when analyzing datasets with a reduced number of cells, showing shorter runtime and lower memory usage. However, its efficiency decreases as the number of cell types in the datasets increases, significantly increasing its runtime.</a:t>
            </a:r>
            <a:endParaRPr lang="en-US" sz="1600" dirty="0">
              <a:latin typeface="Visuelt Pro" panose="020B0503040202040104"/>
            </a:endParaRPr>
          </a:p>
        </p:txBody>
      </p:sp>
      <p:sp>
        <p:nvSpPr>
          <p:cNvPr id="8"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0"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1"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2"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3"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14" name="CuadroTexto 13"/>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15" name="CuadroTexto 14"/>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16" name="CuadroTexto 15"/>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
        <p:nvSpPr>
          <p:cNvPr id="17" name="CuadroTexto 16"/>
          <p:cNvSpPr txBox="1"/>
          <p:nvPr/>
        </p:nvSpPr>
        <p:spPr>
          <a:xfrm>
            <a:off x="4055823" y="116771"/>
            <a:ext cx="1239462" cy="461665"/>
          </a:xfrm>
          <a:prstGeom prst="rect">
            <a:avLst/>
          </a:prstGeom>
          <a:noFill/>
        </p:spPr>
        <p:txBody>
          <a:bodyPr wrap="square" rtlCol="0">
            <a:spAutoFit/>
          </a:bodyPr>
          <a:lstStyle/>
          <a:p>
            <a:pPr algn="ctr"/>
            <a:r>
              <a:rPr lang="es-ES" sz="1200" b="1" dirty="0" smtClean="0">
                <a:solidFill>
                  <a:schemeClr val="bg1"/>
                </a:solidFill>
                <a:latin typeface="Visuelt Pro" panose="020B0503040202040104"/>
              </a:rPr>
              <a:t>4</a:t>
            </a:r>
            <a:r>
              <a:rPr lang="es-ES" sz="1200" b="1" dirty="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18" name="CuadroTexto 17"/>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668951575"/>
      </p:ext>
    </p:extLst>
  </p:cSld>
  <p:clrMapOvr>
    <a:masterClrMapping/>
  </p:clrMapOvr>
  <mc:AlternateContent xmlns:mc="http://schemas.openxmlformats.org/markup-compatibility/2006" xmlns:p14="http://schemas.microsoft.com/office/powerpoint/2010/main">
    <mc:Choice Requires="p14">
      <p:transition spd="slow" p14:dur="2000" advTm="1915"/>
    </mc:Choice>
    <mc:Fallback xmlns="">
      <p:transition spd="slow" advTm="191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BA48434-93B9-FE47-BC51-EF7D2545CBF3}"/>
              </a:ext>
            </a:extLst>
          </p:cNvPr>
          <p:cNvSpPr>
            <a:spLocks noGrp="1"/>
          </p:cNvSpPr>
          <p:nvPr>
            <p:ph type="body" sz="quarter" idx="10"/>
          </p:nvPr>
        </p:nvSpPr>
        <p:spPr>
          <a:xfrm>
            <a:off x="1729373" y="515129"/>
            <a:ext cx="5685254" cy="905528"/>
          </a:xfrm>
        </p:spPr>
        <p:txBody>
          <a:bodyPr>
            <a:normAutofit lnSpcReduction="10000"/>
          </a:bodyPr>
          <a:lstStyle/>
          <a:p>
            <a:pPr algn="ctr"/>
            <a:r>
              <a:rPr lang="es-ES" smtClean="0"/>
              <a:t>Thanks</a:t>
            </a:r>
            <a:r>
              <a:rPr lang="es-ES" dirty="0" smtClean="0"/>
              <a:t>!</a:t>
            </a:r>
            <a:endParaRPr lang="es-ES" dirty="0"/>
          </a:p>
        </p:txBody>
      </p:sp>
    </p:spTree>
    <p:extLst>
      <p:ext uri="{BB962C8B-B14F-4D97-AF65-F5344CB8AC3E}">
        <p14:creationId xmlns:p14="http://schemas.microsoft.com/office/powerpoint/2010/main" val="1977850342"/>
      </p:ext>
    </p:extLst>
  </p:cSld>
  <p:clrMapOvr>
    <a:masterClrMapping/>
  </p:clrMapOvr>
  <mc:AlternateContent xmlns:mc="http://schemas.openxmlformats.org/markup-compatibility/2006" xmlns:p14="http://schemas.microsoft.com/office/powerpoint/2010/main">
    <mc:Choice Requires="p14">
      <p:transition spd="slow" p14:dur="2000" advTm="2832"/>
    </mc:Choice>
    <mc:Fallback xmlns="">
      <p:transition spd="slow" advTm="283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5497" y="696489"/>
            <a:ext cx="3085687" cy="392732"/>
          </a:xfrm>
        </p:spPr>
        <p:txBody>
          <a:bodyPr>
            <a:normAutofit fontScale="92500" lnSpcReduction="10000"/>
          </a:bodyPr>
          <a:lstStyle/>
          <a:p>
            <a:r>
              <a:rPr lang="es-ES" dirty="0" err="1">
                <a:solidFill>
                  <a:schemeClr val="tx1"/>
                </a:solidFill>
                <a:latin typeface="Visuelt Pro" panose="020B0503040202040104"/>
              </a:rPr>
              <a:t>Cell-cell</a:t>
            </a:r>
            <a:r>
              <a:rPr lang="es-ES" dirty="0">
                <a:solidFill>
                  <a:schemeClr val="tx1"/>
                </a:solidFill>
                <a:latin typeface="Visuelt Pro" panose="020B0503040202040104"/>
              </a:rPr>
              <a:t> </a:t>
            </a:r>
            <a:r>
              <a:rPr lang="es-ES" dirty="0" err="1">
                <a:solidFill>
                  <a:schemeClr val="tx1"/>
                </a:solidFill>
                <a:latin typeface="Visuelt Pro" panose="020B0503040202040104"/>
              </a:rPr>
              <a:t>communication</a:t>
            </a:r>
            <a:endParaRPr lang="es-ES" dirty="0">
              <a:solidFill>
                <a:schemeClr val="tx1"/>
              </a:solidFill>
              <a:latin typeface="Visuelt Pro" panose="020B0503040202040104"/>
            </a:endParaRPr>
          </a:p>
        </p:txBody>
      </p:sp>
      <p:pic>
        <p:nvPicPr>
          <p:cNvPr id="12" name="Imagen 11"/>
          <p:cNvPicPr>
            <a:picLocks noChangeAspect="1"/>
          </p:cNvPicPr>
          <p:nvPr/>
        </p:nvPicPr>
        <p:blipFill rotWithShape="1">
          <a:blip r:embed="rId3">
            <a:extLst>
              <a:ext uri="{28A0092B-C50C-407E-A947-70E740481C1C}">
                <a14:useLocalDpi xmlns:a14="http://schemas.microsoft.com/office/drawing/2010/main" val="0"/>
              </a:ext>
            </a:extLst>
          </a:blip>
          <a:srcRect l="2333" t="12963" r="30341" b="23333"/>
          <a:stretch/>
        </p:blipFill>
        <p:spPr>
          <a:xfrm>
            <a:off x="123523" y="1132872"/>
            <a:ext cx="4947104" cy="3276600"/>
          </a:xfrm>
          <a:prstGeom prst="rect">
            <a:avLst/>
          </a:prstGeom>
        </p:spPr>
      </p:pic>
      <p:pic>
        <p:nvPicPr>
          <p:cNvPr id="16" name="Imagen 15"/>
          <p:cNvPicPr>
            <a:picLocks noChangeAspect="1"/>
          </p:cNvPicPr>
          <p:nvPr/>
        </p:nvPicPr>
        <p:blipFill rotWithShape="1">
          <a:blip r:embed="rId4"/>
          <a:srcRect l="2230" t="1851" r="1482" b="1014"/>
          <a:stretch/>
        </p:blipFill>
        <p:spPr>
          <a:xfrm>
            <a:off x="4923733" y="681905"/>
            <a:ext cx="4150693" cy="4187183"/>
          </a:xfrm>
          <a:prstGeom prst="rect">
            <a:avLst/>
          </a:prstGeom>
        </p:spPr>
      </p:pic>
      <p:sp>
        <p:nvSpPr>
          <p:cNvPr id="24"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5"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7"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8"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9" name="CuadroTexto 28"/>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30" name="CuadroTexto 29"/>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32" name="CuadroTexto 31"/>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33" name="CuadroTexto 32"/>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5" name="CuadroTexto 14"/>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45093377"/>
      </p:ext>
    </p:extLst>
  </p:cSld>
  <p:clrMapOvr>
    <a:masterClrMapping/>
  </p:clrMapOvr>
  <mc:AlternateContent xmlns:mc="http://schemas.openxmlformats.org/markup-compatibility/2006" xmlns:p14="http://schemas.microsoft.com/office/powerpoint/2010/main">
    <mc:Choice Requires="p14">
      <p:transition spd="slow" p14:dur="2000" advTm="47004"/>
    </mc:Choice>
    <mc:Fallback xmlns="">
      <p:transition spd="slow" advTm="4700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3"/>
          <a:srcRect l="2716" t="4886" r="70768" b="5529"/>
          <a:stretch/>
        </p:blipFill>
        <p:spPr>
          <a:xfrm>
            <a:off x="1255553" y="942438"/>
            <a:ext cx="1723172" cy="1603699"/>
          </a:xfrm>
          <a:prstGeom prst="rect">
            <a:avLst/>
          </a:prstGeom>
        </p:spPr>
      </p:pic>
      <p:sp>
        <p:nvSpPr>
          <p:cNvPr id="2" name="Marcador de texto 1"/>
          <p:cNvSpPr>
            <a:spLocks noGrp="1"/>
          </p:cNvSpPr>
          <p:nvPr>
            <p:ph type="body" sz="quarter" idx="10"/>
          </p:nvPr>
        </p:nvSpPr>
        <p:spPr>
          <a:xfrm>
            <a:off x="311978" y="607316"/>
            <a:ext cx="4016954" cy="298464"/>
          </a:xfrm>
        </p:spPr>
        <p:txBody>
          <a:bodyPr>
            <a:noAutofit/>
          </a:bodyPr>
          <a:lstStyle/>
          <a:p>
            <a:r>
              <a:rPr lang="es-ES" sz="2000" dirty="0" smtClean="0">
                <a:solidFill>
                  <a:schemeClr val="tx1"/>
                </a:solidFill>
                <a:latin typeface="Visuelt Pro" panose="020B0503040202040104"/>
              </a:rPr>
              <a:t>Normal </a:t>
            </a:r>
            <a:r>
              <a:rPr lang="es-ES" sz="2000" dirty="0" err="1">
                <a:solidFill>
                  <a:schemeClr val="tx1"/>
                </a:solidFill>
                <a:latin typeface="Visuelt Pro" panose="020B0503040202040104"/>
              </a:rPr>
              <a:t>cellular</a:t>
            </a:r>
            <a:r>
              <a:rPr lang="es-ES" sz="2000" dirty="0">
                <a:solidFill>
                  <a:schemeClr val="tx1"/>
                </a:solidFill>
                <a:latin typeface="Visuelt Pro" panose="020B0503040202040104"/>
              </a:rPr>
              <a:t> response</a:t>
            </a:r>
          </a:p>
          <a:p>
            <a:endParaRPr lang="es-ES" sz="2000" dirty="0">
              <a:latin typeface="Visuelt Pro" panose="020B0503040202040104"/>
            </a:endParaRPr>
          </a:p>
        </p:txBody>
      </p:sp>
      <p:pic>
        <p:nvPicPr>
          <p:cNvPr id="9" name="Imagen 8"/>
          <p:cNvPicPr>
            <a:picLocks noChangeAspect="1"/>
          </p:cNvPicPr>
          <p:nvPr/>
        </p:nvPicPr>
        <p:blipFill>
          <a:blip r:embed="rId4"/>
          <a:stretch>
            <a:fillRect/>
          </a:stretch>
        </p:blipFill>
        <p:spPr>
          <a:xfrm>
            <a:off x="2819048" y="3057232"/>
            <a:ext cx="3749879" cy="1880744"/>
          </a:xfrm>
          <a:prstGeom prst="rect">
            <a:avLst/>
          </a:prstGeom>
        </p:spPr>
      </p:pic>
      <p:sp>
        <p:nvSpPr>
          <p:cNvPr id="24"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5"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7"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8"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9" name="CuadroTexto 28"/>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30" name="CuadroTexto 29"/>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32" name="CuadroTexto 31"/>
          <p:cNvSpPr txBox="1"/>
          <p:nvPr/>
        </p:nvSpPr>
        <p:spPr>
          <a:xfrm>
            <a:off x="4055823" y="116664"/>
            <a:ext cx="1239462" cy="461665"/>
          </a:xfrm>
          <a:prstGeom prst="rect">
            <a:avLst/>
          </a:prstGeom>
          <a:noFill/>
        </p:spPr>
        <p:txBody>
          <a:bodyPr wrap="square" rtlCol="0">
            <a:spAutoFit/>
          </a:bodyPr>
          <a:lstStyle/>
          <a:p>
            <a:pPr algn="ctr"/>
            <a:r>
              <a:rPr lang="es-ES" sz="1200" b="1" dirty="0" smtClean="0">
                <a:solidFill>
                  <a:schemeClr val="bg1"/>
                </a:solidFill>
                <a:latin typeface="Visuelt Pro" panose="020B0503040202040104"/>
              </a:rPr>
              <a:t>4.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33" name="CuadroTexto 32"/>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37" name="Marcador de texto 1"/>
          <p:cNvSpPr>
            <a:spLocks noGrp="1"/>
          </p:cNvSpPr>
          <p:nvPr>
            <p:ph type="body" sz="quarter" idx="10"/>
          </p:nvPr>
        </p:nvSpPr>
        <p:spPr>
          <a:xfrm>
            <a:off x="311978" y="2599489"/>
            <a:ext cx="4016954" cy="392732"/>
          </a:xfrm>
        </p:spPr>
        <p:txBody>
          <a:bodyPr>
            <a:noAutofit/>
          </a:bodyPr>
          <a:lstStyle/>
          <a:p>
            <a:r>
              <a:rPr lang="es-ES" sz="2000" dirty="0" err="1">
                <a:solidFill>
                  <a:schemeClr val="tx1"/>
                </a:solidFill>
                <a:latin typeface="Visuelt Pro" panose="020B0503040202040104"/>
              </a:rPr>
              <a:t>Altered</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cellular</a:t>
            </a:r>
            <a:r>
              <a:rPr lang="es-ES" sz="2000" dirty="0">
                <a:solidFill>
                  <a:schemeClr val="tx1"/>
                </a:solidFill>
                <a:latin typeface="Visuelt Pro" panose="020B0503040202040104"/>
              </a:rPr>
              <a:t> response</a:t>
            </a:r>
            <a:endParaRPr lang="es-ES" sz="2200" dirty="0">
              <a:solidFill>
                <a:schemeClr val="tx1"/>
              </a:solidFill>
              <a:latin typeface="Visuelt Pro" panose="020B0503040202040104"/>
            </a:endParaRPr>
          </a:p>
        </p:txBody>
      </p:sp>
      <p:pic>
        <p:nvPicPr>
          <p:cNvPr id="38" name="Imagen 37"/>
          <p:cNvPicPr>
            <a:picLocks noChangeAspect="1"/>
          </p:cNvPicPr>
          <p:nvPr/>
        </p:nvPicPr>
        <p:blipFill rotWithShape="1">
          <a:blip r:embed="rId3"/>
          <a:srcRect l="36908" t="4887" r="36192" b="5138"/>
          <a:stretch/>
        </p:blipFill>
        <p:spPr>
          <a:xfrm>
            <a:off x="4267198" y="895796"/>
            <a:ext cx="1778480" cy="1638682"/>
          </a:xfrm>
          <a:prstGeom prst="rect">
            <a:avLst/>
          </a:prstGeom>
        </p:spPr>
      </p:pic>
      <p:pic>
        <p:nvPicPr>
          <p:cNvPr id="39" name="Imagen 38"/>
          <p:cNvPicPr>
            <a:picLocks noChangeAspect="1"/>
          </p:cNvPicPr>
          <p:nvPr/>
        </p:nvPicPr>
        <p:blipFill rotWithShape="1">
          <a:blip r:embed="rId3"/>
          <a:srcRect l="71984" t="5399" r="1500" b="5017"/>
          <a:stretch/>
        </p:blipFill>
        <p:spPr>
          <a:xfrm>
            <a:off x="6897494" y="857205"/>
            <a:ext cx="1790961" cy="1666788"/>
          </a:xfrm>
          <a:prstGeom prst="rect">
            <a:avLst/>
          </a:prstGeom>
        </p:spPr>
      </p:pic>
      <p:sp>
        <p:nvSpPr>
          <p:cNvPr id="18" name="CuadroTexto 17"/>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1217418111"/>
      </p:ext>
    </p:extLst>
  </p:cSld>
  <p:clrMapOvr>
    <a:masterClrMapping/>
  </p:clrMapOvr>
  <mc:AlternateContent xmlns:mc="http://schemas.openxmlformats.org/markup-compatibility/2006" xmlns:p14="http://schemas.microsoft.com/office/powerpoint/2010/main">
    <mc:Choice Requires="p14">
      <p:transition spd="slow" p14:dur="2000" advTm="47589"/>
    </mc:Choice>
    <mc:Fallback xmlns="">
      <p:transition spd="slow" advTm="4758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4" y="711156"/>
            <a:ext cx="4093152" cy="392732"/>
          </a:xfrm>
        </p:spPr>
        <p:txBody>
          <a:bodyPr>
            <a:noAutofit/>
          </a:bodyPr>
          <a:lstStyle/>
          <a:p>
            <a:r>
              <a:rPr lang="es-ES" sz="2000" dirty="0">
                <a:solidFill>
                  <a:schemeClr val="tx1"/>
                </a:solidFill>
                <a:latin typeface="Visuelt Pro" panose="020B0503040202040104"/>
              </a:rPr>
              <a:t>Single-</a:t>
            </a:r>
            <a:r>
              <a:rPr lang="es-ES" sz="2000" dirty="0" err="1">
                <a:solidFill>
                  <a:schemeClr val="tx1"/>
                </a:solidFill>
                <a:latin typeface="Visuelt Pro" panose="020B0503040202040104"/>
              </a:rPr>
              <a:t>cell</a:t>
            </a:r>
            <a:r>
              <a:rPr lang="es-ES" sz="2000" dirty="0">
                <a:solidFill>
                  <a:schemeClr val="tx1"/>
                </a:solidFill>
                <a:latin typeface="Visuelt Pro" panose="020B0503040202040104"/>
              </a:rPr>
              <a:t> RNA </a:t>
            </a:r>
            <a:r>
              <a:rPr lang="es-ES" sz="2000" dirty="0" err="1">
                <a:solidFill>
                  <a:schemeClr val="tx1"/>
                </a:solidFill>
                <a:latin typeface="Visuelt Pro" panose="020B0503040202040104"/>
              </a:rPr>
              <a:t>sequencing</a:t>
            </a:r>
            <a:endParaRPr lang="es-ES" sz="2200" dirty="0">
              <a:solidFill>
                <a:schemeClr val="tx1"/>
              </a:solidFill>
              <a:latin typeface="Visuelt Pro" panose="020B0503040202040104"/>
            </a:endParaRPr>
          </a:p>
        </p:txBody>
      </p:sp>
      <p:pic>
        <p:nvPicPr>
          <p:cNvPr id="13" name="Imagen 12"/>
          <p:cNvPicPr>
            <a:picLocks noChangeAspect="1"/>
          </p:cNvPicPr>
          <p:nvPr/>
        </p:nvPicPr>
        <p:blipFill>
          <a:blip r:embed="rId3"/>
          <a:stretch>
            <a:fillRect/>
          </a:stretch>
        </p:blipFill>
        <p:spPr>
          <a:xfrm>
            <a:off x="4022233" y="1346057"/>
            <a:ext cx="5019653" cy="2937175"/>
          </a:xfrm>
          <a:prstGeom prst="rect">
            <a:avLst/>
          </a:prstGeom>
        </p:spPr>
      </p:pic>
      <p:pic>
        <p:nvPicPr>
          <p:cNvPr id="14" name="Imagen 13"/>
          <p:cNvPicPr>
            <a:picLocks noChangeAspect="1"/>
          </p:cNvPicPr>
          <p:nvPr/>
        </p:nvPicPr>
        <p:blipFill>
          <a:blip r:embed="rId4"/>
          <a:stretch>
            <a:fillRect/>
          </a:stretch>
        </p:blipFill>
        <p:spPr>
          <a:xfrm>
            <a:off x="248333" y="1346058"/>
            <a:ext cx="3230977" cy="2964624"/>
          </a:xfrm>
          <a:prstGeom prst="rect">
            <a:avLst/>
          </a:prstGeom>
        </p:spPr>
      </p:pic>
      <p:sp>
        <p:nvSpPr>
          <p:cNvPr id="18" name="CuadroTexto 17"/>
          <p:cNvSpPr txBox="1"/>
          <p:nvPr/>
        </p:nvSpPr>
        <p:spPr>
          <a:xfrm>
            <a:off x="4061197" y="66963"/>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20"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1"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4"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CuadroTexto 24"/>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26" name="CuadroTexto 25"/>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28" name="CuadroTexto 27"/>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29" name="CuadroTexto 28"/>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6" name="CuadroTexto 15"/>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464387163"/>
      </p:ext>
    </p:extLst>
  </p:cSld>
  <p:clrMapOvr>
    <a:masterClrMapping/>
  </p:clrMapOvr>
  <mc:AlternateContent xmlns:mc="http://schemas.openxmlformats.org/markup-compatibility/2006" xmlns:p14="http://schemas.microsoft.com/office/powerpoint/2010/main">
    <mc:Choice Requires="p14">
      <p:transition spd="slow" p14:dur="2000" advTm="81196"/>
    </mc:Choice>
    <mc:Fallback xmlns="">
      <p:transition spd="slow" advTm="8119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5" y="667611"/>
            <a:ext cx="6312476" cy="392732"/>
          </a:xfrm>
        </p:spPr>
        <p:txBody>
          <a:bodyPr>
            <a:noAutofit/>
          </a:bodyPr>
          <a:lstStyle/>
          <a:p>
            <a:r>
              <a:rPr lang="es-ES" sz="2400" dirty="0">
                <a:solidFill>
                  <a:schemeClr val="tx1"/>
                </a:solidFill>
                <a:latin typeface="Visuelt Pro" panose="020B0503040202040104"/>
              </a:rPr>
              <a:t>CCC </a:t>
            </a:r>
            <a:r>
              <a:rPr lang="es-ES" sz="2400" dirty="0" err="1">
                <a:solidFill>
                  <a:schemeClr val="tx1"/>
                </a:solidFill>
                <a:latin typeface="Visuelt Pro" panose="020B0503040202040104"/>
              </a:rPr>
              <a:t>inference</a:t>
            </a:r>
            <a:r>
              <a:rPr lang="es-ES" sz="2400" dirty="0">
                <a:solidFill>
                  <a:schemeClr val="tx1"/>
                </a:solidFill>
                <a:latin typeface="Visuelt Pro" panose="020B0503040202040104"/>
              </a:rPr>
              <a:t> software </a:t>
            </a:r>
            <a:r>
              <a:rPr lang="es-ES" sz="2400" dirty="0" err="1">
                <a:solidFill>
                  <a:schemeClr val="tx1"/>
                </a:solidFill>
                <a:latin typeface="Visuelt Pro" panose="020B0503040202040104"/>
              </a:rPr>
              <a:t>from</a:t>
            </a:r>
            <a:r>
              <a:rPr lang="es-ES" sz="2400" dirty="0">
                <a:solidFill>
                  <a:schemeClr val="tx1"/>
                </a:solidFill>
                <a:latin typeface="Visuelt Pro" panose="020B0503040202040104"/>
              </a:rPr>
              <a:t> </a:t>
            </a:r>
            <a:r>
              <a:rPr lang="es-ES" sz="2400" dirty="0" err="1">
                <a:solidFill>
                  <a:schemeClr val="tx1"/>
                </a:solidFill>
                <a:latin typeface="Visuelt Pro" panose="020B0503040202040104"/>
              </a:rPr>
              <a:t>scRNA-seq</a:t>
            </a:r>
            <a:r>
              <a:rPr lang="es-ES" sz="2400" dirty="0">
                <a:solidFill>
                  <a:schemeClr val="tx1"/>
                </a:solidFill>
                <a:latin typeface="Visuelt Pro" panose="020B0503040202040104"/>
              </a:rPr>
              <a:t> data</a:t>
            </a:r>
            <a:endParaRPr lang="es-ES" sz="2800" dirty="0">
              <a:solidFill>
                <a:schemeClr val="tx1"/>
              </a:solidFill>
              <a:latin typeface="Visuelt Pro" panose="020B0503040202040104"/>
            </a:endParaRPr>
          </a:p>
          <a:p>
            <a:endParaRPr lang="es-ES" sz="2200" dirty="0">
              <a:latin typeface="Visuelt Pro" panose="020B0503040202040104"/>
            </a:endParaRPr>
          </a:p>
        </p:txBody>
      </p:sp>
      <p:pic>
        <p:nvPicPr>
          <p:cNvPr id="12" name="Imagen 11" descr="An external file that holds a picture, illustration, etc.&#10;Object name is 41576_2020_292_Fig2_HTML.jpg"/>
          <p:cNvPicPr/>
          <p:nvPr/>
        </p:nvPicPr>
        <p:blipFill rotWithShape="1">
          <a:blip r:embed="rId3">
            <a:extLst>
              <a:ext uri="{28A0092B-C50C-407E-A947-70E740481C1C}">
                <a14:useLocalDpi xmlns:a14="http://schemas.microsoft.com/office/drawing/2010/main" val="0"/>
              </a:ext>
            </a:extLst>
          </a:blip>
          <a:srcRect t="1" b="51271"/>
          <a:stretch/>
        </p:blipFill>
        <p:spPr bwMode="auto">
          <a:xfrm>
            <a:off x="3526435" y="1290870"/>
            <a:ext cx="5437014" cy="3444792"/>
          </a:xfrm>
          <a:prstGeom prst="rect">
            <a:avLst/>
          </a:prstGeom>
          <a:noFill/>
          <a:ln>
            <a:noFill/>
          </a:ln>
          <a:extLst>
            <a:ext uri="{53640926-AAD7-44D8-BBD7-CCE9431645EC}">
              <a14:shadowObscured xmlns:a14="http://schemas.microsoft.com/office/drawing/2010/main"/>
            </a:ext>
          </a:extLst>
        </p:spPr>
      </p:pic>
      <p:sp>
        <p:nvSpPr>
          <p:cNvPr id="8" name="Rectángulo redondeado 7"/>
          <p:cNvSpPr/>
          <p:nvPr/>
        </p:nvSpPr>
        <p:spPr>
          <a:xfrm>
            <a:off x="3457576" y="1243186"/>
            <a:ext cx="5543973" cy="142272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texto 2"/>
          <p:cNvSpPr txBox="1">
            <a:spLocks/>
          </p:cNvSpPr>
          <p:nvPr/>
        </p:nvSpPr>
        <p:spPr>
          <a:xfrm>
            <a:off x="340124" y="1928877"/>
            <a:ext cx="2906793" cy="216877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325" b="0" i="0" kern="1200">
                <a:solidFill>
                  <a:schemeClr val="bg2"/>
                </a:solidFill>
                <a:latin typeface="Periodico Display" panose="02000504080000020004" pitchFamily="2" charset="77"/>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600" dirty="0">
                <a:solidFill>
                  <a:schemeClr val="tx1"/>
                </a:solidFill>
                <a:latin typeface="Visuelt Pro" panose="020B0503040202040104"/>
              </a:rPr>
              <a:t>Obtaining the transcriptome of the sample through </a:t>
            </a:r>
            <a:r>
              <a:rPr lang="en-US" sz="1600" dirty="0" smtClean="0">
                <a:solidFill>
                  <a:schemeClr val="tx1"/>
                </a:solidFill>
                <a:latin typeface="Visuelt Pro" panose="020B0503040202040104"/>
              </a:rPr>
              <a:t>sequencing</a:t>
            </a:r>
          </a:p>
          <a:p>
            <a:pPr marL="342900" indent="-342900">
              <a:buFont typeface="+mj-lt"/>
              <a:buAutoNum type="arabicPeriod"/>
            </a:pPr>
            <a:r>
              <a:rPr lang="en-US" sz="1600" dirty="0" err="1" smtClean="0">
                <a:solidFill>
                  <a:schemeClr val="tx1"/>
                </a:solidFill>
                <a:latin typeface="Visuelt Pro" panose="020B0503040202040104"/>
              </a:rPr>
              <a:t>Bioinformatic</a:t>
            </a:r>
            <a:r>
              <a:rPr lang="en-US" sz="1600" dirty="0" smtClean="0">
                <a:solidFill>
                  <a:schemeClr val="tx1"/>
                </a:solidFill>
                <a:latin typeface="Visuelt Pro" panose="020B0503040202040104"/>
              </a:rPr>
              <a:t> </a:t>
            </a:r>
            <a:r>
              <a:rPr lang="en-US" sz="1600" dirty="0">
                <a:solidFill>
                  <a:schemeClr val="tx1"/>
                </a:solidFill>
                <a:latin typeface="Visuelt Pro" panose="020B0503040202040104"/>
              </a:rPr>
              <a:t>procedures to remove artifacts and generate the gene expression </a:t>
            </a:r>
            <a:r>
              <a:rPr lang="en-US" sz="1600" dirty="0" smtClean="0">
                <a:solidFill>
                  <a:schemeClr val="tx1"/>
                </a:solidFill>
                <a:latin typeface="Visuelt Pro" panose="020B0503040202040104"/>
              </a:rPr>
              <a:t>matrix</a:t>
            </a:r>
          </a:p>
          <a:p>
            <a:pPr marL="342900" indent="-342900">
              <a:buFont typeface="+mj-lt"/>
              <a:buAutoNum type="arabicPeriod"/>
            </a:pPr>
            <a:r>
              <a:rPr lang="en-US" sz="1600" dirty="0" smtClean="0">
                <a:solidFill>
                  <a:schemeClr val="tx1"/>
                </a:solidFill>
                <a:latin typeface="Visuelt Pro" panose="020B0503040202040104"/>
              </a:rPr>
              <a:t>Referencing </a:t>
            </a:r>
            <a:r>
              <a:rPr lang="en-US" sz="1600" dirty="0">
                <a:solidFill>
                  <a:schemeClr val="tx1"/>
                </a:solidFill>
                <a:latin typeface="Visuelt Pro" panose="020B0503040202040104"/>
              </a:rPr>
              <a:t>to a curated database to reveal ligands and receptors</a:t>
            </a:r>
            <a:endParaRPr lang="es-ES" sz="1600" dirty="0">
              <a:solidFill>
                <a:schemeClr val="tx1"/>
              </a:solidFill>
              <a:latin typeface="Visuelt Pro" panose="020B0503040202040104"/>
            </a:endParaRPr>
          </a:p>
        </p:txBody>
      </p:sp>
      <p:sp>
        <p:nvSpPr>
          <p:cNvPr id="21"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Google Shape;557;p9"/>
          <p:cNvSpPr/>
          <p:nvPr/>
        </p:nvSpPr>
        <p:spPr>
          <a:xfrm>
            <a:off x="5297972" y="137211"/>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CuadroTexto 2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27" name="CuadroTexto 2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29" name="CuadroTexto 28"/>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30" name="CuadroTexto 2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6" name="CuadroTexto 15"/>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555137335"/>
      </p:ext>
    </p:extLst>
  </p:cSld>
  <p:clrMapOvr>
    <a:masterClrMapping/>
  </p:clrMapOvr>
  <mc:AlternateContent xmlns:mc="http://schemas.openxmlformats.org/markup-compatibility/2006" xmlns:p14="http://schemas.microsoft.com/office/powerpoint/2010/main">
    <mc:Choice Requires="p14">
      <p:transition spd="slow" p14:dur="2000" advTm="63161"/>
    </mc:Choice>
    <mc:Fallback xmlns="">
      <p:transition spd="slow" advTm="6316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2"/>
          <p:cNvSpPr txBox="1">
            <a:spLocks/>
          </p:cNvSpPr>
          <p:nvPr/>
        </p:nvSpPr>
        <p:spPr>
          <a:xfrm>
            <a:off x="340124" y="1814506"/>
            <a:ext cx="2906793" cy="261617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325" b="0" i="0" kern="1200">
                <a:solidFill>
                  <a:schemeClr val="bg2"/>
                </a:solidFill>
                <a:latin typeface="Periodico Display" panose="02000504080000020004" pitchFamily="2" charset="77"/>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4"/>
            </a:pPr>
            <a:r>
              <a:rPr lang="en-US" sz="1600" dirty="0">
                <a:solidFill>
                  <a:schemeClr val="tx1"/>
                </a:solidFill>
                <a:latin typeface="Visuelt Pro" panose="020B0503040202040104"/>
              </a:rPr>
              <a:t>Filtering the gene expression matrix by ligand-receptor interacting </a:t>
            </a:r>
            <a:r>
              <a:rPr lang="en-US" sz="1600" dirty="0" smtClean="0">
                <a:solidFill>
                  <a:schemeClr val="tx1"/>
                </a:solidFill>
                <a:latin typeface="Visuelt Pro" panose="020B0503040202040104"/>
              </a:rPr>
              <a:t>pairs</a:t>
            </a:r>
          </a:p>
          <a:p>
            <a:pPr marL="342900" indent="-342900">
              <a:buFont typeface="+mj-lt"/>
              <a:buAutoNum type="arabicPeriod" startAt="4"/>
            </a:pPr>
            <a:r>
              <a:rPr lang="en-US" sz="1600" dirty="0" smtClean="0">
                <a:solidFill>
                  <a:schemeClr val="tx1"/>
                </a:solidFill>
                <a:latin typeface="Visuelt Pro" panose="020B0503040202040104"/>
              </a:rPr>
              <a:t>Mathematical </a:t>
            </a:r>
            <a:r>
              <a:rPr lang="en-US" sz="1600" dirty="0">
                <a:solidFill>
                  <a:schemeClr val="tx1"/>
                </a:solidFill>
                <a:latin typeface="Visuelt Pro" panose="020B0503040202040104"/>
              </a:rPr>
              <a:t>relationship of gene co-expression between ligands and receptors with communication functions to calculate the communication </a:t>
            </a:r>
            <a:r>
              <a:rPr lang="en-US" sz="1600" dirty="0" smtClean="0">
                <a:solidFill>
                  <a:schemeClr val="tx1"/>
                </a:solidFill>
                <a:latin typeface="Visuelt Pro" panose="020B0503040202040104"/>
              </a:rPr>
              <a:t>score</a:t>
            </a:r>
          </a:p>
          <a:p>
            <a:pPr marL="342900" indent="-342900">
              <a:buFont typeface="+mj-lt"/>
              <a:buAutoNum type="arabicPeriod" startAt="4"/>
            </a:pPr>
            <a:r>
              <a:rPr lang="en-US" sz="1600" dirty="0" smtClean="0">
                <a:solidFill>
                  <a:schemeClr val="tx1"/>
                </a:solidFill>
                <a:latin typeface="Visuelt Pro" panose="020B0503040202040104"/>
              </a:rPr>
              <a:t>Visualization </a:t>
            </a:r>
            <a:r>
              <a:rPr lang="en-US" sz="1600" dirty="0">
                <a:solidFill>
                  <a:schemeClr val="tx1"/>
                </a:solidFill>
                <a:latin typeface="Visuelt Pro" panose="020B0503040202040104"/>
              </a:rPr>
              <a:t>through plots and interpretation of results</a:t>
            </a:r>
            <a:endParaRPr lang="es-ES" sz="1600" dirty="0">
              <a:solidFill>
                <a:schemeClr val="tx1"/>
              </a:solidFill>
              <a:latin typeface="Visuelt Pro" panose="020B0503040202040104"/>
            </a:endParaRPr>
          </a:p>
        </p:txBody>
      </p:sp>
      <p:sp>
        <p:nvSpPr>
          <p:cNvPr id="32"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33"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4"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5"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6" name="Google Shape;557;p9"/>
          <p:cNvSpPr/>
          <p:nvPr/>
        </p:nvSpPr>
        <p:spPr>
          <a:xfrm>
            <a:off x="5297972" y="137211"/>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7" name="CuadroTexto 36"/>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38" name="CuadroTexto 37"/>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40" name="CuadroTexto 39"/>
          <p:cNvSpPr txBox="1"/>
          <p:nvPr/>
        </p:nvSpPr>
        <p:spPr>
          <a:xfrm>
            <a:off x="4058510" y="11664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41" name="CuadroTexto 40"/>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19" name="Marcador de texto 2"/>
          <p:cNvSpPr>
            <a:spLocks noGrp="1"/>
          </p:cNvSpPr>
          <p:nvPr>
            <p:ph type="body" sz="quarter" idx="10"/>
          </p:nvPr>
        </p:nvSpPr>
        <p:spPr>
          <a:xfrm>
            <a:off x="340125" y="667611"/>
            <a:ext cx="6312476" cy="392732"/>
          </a:xfrm>
        </p:spPr>
        <p:txBody>
          <a:bodyPr>
            <a:noAutofit/>
          </a:bodyPr>
          <a:lstStyle/>
          <a:p>
            <a:r>
              <a:rPr lang="es-ES" sz="2400" dirty="0">
                <a:solidFill>
                  <a:schemeClr val="tx1"/>
                </a:solidFill>
                <a:latin typeface="Visuelt Pro" panose="020B0503040202040104"/>
              </a:rPr>
              <a:t>CCC </a:t>
            </a:r>
            <a:r>
              <a:rPr lang="es-ES" sz="2400" dirty="0" err="1">
                <a:solidFill>
                  <a:schemeClr val="tx1"/>
                </a:solidFill>
                <a:latin typeface="Visuelt Pro" panose="020B0503040202040104"/>
              </a:rPr>
              <a:t>inference</a:t>
            </a:r>
            <a:r>
              <a:rPr lang="es-ES" sz="2400" dirty="0">
                <a:solidFill>
                  <a:schemeClr val="tx1"/>
                </a:solidFill>
                <a:latin typeface="Visuelt Pro" panose="020B0503040202040104"/>
              </a:rPr>
              <a:t> software </a:t>
            </a:r>
            <a:r>
              <a:rPr lang="es-ES" sz="2400" dirty="0" err="1">
                <a:solidFill>
                  <a:schemeClr val="tx1"/>
                </a:solidFill>
                <a:latin typeface="Visuelt Pro" panose="020B0503040202040104"/>
              </a:rPr>
              <a:t>from</a:t>
            </a:r>
            <a:r>
              <a:rPr lang="es-ES" sz="2400" dirty="0">
                <a:solidFill>
                  <a:schemeClr val="tx1"/>
                </a:solidFill>
                <a:latin typeface="Visuelt Pro" panose="020B0503040202040104"/>
              </a:rPr>
              <a:t> </a:t>
            </a:r>
            <a:r>
              <a:rPr lang="es-ES" sz="2400" dirty="0" err="1">
                <a:solidFill>
                  <a:schemeClr val="tx1"/>
                </a:solidFill>
                <a:latin typeface="Visuelt Pro" panose="020B0503040202040104"/>
              </a:rPr>
              <a:t>scRNA-seq</a:t>
            </a:r>
            <a:r>
              <a:rPr lang="es-ES" sz="2400" dirty="0">
                <a:solidFill>
                  <a:schemeClr val="tx1"/>
                </a:solidFill>
                <a:latin typeface="Visuelt Pro" panose="020B0503040202040104"/>
              </a:rPr>
              <a:t> data</a:t>
            </a:r>
            <a:endParaRPr lang="es-ES" sz="2800" dirty="0">
              <a:solidFill>
                <a:schemeClr val="tx1"/>
              </a:solidFill>
              <a:latin typeface="Visuelt Pro" panose="020B0503040202040104"/>
            </a:endParaRPr>
          </a:p>
          <a:p>
            <a:endParaRPr lang="es-ES" sz="2200" dirty="0">
              <a:latin typeface="Visuelt Pro" panose="020B0503040202040104"/>
            </a:endParaRPr>
          </a:p>
        </p:txBody>
      </p:sp>
      <p:pic>
        <p:nvPicPr>
          <p:cNvPr id="20" name="Imagen 19" descr="An external file that holds a picture, illustration, etc.&#10;Object name is 41576_2020_292_Fig2_HTML.jpg"/>
          <p:cNvPicPr/>
          <p:nvPr/>
        </p:nvPicPr>
        <p:blipFill rotWithShape="1">
          <a:blip r:embed="rId3">
            <a:extLst>
              <a:ext uri="{28A0092B-C50C-407E-A947-70E740481C1C}">
                <a14:useLocalDpi xmlns:a14="http://schemas.microsoft.com/office/drawing/2010/main" val="0"/>
              </a:ext>
            </a:extLst>
          </a:blip>
          <a:srcRect t="1" b="51271"/>
          <a:stretch/>
        </p:blipFill>
        <p:spPr bwMode="auto">
          <a:xfrm>
            <a:off x="3526435" y="1400199"/>
            <a:ext cx="5437014" cy="3444792"/>
          </a:xfrm>
          <a:prstGeom prst="rect">
            <a:avLst/>
          </a:prstGeom>
          <a:noFill/>
          <a:ln>
            <a:noFill/>
          </a:ln>
          <a:extLst>
            <a:ext uri="{53640926-AAD7-44D8-BBD7-CCE9431645EC}">
              <a14:shadowObscured xmlns:a14="http://schemas.microsoft.com/office/drawing/2010/main"/>
            </a:ext>
          </a:extLst>
        </p:spPr>
      </p:pic>
      <p:sp>
        <p:nvSpPr>
          <p:cNvPr id="8" name="Rectángulo redondeado 7"/>
          <p:cNvSpPr/>
          <p:nvPr/>
        </p:nvSpPr>
        <p:spPr>
          <a:xfrm>
            <a:off x="3476625" y="2850456"/>
            <a:ext cx="5600700" cy="20097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3229290704"/>
      </p:ext>
    </p:extLst>
  </p:cSld>
  <p:clrMapOvr>
    <a:masterClrMapping/>
  </p:clrMapOvr>
  <mc:AlternateContent xmlns:mc="http://schemas.openxmlformats.org/markup-compatibility/2006" xmlns:p14="http://schemas.microsoft.com/office/powerpoint/2010/main">
    <mc:Choice Requires="p14">
      <p:transition spd="slow" p14:dur="2000" advTm="51348"/>
    </mc:Choice>
    <mc:Fallback xmlns="">
      <p:transition spd="slow" advTm="5134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redondeado 23"/>
          <p:cNvSpPr/>
          <p:nvPr/>
        </p:nvSpPr>
        <p:spPr>
          <a:xfrm>
            <a:off x="5117711" y="1281008"/>
            <a:ext cx="3550866" cy="707616"/>
          </a:xfrm>
          <a:prstGeom prst="roundRect">
            <a:avLst/>
          </a:prstGeom>
          <a:solidFill>
            <a:srgbClr val="FDDBA5"/>
          </a:solidFill>
          <a:ln>
            <a:solidFill>
              <a:srgbClr val="FDDB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redondeado 25"/>
          <p:cNvSpPr/>
          <p:nvPr/>
        </p:nvSpPr>
        <p:spPr>
          <a:xfrm>
            <a:off x="4728217" y="2428875"/>
            <a:ext cx="4154673" cy="1866900"/>
          </a:xfrm>
          <a:prstGeom prst="roundRect">
            <a:avLst>
              <a:gd name="adj" fmla="val 11361"/>
            </a:avLst>
          </a:prstGeom>
          <a:solidFill>
            <a:srgbClr val="FBC05D"/>
          </a:solidFill>
          <a:ln>
            <a:solidFill>
              <a:srgbClr val="FFB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redondeado 26"/>
          <p:cNvSpPr/>
          <p:nvPr/>
        </p:nvSpPr>
        <p:spPr>
          <a:xfrm>
            <a:off x="238125" y="2428875"/>
            <a:ext cx="4125981" cy="1866900"/>
          </a:xfrm>
          <a:prstGeom prst="roundRect">
            <a:avLst>
              <a:gd name="adj" fmla="val 11361"/>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redondeado 21"/>
          <p:cNvSpPr/>
          <p:nvPr/>
        </p:nvSpPr>
        <p:spPr>
          <a:xfrm>
            <a:off x="434958" y="1374091"/>
            <a:ext cx="3550866" cy="52145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ctrTitle"/>
          </p:nvPr>
        </p:nvSpPr>
        <p:spPr>
          <a:xfrm>
            <a:off x="434958" y="1374091"/>
            <a:ext cx="3550865" cy="521451"/>
          </a:xfrm>
        </p:spPr>
        <p:txBody>
          <a:bodyPr>
            <a:noAutofit/>
          </a:bodyPr>
          <a:lstStyle/>
          <a:p>
            <a:r>
              <a:rPr lang="es-ES" sz="2800" dirty="0" err="1"/>
              <a:t>Pseudo-bulk</a:t>
            </a:r>
            <a:r>
              <a:rPr lang="es-ES" sz="2800" dirty="0"/>
              <a:t> </a:t>
            </a:r>
            <a:r>
              <a:rPr lang="es-ES" sz="2800" dirty="0" err="1"/>
              <a:t>approach</a:t>
            </a:r>
            <a:endParaRPr lang="es-ES" sz="2800" dirty="0"/>
          </a:p>
        </p:txBody>
      </p:sp>
      <p:sp>
        <p:nvSpPr>
          <p:cNvPr id="10" name="Marcador de texto 2"/>
          <p:cNvSpPr>
            <a:spLocks noGrp="1"/>
          </p:cNvSpPr>
          <p:nvPr>
            <p:ph type="body" sz="quarter" idx="10"/>
          </p:nvPr>
        </p:nvSpPr>
        <p:spPr>
          <a:xfrm>
            <a:off x="340123" y="641992"/>
            <a:ext cx="6355952" cy="392732"/>
          </a:xfrm>
        </p:spPr>
        <p:txBody>
          <a:bodyPr>
            <a:noAutofit/>
          </a:bodyPr>
          <a:lstStyle/>
          <a:p>
            <a:r>
              <a:rPr lang="es-ES" sz="2000" dirty="0">
                <a:solidFill>
                  <a:schemeClr val="tx1"/>
                </a:solidFill>
                <a:latin typeface="Visuelt Pro" panose="020B0503040202040104"/>
              </a:rPr>
              <a:t>CCC </a:t>
            </a:r>
            <a:r>
              <a:rPr lang="es-ES" sz="2000" dirty="0" err="1">
                <a:solidFill>
                  <a:schemeClr val="tx1"/>
                </a:solidFill>
                <a:latin typeface="Visuelt Pro" panose="020B0503040202040104"/>
              </a:rPr>
              <a:t>inference</a:t>
            </a:r>
            <a:r>
              <a:rPr lang="es-ES" sz="2000" dirty="0">
                <a:solidFill>
                  <a:schemeClr val="tx1"/>
                </a:solidFill>
                <a:latin typeface="Visuelt Pro" panose="020B0503040202040104"/>
              </a:rPr>
              <a:t> software </a:t>
            </a:r>
            <a:r>
              <a:rPr lang="es-ES" sz="2000" dirty="0" err="1">
                <a:solidFill>
                  <a:schemeClr val="tx1"/>
                </a:solidFill>
                <a:latin typeface="Visuelt Pro" panose="020B0503040202040104"/>
              </a:rPr>
              <a:t>from</a:t>
            </a:r>
            <a:r>
              <a:rPr lang="es-ES" sz="2000" dirty="0">
                <a:solidFill>
                  <a:schemeClr val="tx1"/>
                </a:solidFill>
                <a:latin typeface="Visuelt Pro" panose="020B0503040202040104"/>
              </a:rPr>
              <a:t> </a:t>
            </a:r>
            <a:r>
              <a:rPr lang="es-ES" sz="2000" dirty="0" err="1">
                <a:solidFill>
                  <a:schemeClr val="tx1"/>
                </a:solidFill>
                <a:latin typeface="Visuelt Pro" panose="020B0503040202040104"/>
              </a:rPr>
              <a:t>scRNA-seq</a:t>
            </a:r>
            <a:r>
              <a:rPr lang="es-ES" sz="2000" dirty="0">
                <a:solidFill>
                  <a:schemeClr val="tx1"/>
                </a:solidFill>
                <a:latin typeface="Visuelt Pro" panose="020B0503040202040104"/>
              </a:rPr>
              <a:t> data</a:t>
            </a:r>
            <a:endParaRPr lang="es-ES" sz="2200" dirty="0">
              <a:solidFill>
                <a:schemeClr val="tx1"/>
              </a:solidFill>
              <a:latin typeface="Visuelt Pro" panose="020B0503040202040104"/>
            </a:endParaRPr>
          </a:p>
        </p:txBody>
      </p:sp>
      <p:sp>
        <p:nvSpPr>
          <p:cNvPr id="11" name="Título 1"/>
          <p:cNvSpPr txBox="1">
            <a:spLocks/>
          </p:cNvSpPr>
          <p:nvPr/>
        </p:nvSpPr>
        <p:spPr>
          <a:xfrm>
            <a:off x="5117711" y="1281008"/>
            <a:ext cx="3550866" cy="707616"/>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2400" dirty="0" err="1"/>
              <a:t>Cellular</a:t>
            </a:r>
            <a:r>
              <a:rPr lang="es-ES" sz="2400" dirty="0"/>
              <a:t> </a:t>
            </a:r>
            <a:r>
              <a:rPr lang="es-ES" sz="2400" dirty="0" err="1"/>
              <a:t>resolution</a:t>
            </a:r>
            <a:r>
              <a:rPr lang="es-ES" sz="2400" dirty="0"/>
              <a:t> </a:t>
            </a:r>
            <a:r>
              <a:rPr lang="es-ES" sz="2400" dirty="0" err="1"/>
              <a:t>approach</a:t>
            </a:r>
            <a:endParaRPr lang="es-ES" sz="2400" dirty="0"/>
          </a:p>
        </p:txBody>
      </p:sp>
      <p:sp>
        <p:nvSpPr>
          <p:cNvPr id="12" name="Título 1"/>
          <p:cNvSpPr txBox="1">
            <a:spLocks/>
          </p:cNvSpPr>
          <p:nvPr/>
        </p:nvSpPr>
        <p:spPr>
          <a:xfrm>
            <a:off x="3985824" y="1228119"/>
            <a:ext cx="1131887" cy="794343"/>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3200" dirty="0" smtClean="0"/>
              <a:t>vs</a:t>
            </a:r>
            <a:endParaRPr lang="es-ES" sz="3200" dirty="0"/>
          </a:p>
        </p:txBody>
      </p:sp>
      <p:sp>
        <p:nvSpPr>
          <p:cNvPr id="16" name="Rectangle 3"/>
          <p:cNvSpPr>
            <a:spLocks noChangeArrowheads="1"/>
          </p:cNvSpPr>
          <p:nvPr/>
        </p:nvSpPr>
        <p:spPr bwMode="auto">
          <a:xfrm>
            <a:off x="238125" y="2692224"/>
            <a:ext cx="41259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US" sz="1600" dirty="0">
                <a:latin typeface="Visuelt Pro" panose="020B0503040202040104"/>
              </a:rPr>
              <a:t>It groups cells into clusters or cell types based on gene expression patterns</a:t>
            </a:r>
            <a:r>
              <a:rPr lang="en-US" sz="1600" dirty="0" smtClean="0">
                <a:latin typeface="Visuelt Pro" panose="020B0503040202040104"/>
              </a:rPr>
              <a:t>.</a:t>
            </a:r>
          </a:p>
          <a:p>
            <a:pPr marL="285750" indent="-285750" eaLnBrk="0" fontAlgn="base" hangingPunct="0">
              <a:spcBef>
                <a:spcPct val="0"/>
              </a:spcBef>
              <a:spcAft>
                <a:spcPct val="0"/>
              </a:spcAft>
              <a:buFont typeface="Arial" panose="020B0604020202020204" pitchFamily="34" charset="0"/>
              <a:buChar char="•"/>
            </a:pPr>
            <a:r>
              <a:rPr lang="en-US" sz="1600" dirty="0" smtClean="0">
                <a:latin typeface="Visuelt Pro" panose="020B0503040202040104"/>
              </a:rPr>
              <a:t>It </a:t>
            </a:r>
            <a:r>
              <a:rPr lang="en-US" sz="1600" dirty="0">
                <a:latin typeface="Visuelt Pro" panose="020B0503040202040104"/>
              </a:rPr>
              <a:t>averages gene expression within each group</a:t>
            </a:r>
            <a:r>
              <a:rPr lang="en-US" sz="1600" dirty="0" smtClean="0">
                <a:latin typeface="Visuelt Pro" panose="020B0503040202040104"/>
              </a:rPr>
              <a:t>.</a:t>
            </a:r>
          </a:p>
          <a:p>
            <a:pPr marL="285750" indent="-285750" eaLnBrk="0" fontAlgn="base" hangingPunct="0">
              <a:spcBef>
                <a:spcPct val="0"/>
              </a:spcBef>
              <a:spcAft>
                <a:spcPct val="0"/>
              </a:spcAft>
              <a:buFont typeface="Arial" panose="020B0604020202020204" pitchFamily="34" charset="0"/>
              <a:buChar char="•"/>
            </a:pPr>
            <a:r>
              <a:rPr lang="en-US" sz="1600" dirty="0" smtClean="0">
                <a:latin typeface="Visuelt Pro" panose="020B0503040202040104"/>
              </a:rPr>
              <a:t>It </a:t>
            </a:r>
            <a:r>
              <a:rPr lang="en-US" sz="1600" dirty="0">
                <a:latin typeface="Visuelt Pro" panose="020B0503040202040104"/>
              </a:rPr>
              <a:t>reduces technical noise from biological variability</a:t>
            </a:r>
            <a:r>
              <a:rPr lang="en-US" sz="1600" dirty="0" smtClean="0">
                <a:latin typeface="Visuelt Pro" panose="020B0503040202040104"/>
              </a:rPr>
              <a:t>.</a:t>
            </a:r>
          </a:p>
          <a:p>
            <a:pPr marL="285750" indent="-285750" eaLnBrk="0" fontAlgn="base" hangingPunct="0">
              <a:spcBef>
                <a:spcPct val="0"/>
              </a:spcBef>
              <a:spcAft>
                <a:spcPct val="0"/>
              </a:spcAft>
              <a:buFont typeface="Arial" panose="020B0604020202020204" pitchFamily="34" charset="0"/>
              <a:buChar char="•"/>
            </a:pPr>
            <a:r>
              <a:rPr lang="en-US" sz="1600" dirty="0" smtClean="0">
                <a:latin typeface="Visuelt Pro" panose="020B0503040202040104"/>
              </a:rPr>
              <a:t>It </a:t>
            </a:r>
            <a:r>
              <a:rPr lang="en-US" sz="1600" dirty="0">
                <a:latin typeface="Visuelt Pro" panose="020B0503040202040104"/>
              </a:rPr>
              <a:t>loses individual resolution.</a:t>
            </a:r>
            <a:r>
              <a:rPr kumimoji="0" lang="es-ES" altLang="es-ES" sz="1600" b="0" i="0" u="none" strike="noStrike" cap="none" normalizeH="0" baseline="0" dirty="0" smtClean="0">
                <a:ln>
                  <a:noFill/>
                </a:ln>
                <a:solidFill>
                  <a:schemeClr val="tx1"/>
                </a:solidFill>
                <a:effectLst/>
                <a:latin typeface="Visuelt Pro" panose="020B0503040202040104"/>
              </a:rPr>
              <a:t>.</a:t>
            </a:r>
            <a:endParaRPr kumimoji="0" lang="es-ES" altLang="es-ES" sz="1600" b="0" i="0" u="none" strike="noStrike" cap="none" normalizeH="0" baseline="0" dirty="0" smtClean="0">
              <a:ln>
                <a:noFill/>
              </a:ln>
              <a:solidFill>
                <a:schemeClr val="tx1"/>
              </a:solidFill>
              <a:effectLst/>
              <a:latin typeface="Visuelt Pro" panose="020B0503040202040104"/>
            </a:endParaRPr>
          </a:p>
        </p:txBody>
      </p:sp>
      <p:sp>
        <p:nvSpPr>
          <p:cNvPr id="21" name="Rectangle 5"/>
          <p:cNvSpPr>
            <a:spLocks noChangeArrowheads="1"/>
          </p:cNvSpPr>
          <p:nvPr/>
        </p:nvSpPr>
        <p:spPr bwMode="auto">
          <a:xfrm>
            <a:off x="4756792" y="2596528"/>
            <a:ext cx="412609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sz="1600" dirty="0">
                <a:latin typeface="Visuelt Pro" panose="020B0503040202040104"/>
              </a:rPr>
              <a:t>It keeps data at the single-cell level</a:t>
            </a:r>
            <a:r>
              <a:rPr lang="en-US" sz="1600" dirty="0" smtClean="0">
                <a:latin typeface="Visuelt Pro" panose="020B0503040202040104"/>
              </a:rPr>
              <a:t>.</a:t>
            </a:r>
          </a:p>
          <a:p>
            <a:pPr marL="285750" lvl="0" indent="-285750" eaLnBrk="0" fontAlgn="base" hangingPunct="0">
              <a:spcBef>
                <a:spcPct val="0"/>
              </a:spcBef>
              <a:spcAft>
                <a:spcPct val="0"/>
              </a:spcAft>
              <a:buFont typeface="Arial" panose="020B0604020202020204" pitchFamily="34" charset="0"/>
              <a:buChar char="•"/>
            </a:pPr>
            <a:r>
              <a:rPr lang="en-US" sz="1600" dirty="0" smtClean="0">
                <a:latin typeface="Visuelt Pro" panose="020B0503040202040104"/>
              </a:rPr>
              <a:t>There </a:t>
            </a:r>
            <a:r>
              <a:rPr lang="en-US" sz="1600" dirty="0">
                <a:latin typeface="Visuelt Pro" panose="020B0503040202040104"/>
              </a:rPr>
              <a:t>is no averaging of gene expression.</a:t>
            </a:r>
            <a:br>
              <a:rPr lang="en-US" sz="1600" dirty="0">
                <a:latin typeface="Visuelt Pro" panose="020B0503040202040104"/>
              </a:rPr>
            </a:br>
            <a:r>
              <a:rPr lang="en-US" sz="1600" dirty="0">
                <a:latin typeface="Visuelt Pro" panose="020B0503040202040104"/>
              </a:rPr>
              <a:t>It preserves cellular variability and heterogeneity</a:t>
            </a:r>
            <a:r>
              <a:rPr lang="en-US" sz="1600" dirty="0" smtClean="0">
                <a:latin typeface="Visuelt Pro" panose="020B0503040202040104"/>
              </a:rPr>
              <a:t>.</a:t>
            </a:r>
          </a:p>
          <a:p>
            <a:pPr marL="285750" lvl="0" indent="-285750" eaLnBrk="0" fontAlgn="base" hangingPunct="0">
              <a:spcBef>
                <a:spcPct val="0"/>
              </a:spcBef>
              <a:spcAft>
                <a:spcPct val="0"/>
              </a:spcAft>
              <a:buFont typeface="Arial" panose="020B0604020202020204" pitchFamily="34" charset="0"/>
              <a:buChar char="•"/>
            </a:pPr>
            <a:r>
              <a:rPr lang="en-US" sz="1600" dirty="0" smtClean="0">
                <a:latin typeface="Visuelt Pro" panose="020B0503040202040104"/>
              </a:rPr>
              <a:t>More </a:t>
            </a:r>
            <a:r>
              <a:rPr lang="en-US" sz="1600" dirty="0">
                <a:latin typeface="Visuelt Pro" panose="020B0503040202040104"/>
              </a:rPr>
              <a:t>realistic CCC inference</a:t>
            </a:r>
            <a:r>
              <a:rPr lang="en-US" sz="1600" dirty="0" smtClean="0">
                <a:latin typeface="Visuelt Pro" panose="020B0503040202040104"/>
              </a:rPr>
              <a:t>.</a:t>
            </a:r>
          </a:p>
          <a:p>
            <a:pPr marL="285750" lvl="0" indent="-285750" eaLnBrk="0" fontAlgn="base" hangingPunct="0">
              <a:spcBef>
                <a:spcPct val="0"/>
              </a:spcBef>
              <a:spcAft>
                <a:spcPct val="0"/>
              </a:spcAft>
              <a:buFont typeface="Arial" panose="020B0604020202020204" pitchFamily="34" charset="0"/>
              <a:buChar char="•"/>
            </a:pPr>
            <a:r>
              <a:rPr lang="en-US" sz="1600" dirty="0" smtClean="0">
                <a:latin typeface="Visuelt Pro" panose="020B0503040202040104"/>
              </a:rPr>
              <a:t>It </a:t>
            </a:r>
            <a:r>
              <a:rPr lang="en-US" sz="1600" dirty="0">
                <a:latin typeface="Visuelt Pro" panose="020B0503040202040104"/>
              </a:rPr>
              <a:t>requires advanced techniques to handle the high dimensionality of the </a:t>
            </a:r>
            <a:r>
              <a:rPr lang="en-US" sz="1600" dirty="0" smtClean="0">
                <a:latin typeface="Visuelt Pro" panose="020B0503040202040104"/>
              </a:rPr>
              <a:t>data</a:t>
            </a:r>
            <a:r>
              <a:rPr lang="es-ES" altLang="es-ES" sz="1600" dirty="0" smtClean="0">
                <a:latin typeface="Visuelt Pro" panose="020B0503040202040104"/>
              </a:rPr>
              <a:t>.</a:t>
            </a:r>
            <a:endParaRPr lang="es-ES" altLang="es-ES" sz="1600" dirty="0">
              <a:latin typeface="Visuelt Pro" panose="020B0503040202040104"/>
            </a:endParaRPr>
          </a:p>
        </p:txBody>
      </p:sp>
      <p:sp>
        <p:nvSpPr>
          <p:cNvPr id="39" name="CuadroTexto 38"/>
          <p:cNvSpPr txBox="1"/>
          <p:nvPr/>
        </p:nvSpPr>
        <p:spPr>
          <a:xfrm>
            <a:off x="4061197" y="66963"/>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41"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5"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6" name="CuadroTexto 4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47" name="CuadroTexto 4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49" name="CuadroTexto 48"/>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50" name="CuadroTexto 4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23" name="CuadroTexto 22"/>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2183552042"/>
      </p:ext>
    </p:extLst>
  </p:cSld>
  <p:clrMapOvr>
    <a:masterClrMapping/>
  </p:clrMapOvr>
  <mc:AlternateContent xmlns:mc="http://schemas.openxmlformats.org/markup-compatibility/2006" xmlns:p14="http://schemas.microsoft.com/office/powerpoint/2010/main">
    <mc:Choice Requires="p14">
      <p:transition spd="slow" p14:dur="2000" advTm="67865"/>
    </mc:Choice>
    <mc:Fallback xmlns="">
      <p:transition spd="slow" advTm="6786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redondeado 17"/>
          <p:cNvSpPr/>
          <p:nvPr/>
        </p:nvSpPr>
        <p:spPr>
          <a:xfrm>
            <a:off x="2123766" y="3792264"/>
            <a:ext cx="4935793" cy="869096"/>
          </a:xfrm>
          <a:prstGeom prst="roundRect">
            <a:avLst/>
          </a:prstGeom>
          <a:solidFill>
            <a:srgbClr val="FBC05D"/>
          </a:solidFill>
          <a:ln>
            <a:solidFill>
              <a:srgbClr val="FDDB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redondeado 10"/>
          <p:cNvSpPr/>
          <p:nvPr/>
        </p:nvSpPr>
        <p:spPr>
          <a:xfrm>
            <a:off x="182887" y="1496606"/>
            <a:ext cx="8817549" cy="1915516"/>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p:cNvSpPr/>
          <p:nvPr/>
        </p:nvSpPr>
        <p:spPr>
          <a:xfrm>
            <a:off x="2684014" y="770142"/>
            <a:ext cx="3550866" cy="521451"/>
          </a:xfrm>
          <a:prstGeom prst="roundRect">
            <a:avLst/>
          </a:prstGeom>
          <a:solidFill>
            <a:srgbClr val="DEEBF7"/>
          </a:solidFill>
          <a:ln>
            <a:solidFill>
              <a:srgbClr val="DEEB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texto 2"/>
          <p:cNvSpPr>
            <a:spLocks noGrp="1"/>
          </p:cNvSpPr>
          <p:nvPr>
            <p:ph type="body" sz="quarter" idx="10"/>
          </p:nvPr>
        </p:nvSpPr>
        <p:spPr>
          <a:xfrm>
            <a:off x="2684014" y="826893"/>
            <a:ext cx="3550866" cy="388500"/>
          </a:xfrm>
        </p:spPr>
        <p:txBody>
          <a:bodyPr>
            <a:noAutofit/>
          </a:bodyPr>
          <a:lstStyle/>
          <a:p>
            <a:pPr algn="ctr"/>
            <a:r>
              <a:rPr lang="es-ES" sz="2400" dirty="0" err="1" smtClean="0">
                <a:solidFill>
                  <a:schemeClr val="tx1"/>
                </a:solidFill>
                <a:latin typeface="Visuelt Pro" panose="020B0503040202040104"/>
              </a:rPr>
              <a:t>Justification</a:t>
            </a:r>
            <a:endParaRPr lang="es-ES" sz="2400" dirty="0">
              <a:solidFill>
                <a:schemeClr val="tx1"/>
              </a:solidFill>
              <a:latin typeface="Visuelt Pro" panose="020B0503040202040104"/>
            </a:endParaRPr>
          </a:p>
        </p:txBody>
      </p:sp>
      <p:sp>
        <p:nvSpPr>
          <p:cNvPr id="9" name="Rectángulo 8"/>
          <p:cNvSpPr/>
          <p:nvPr/>
        </p:nvSpPr>
        <p:spPr>
          <a:xfrm>
            <a:off x="266778" y="1512910"/>
            <a:ext cx="8817551" cy="1938992"/>
          </a:xfrm>
          <a:prstGeom prst="rect">
            <a:avLst/>
          </a:prstGeom>
        </p:spPr>
        <p:txBody>
          <a:bodyPr wrap="square">
            <a:spAutoFit/>
          </a:bodyPr>
          <a:lstStyle/>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a:latin typeface="Visuelt Pro" panose="020B0503040202040104"/>
              </a:rPr>
              <a:t>Most CCC inference </a:t>
            </a:r>
            <a:r>
              <a:rPr lang="en-US" sz="1600" dirty="0" err="1">
                <a:latin typeface="Visuelt Pro" panose="020B0503040202040104"/>
              </a:rPr>
              <a:t>softwares</a:t>
            </a:r>
            <a:r>
              <a:rPr lang="en-US" sz="1600" dirty="0">
                <a:latin typeface="Visuelt Pro" panose="020B0503040202040104"/>
              </a:rPr>
              <a:t> follow a pseudo-bulk approach, losing individual resolution</a:t>
            </a:r>
            <a:r>
              <a:rPr lang="en-US" sz="1600" dirty="0" smtClean="0">
                <a:latin typeface="Visuelt Pro" panose="020B0503040202040104"/>
              </a:rPr>
              <a:t>.</a:t>
            </a:r>
            <a:endParaRPr lang="en-US" sz="1600" dirty="0">
              <a:latin typeface="Visuelt Pro" panose="020B0503040202040104"/>
            </a:endParaRP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smtClean="0">
                <a:latin typeface="Visuelt Pro" panose="020B0503040202040104"/>
              </a:rPr>
              <a:t>CCC </a:t>
            </a:r>
            <a:r>
              <a:rPr lang="en-US" sz="1600" dirty="0">
                <a:latin typeface="Visuelt Pro" panose="020B0503040202040104"/>
              </a:rPr>
              <a:t>operates at the cellular level, not at the group level</a:t>
            </a:r>
            <a:r>
              <a:rPr lang="en-US" sz="1600"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smtClean="0">
                <a:latin typeface="Visuelt Pro" panose="020B0503040202040104"/>
              </a:rPr>
              <a:t>Recently</a:t>
            </a:r>
            <a:r>
              <a:rPr lang="en-US" sz="1600" dirty="0">
                <a:latin typeface="Visuelt Pro" panose="020B0503040202040104"/>
              </a:rPr>
              <a:t>, software with a single-cell resolution approach has been developed</a:t>
            </a:r>
            <a:r>
              <a:rPr lang="en-US" sz="1600"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sz="1600" dirty="0" smtClean="0">
                <a:latin typeface="Visuelt Pro" panose="020B0503040202040104"/>
              </a:rPr>
              <a:t>These </a:t>
            </a:r>
            <a:r>
              <a:rPr lang="en-US" sz="1600" dirty="0">
                <a:latin typeface="Visuelt Pro" panose="020B0503040202040104"/>
              </a:rPr>
              <a:t>methods propose a more realistic representation of CCCs because they allow for the direct inference of LR interactions between individual cells.</a:t>
            </a:r>
            <a:endParaRPr lang="es-ES" altLang="es-ES" sz="1600" dirty="0">
              <a:latin typeface="Visuelt Pro" panose="020B0503040202040104"/>
            </a:endParaRPr>
          </a:p>
        </p:txBody>
      </p:sp>
      <p:sp>
        <p:nvSpPr>
          <p:cNvPr id="10" name="Rectángulo 9"/>
          <p:cNvSpPr/>
          <p:nvPr/>
        </p:nvSpPr>
        <p:spPr>
          <a:xfrm>
            <a:off x="2123767" y="3830363"/>
            <a:ext cx="4935793" cy="830997"/>
          </a:xfrm>
          <a:prstGeom prst="rect">
            <a:avLst/>
          </a:prstGeom>
        </p:spPr>
        <p:txBody>
          <a:bodyPr wrap="square">
            <a:spAutoFit/>
          </a:bodyPr>
          <a:lstStyle/>
          <a:p>
            <a:pPr lvl="0" algn="ctr" eaLnBrk="0" fontAlgn="base" hangingPunct="0">
              <a:spcBef>
                <a:spcPct val="0"/>
              </a:spcBef>
              <a:spcAft>
                <a:spcPct val="0"/>
              </a:spcAft>
            </a:pPr>
            <a:r>
              <a:rPr lang="en-US" sz="1600" dirty="0">
                <a:latin typeface="Visuelt Pro" panose="020B0503040202040104"/>
              </a:rPr>
              <a:t>Is the single-cell resolution approach more effective than the pseudo-bulk approach for identifying and characterizing intercellular communications?</a:t>
            </a:r>
            <a:endParaRPr lang="es-ES" altLang="es-ES" sz="1600" dirty="0">
              <a:latin typeface="Visuelt Pro" panose="020B0503040202040104"/>
            </a:endParaRPr>
          </a:p>
        </p:txBody>
      </p:sp>
      <p:sp>
        <p:nvSpPr>
          <p:cNvPr id="17" name="Flecha doblada 16"/>
          <p:cNvSpPr/>
          <p:nvPr/>
        </p:nvSpPr>
        <p:spPr>
          <a:xfrm rot="10800000">
            <a:off x="7358793" y="3504546"/>
            <a:ext cx="521110" cy="963561"/>
          </a:xfrm>
          <a:prstGeom prst="ben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1" name="Flecha doblada 20"/>
          <p:cNvSpPr/>
          <p:nvPr/>
        </p:nvSpPr>
        <p:spPr>
          <a:xfrm rot="10800000" flipH="1">
            <a:off x="1307689" y="3479661"/>
            <a:ext cx="521110" cy="963561"/>
          </a:xfrm>
          <a:prstGeom prst="ben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6"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7"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8"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9"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50"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51" name="CuadroTexto 50"/>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a:t>
            </a:r>
            <a:r>
              <a:rPr lang="es-ES" sz="1400" b="1" dirty="0" err="1">
                <a:solidFill>
                  <a:schemeClr val="bg1"/>
                </a:solidFill>
                <a:latin typeface="Visuelt Pro" panose="020B0503040202040104"/>
              </a:rPr>
              <a:t>Introduction</a:t>
            </a:r>
            <a:endParaRPr lang="es-ES" sz="1400" b="1" dirty="0">
              <a:solidFill>
                <a:schemeClr val="bg1"/>
              </a:solidFill>
              <a:latin typeface="Visuelt Pro" panose="020B0503040202040104"/>
            </a:endParaRPr>
          </a:p>
        </p:txBody>
      </p:sp>
      <p:sp>
        <p:nvSpPr>
          <p:cNvPr id="52" name="CuadroTexto 51"/>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a:t>
            </a:r>
            <a:r>
              <a:rPr lang="es-ES" sz="1400" b="1" dirty="0" err="1">
                <a:solidFill>
                  <a:schemeClr val="bg1"/>
                </a:solidFill>
                <a:latin typeface="Visuelt Pro" panose="020B0503040202040104"/>
              </a:rPr>
              <a:t>Objectives</a:t>
            </a:r>
            <a:endParaRPr lang="es-ES" sz="1400" b="1" dirty="0">
              <a:solidFill>
                <a:schemeClr val="bg1"/>
              </a:solidFill>
              <a:latin typeface="Visuelt Pro" panose="020B0503040202040104"/>
            </a:endParaRPr>
          </a:p>
        </p:txBody>
      </p:sp>
      <p:sp>
        <p:nvSpPr>
          <p:cNvPr id="54" name="CuadroTexto 53"/>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a:t>
            </a:r>
            <a:r>
              <a:rPr lang="es-ES" sz="1200" b="1" dirty="0" err="1">
                <a:solidFill>
                  <a:schemeClr val="bg1"/>
                </a:solidFill>
                <a:latin typeface="Visuelt Pro" panose="020B0503040202040104"/>
              </a:rPr>
              <a:t>Results</a:t>
            </a:r>
            <a:r>
              <a:rPr lang="es-ES" sz="1200" b="1" dirty="0">
                <a:solidFill>
                  <a:schemeClr val="bg1"/>
                </a:solidFill>
                <a:latin typeface="Visuelt Pro" panose="020B0503040202040104"/>
              </a:rPr>
              <a:t> and </a:t>
            </a:r>
            <a:r>
              <a:rPr lang="es-ES" sz="1200" b="1" dirty="0" err="1">
                <a:solidFill>
                  <a:schemeClr val="bg1"/>
                </a:solidFill>
                <a:latin typeface="Visuelt Pro" panose="020B0503040202040104"/>
              </a:rPr>
              <a:t>Discussion</a:t>
            </a:r>
            <a:endParaRPr lang="es-ES" sz="1200" b="1" dirty="0">
              <a:solidFill>
                <a:schemeClr val="bg1"/>
              </a:solidFill>
              <a:latin typeface="Visuelt Pro" panose="020B0503040202040104"/>
            </a:endParaRPr>
          </a:p>
        </p:txBody>
      </p:sp>
      <p:sp>
        <p:nvSpPr>
          <p:cNvPr id="55" name="CuadroTexto 54"/>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a:t>
            </a:r>
            <a:r>
              <a:rPr lang="es-ES" sz="1400" b="1" dirty="0" err="1">
                <a:solidFill>
                  <a:schemeClr val="bg1"/>
                </a:solidFill>
                <a:latin typeface="Visuelt Pro" panose="020B0503040202040104"/>
              </a:rPr>
              <a:t>Conclusions</a:t>
            </a:r>
            <a:endParaRPr lang="es-ES" sz="1400" b="1" dirty="0">
              <a:solidFill>
                <a:schemeClr val="bg1"/>
              </a:solidFill>
              <a:latin typeface="Visuelt Pro" panose="020B0503040202040104"/>
            </a:endParaRPr>
          </a:p>
        </p:txBody>
      </p:sp>
      <p:sp>
        <p:nvSpPr>
          <p:cNvPr id="20" name="CuadroTexto 19"/>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a:t>
            </a:r>
            <a:r>
              <a:rPr lang="es-ES" sz="1400" b="1" dirty="0" err="1">
                <a:solidFill>
                  <a:schemeClr val="bg1"/>
                </a:solidFill>
                <a:latin typeface="Visuelt Pro" panose="020B0503040202040104"/>
              </a:rPr>
              <a:t>Methodology</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4192120194"/>
      </p:ext>
    </p:extLst>
  </p:cSld>
  <p:clrMapOvr>
    <a:masterClrMapping/>
  </p:clrMapOvr>
  <mc:AlternateContent xmlns:mc="http://schemas.openxmlformats.org/markup-compatibility/2006" xmlns:p14="http://schemas.microsoft.com/office/powerpoint/2010/main">
    <mc:Choice Requires="p14">
      <p:transition spd="slow" p14:dur="2000" advTm="36488"/>
    </mc:Choice>
    <mc:Fallback xmlns="">
      <p:transition spd="slow" advTm="36488"/>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4254</TotalTime>
  <Words>3150</Words>
  <Application>Microsoft Office PowerPoint</Application>
  <PresentationFormat>Presentación en pantalla (16:9)</PresentationFormat>
  <Paragraphs>387</Paragraphs>
  <Slides>25</Slides>
  <Notes>15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25</vt:i4>
      </vt:variant>
    </vt:vector>
  </HeadingPairs>
  <TitlesOfParts>
    <vt:vector size="36" baseType="lpstr">
      <vt:lpstr>Apex New</vt:lpstr>
      <vt:lpstr>ApexNew-Bold</vt:lpstr>
      <vt:lpstr>ApexNew-Light</vt:lpstr>
      <vt:lpstr>Arial</vt:lpstr>
      <vt:lpstr>Calibri</vt:lpstr>
      <vt:lpstr>MS Mincho</vt:lpstr>
      <vt:lpstr>Periodico Display</vt:lpstr>
      <vt:lpstr>Periodico Display UltraLight</vt:lpstr>
      <vt:lpstr>Times New Roman</vt:lpstr>
      <vt:lpstr>Visuelt 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Pseudo-bulk approach</vt:lpstr>
      <vt:lpstr>Presentación de PowerPoint</vt:lpstr>
      <vt:lpstr>Main Objective</vt:lpstr>
      <vt:lpstr>CellChat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Effects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USUARIO</cp:lastModifiedBy>
  <cp:revision>193</cp:revision>
  <dcterms:created xsi:type="dcterms:W3CDTF">2017-03-10T13:15:33Z</dcterms:created>
  <dcterms:modified xsi:type="dcterms:W3CDTF">2025-04-09T19:56:26Z</dcterms:modified>
</cp:coreProperties>
</file>