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handoutMasterIdLst>
    <p:handoutMasterId r:id="rId28"/>
  </p:handoutMasterIdLst>
  <p:sldIdLst>
    <p:sldId id="282" r:id="rId2"/>
    <p:sldId id="292" r:id="rId3"/>
    <p:sldId id="291" r:id="rId4"/>
    <p:sldId id="293" r:id="rId5"/>
    <p:sldId id="294" r:id="rId6"/>
    <p:sldId id="295" r:id="rId7"/>
    <p:sldId id="296" r:id="rId8"/>
    <p:sldId id="297" r:id="rId9"/>
    <p:sldId id="302" r:id="rId10"/>
    <p:sldId id="303" r:id="rId11"/>
    <p:sldId id="300" r:id="rId12"/>
    <p:sldId id="298" r:id="rId13"/>
    <p:sldId id="318" r:id="rId14"/>
    <p:sldId id="299" r:id="rId15"/>
    <p:sldId id="304" r:id="rId16"/>
    <p:sldId id="305" r:id="rId17"/>
    <p:sldId id="306" r:id="rId18"/>
    <p:sldId id="307" r:id="rId19"/>
    <p:sldId id="308" r:id="rId20"/>
    <p:sldId id="309" r:id="rId21"/>
    <p:sldId id="310" r:id="rId22"/>
    <p:sldId id="314" r:id="rId23"/>
    <p:sldId id="317" r:id="rId24"/>
    <p:sldId id="315" r:id="rId25"/>
    <p:sldId id="263" r:id="rId26"/>
  </p:sldIdLst>
  <p:sldSz cx="9144000" cy="5143500" type="screen16x9"/>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C05D"/>
    <a:srgbClr val="FDDBA5"/>
    <a:srgbClr val="DEEBF7"/>
    <a:srgbClr val="9DC3E6"/>
    <a:srgbClr val="FF2525"/>
    <a:srgbClr val="FFFF66"/>
    <a:srgbClr val="A365D1"/>
    <a:srgbClr val="FFFF4B"/>
    <a:srgbClr val="A3CE88"/>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Estilo oscuro 2 - Énfasis 1/Énfasis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59307" autoAdjust="0"/>
  </p:normalViewPr>
  <p:slideViewPr>
    <p:cSldViewPr snapToGrid="0" snapToObjects="1" showGuides="1">
      <p:cViewPr varScale="1">
        <p:scale>
          <a:sx n="57" d="100"/>
          <a:sy n="57" d="100"/>
        </p:scale>
        <p:origin x="1800" y="66"/>
      </p:cViewPr>
      <p:guideLst>
        <p:guide orient="horz" pos="2160"/>
        <p:guide pos="2880"/>
        <p:guide orient="horz" pos="162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latin typeface="Apex New"/>
            </a:endParaRPr>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4093C2-B723-4D4E-A674-4546A6E27500}" type="datetime1">
              <a:rPr lang="es-ES" smtClean="0">
                <a:latin typeface="Apex New"/>
              </a:rPr>
              <a:pPr/>
              <a:t>23/03/2025</a:t>
            </a:fld>
            <a:endParaRPr lang="es-ES" dirty="0">
              <a:latin typeface="Apex New"/>
            </a:endParaRPr>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latin typeface="Apex New"/>
            </a:endParaRPr>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12D5D5F-C200-5148-91B4-A39DD1303157}" type="slidenum">
              <a:rPr lang="es-ES" smtClean="0">
                <a:latin typeface="Apex New"/>
              </a:rPr>
              <a:pPr/>
              <a:t>‹Nº›</a:t>
            </a:fld>
            <a:endParaRPr lang="es-ES" dirty="0">
              <a:latin typeface="Apex New"/>
            </a:endParaRPr>
          </a:p>
        </p:txBody>
      </p:sp>
    </p:spTree>
    <p:extLst>
      <p:ext uri="{BB962C8B-B14F-4D97-AF65-F5344CB8AC3E}">
        <p14:creationId xmlns:p14="http://schemas.microsoft.com/office/powerpoint/2010/main" val="768390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pex New"/>
              </a:defRPr>
            </a:lvl1pPr>
          </a:lstStyle>
          <a:p>
            <a:endParaRPr lang="es-ES" dirty="0"/>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pex New"/>
              </a:defRPr>
            </a:lvl1pPr>
          </a:lstStyle>
          <a:p>
            <a:fld id="{A08F9FAF-F5BC-0541-B81A-23B0A7E1CAA3}" type="datetime1">
              <a:rPr lang="es-ES" smtClean="0"/>
              <a:pPr/>
              <a:t>23/03/2025</a:t>
            </a:fld>
            <a:endParaRPr lang="es-ES" dirty="0"/>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pex New"/>
              </a:defRPr>
            </a:lvl1pPr>
          </a:lstStyle>
          <a:p>
            <a:endParaRPr lang="es-ES" dirty="0"/>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pex New"/>
              </a:defRPr>
            </a:lvl1pPr>
          </a:lstStyle>
          <a:p>
            <a:fld id="{15BD8481-4D30-6E47-9EED-DC7706E31EA9}" type="slidenum">
              <a:rPr lang="es-ES" smtClean="0"/>
              <a:pPr/>
              <a:t>‹Nº›</a:t>
            </a:fld>
            <a:endParaRPr lang="es-ES" dirty="0"/>
          </a:p>
        </p:txBody>
      </p:sp>
    </p:spTree>
    <p:extLst>
      <p:ext uri="{BB962C8B-B14F-4D97-AF65-F5344CB8AC3E}">
        <p14:creationId xmlns:p14="http://schemas.microsoft.com/office/powerpoint/2010/main" val="252334858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pex New"/>
        <a:ea typeface="+mn-ea"/>
        <a:cs typeface="+mn-cs"/>
      </a:defRPr>
    </a:lvl1pPr>
    <a:lvl2pPr marL="457200" algn="l" defTabSz="457200" rtl="0" eaLnBrk="1" latinLnBrk="0" hangingPunct="1">
      <a:defRPr sz="1200" kern="1200">
        <a:solidFill>
          <a:schemeClr val="tx1"/>
        </a:solidFill>
        <a:latin typeface="Apex New"/>
        <a:ea typeface="+mn-ea"/>
        <a:cs typeface="+mn-cs"/>
      </a:defRPr>
    </a:lvl2pPr>
    <a:lvl3pPr marL="914400" algn="l" defTabSz="457200" rtl="0" eaLnBrk="1" latinLnBrk="0" hangingPunct="1">
      <a:defRPr sz="1200" kern="1200">
        <a:solidFill>
          <a:schemeClr val="tx1"/>
        </a:solidFill>
        <a:latin typeface="Apex New"/>
        <a:ea typeface="+mn-ea"/>
        <a:cs typeface="+mn-cs"/>
      </a:defRPr>
    </a:lvl3pPr>
    <a:lvl4pPr marL="1371600" algn="l" defTabSz="457200" rtl="0" eaLnBrk="1" latinLnBrk="0" hangingPunct="1">
      <a:defRPr sz="1200" kern="1200">
        <a:solidFill>
          <a:schemeClr val="tx1"/>
        </a:solidFill>
        <a:latin typeface="Apex New"/>
        <a:ea typeface="+mn-ea"/>
        <a:cs typeface="+mn-cs"/>
      </a:defRPr>
    </a:lvl4pPr>
    <a:lvl5pPr marL="1828800" algn="l" defTabSz="457200" rtl="0" eaLnBrk="1" latinLnBrk="0" hangingPunct="1">
      <a:defRPr sz="1200" kern="1200">
        <a:solidFill>
          <a:schemeClr val="tx1"/>
        </a:solidFill>
        <a:latin typeface="Apex New"/>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smtClean="0">
                <a:solidFill>
                  <a:schemeClr val="tx1"/>
                </a:solidFill>
                <a:effectLst/>
                <a:latin typeface="Apex New"/>
                <a:ea typeface="+mn-ea"/>
                <a:cs typeface="+mn-cs"/>
              </a:rPr>
              <a:t>La comunicación célula-célula es el proceso mediante el cual las células detectan y responden las señales de su entorno. En este proceso, las células secretoras producen y liberan moléculas de señalización, conocidas como ligandos. Llegado el ligando al receptor, se produce una serie de cascadas de señales intracelulares, comúnmente mediadas por segundos mensajeros. Estos segundos mensajeros son responsables de transmitir la señal desde el receptor hacia el núcleo celular. Durante la cascada de señales, se producen mecanismos de regulación que modulan la intensidad y duración de la señal. Asegurando así que la respuesta celular de las células dianas sea adecuada al estímulo recibido. La llegada de las señales intracelulares culmina en cambios en la expresión génica y, en consecuencia, en la síntesis de proteínas específicas</a:t>
            </a:r>
            <a:endParaRPr lang="es-ES" dirty="0"/>
          </a:p>
        </p:txBody>
      </p:sp>
      <p:sp>
        <p:nvSpPr>
          <p:cNvPr id="4" name="Marcador de número de diapositiva 3"/>
          <p:cNvSpPr>
            <a:spLocks noGrp="1"/>
          </p:cNvSpPr>
          <p:nvPr>
            <p:ph type="sldNum" sz="quarter" idx="10"/>
          </p:nvPr>
        </p:nvSpPr>
        <p:spPr/>
        <p:txBody>
          <a:bodyPr/>
          <a:lstStyle/>
          <a:p>
            <a:fld id="{15BD8481-4D30-6E47-9EED-DC7706E31EA9}" type="slidenum">
              <a:rPr lang="es-ES" smtClean="0"/>
              <a:pPr/>
              <a:t>3</a:t>
            </a:fld>
            <a:endParaRPr lang="es-ES" dirty="0"/>
          </a:p>
        </p:txBody>
      </p:sp>
    </p:spTree>
    <p:extLst>
      <p:ext uri="{BB962C8B-B14F-4D97-AF65-F5344CB8AC3E}">
        <p14:creationId xmlns:p14="http://schemas.microsoft.com/office/powerpoint/2010/main" val="2109401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smtClean="0">
                <a:solidFill>
                  <a:schemeClr val="tx1"/>
                </a:solidFill>
                <a:effectLst/>
                <a:latin typeface="Apex New"/>
                <a:ea typeface="+mn-ea"/>
                <a:cs typeface="+mn-cs"/>
              </a:rPr>
              <a:t>El </a:t>
            </a:r>
            <a:r>
              <a:rPr lang="es-ES" sz="1200" b="1" kern="1200" dirty="0" smtClean="0">
                <a:solidFill>
                  <a:schemeClr val="tx1"/>
                </a:solidFill>
                <a:effectLst/>
                <a:latin typeface="Apex New"/>
                <a:ea typeface="+mn-ea"/>
                <a:cs typeface="+mn-cs"/>
              </a:rPr>
              <a:t>segundo paso </a:t>
            </a:r>
            <a:r>
              <a:rPr lang="es-ES" sz="1200" kern="1200" dirty="0" smtClean="0">
                <a:solidFill>
                  <a:schemeClr val="tx1"/>
                </a:solidFill>
                <a:effectLst/>
                <a:latin typeface="Apex New"/>
                <a:ea typeface="+mn-ea"/>
                <a:cs typeface="+mn-cs"/>
              </a:rPr>
              <a:t>en la comparación fue evaluar la concordancia, que mide cómo coinciden las predicciones de interacciones entre células realizadas por las diferentes herramientas, en este caso, CellChat y NICHES. Se analizó el número de interacciones de los conjuntos datos visionados, y se midió la solapamiento del número de interacciones entre estas herramientas para cada conjunto de datos, utilizando el índice de similitud, una modificación del índice de Jaccard.</a:t>
            </a:r>
          </a:p>
          <a:p>
            <a:endParaRPr lang="es-ES" sz="1200" kern="1200" dirty="0" smtClean="0">
              <a:solidFill>
                <a:schemeClr val="tx1"/>
              </a:solidFill>
              <a:effectLst/>
              <a:latin typeface="Apex New"/>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15BD8481-4D30-6E47-9EED-DC7706E31EA9}" type="slidenum">
              <a:rPr lang="es-ES" smtClean="0"/>
              <a:pPr/>
              <a:t>13</a:t>
            </a:fld>
            <a:endParaRPr lang="es-ES" dirty="0"/>
          </a:p>
        </p:txBody>
      </p:sp>
    </p:spTree>
    <p:extLst>
      <p:ext uri="{BB962C8B-B14F-4D97-AF65-F5344CB8AC3E}">
        <p14:creationId xmlns:p14="http://schemas.microsoft.com/office/powerpoint/2010/main" val="3094226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Apex New"/>
                <a:ea typeface="+mn-ea"/>
                <a:cs typeface="+mn-cs"/>
              </a:rPr>
              <a:t>El </a:t>
            </a:r>
            <a:r>
              <a:rPr lang="es-ES" sz="1200" b="1" kern="1200" dirty="0" smtClean="0">
                <a:solidFill>
                  <a:schemeClr val="tx1"/>
                </a:solidFill>
                <a:effectLst/>
                <a:latin typeface="Apex New"/>
                <a:ea typeface="+mn-ea"/>
                <a:cs typeface="+mn-cs"/>
              </a:rPr>
              <a:t>tercer paso </a:t>
            </a:r>
            <a:r>
              <a:rPr lang="es-ES" sz="1200" kern="1200" dirty="0" smtClean="0">
                <a:solidFill>
                  <a:schemeClr val="tx1"/>
                </a:solidFill>
                <a:effectLst/>
                <a:latin typeface="Apex New"/>
                <a:ea typeface="+mn-ea"/>
                <a:cs typeface="+mn-cs"/>
              </a:rPr>
              <a:t>del benchmark consistió en medir la consistencia de los softwares. La consistencia de un software se refiere a su capacidad para mantener un rendimiento predictiva frente diferentes proporciones de células del conjunto original. Para ello se muestreó conjuntos de datos en las proporciones que se ven en pantalla, se analizó el número de interacciones de estos conjuntos reducidos, y se calculó el porcentaje de interacciones coincidentes en cada uno de los conjuntos reducidos por software.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Apex New"/>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Apex New"/>
                <a:ea typeface="+mn-ea"/>
                <a:cs typeface="+mn-cs"/>
              </a:rPr>
              <a:t>El </a:t>
            </a:r>
            <a:r>
              <a:rPr lang="es-ES" sz="1200" b="1" kern="1200" dirty="0" smtClean="0">
                <a:solidFill>
                  <a:schemeClr val="tx1"/>
                </a:solidFill>
                <a:effectLst/>
                <a:latin typeface="Apex New"/>
                <a:ea typeface="+mn-ea"/>
                <a:cs typeface="+mn-cs"/>
              </a:rPr>
              <a:t>último paso </a:t>
            </a:r>
            <a:r>
              <a:rPr lang="es-ES" sz="1200" kern="1200" dirty="0" smtClean="0">
                <a:solidFill>
                  <a:schemeClr val="tx1"/>
                </a:solidFill>
                <a:effectLst/>
                <a:latin typeface="Apex New"/>
                <a:ea typeface="+mn-ea"/>
                <a:cs typeface="+mn-cs"/>
              </a:rPr>
              <a:t>del benchmark ha sido la evaluación el tiempo de ejecución y el uso de memoria.</a:t>
            </a:r>
          </a:p>
          <a:p>
            <a:endParaRPr lang="es-ES" dirty="0"/>
          </a:p>
        </p:txBody>
      </p:sp>
      <p:sp>
        <p:nvSpPr>
          <p:cNvPr id="4" name="Marcador de número de diapositiva 3"/>
          <p:cNvSpPr>
            <a:spLocks noGrp="1"/>
          </p:cNvSpPr>
          <p:nvPr>
            <p:ph type="sldNum" sz="quarter" idx="10"/>
          </p:nvPr>
        </p:nvSpPr>
        <p:spPr/>
        <p:txBody>
          <a:bodyPr/>
          <a:lstStyle/>
          <a:p>
            <a:fld id="{15BD8481-4D30-6E47-9EED-DC7706E31EA9}" type="slidenum">
              <a:rPr lang="es-ES" smtClean="0"/>
              <a:pPr/>
              <a:t>14</a:t>
            </a:fld>
            <a:endParaRPr lang="es-ES" dirty="0"/>
          </a:p>
        </p:txBody>
      </p:sp>
    </p:spTree>
    <p:extLst>
      <p:ext uri="{BB962C8B-B14F-4D97-AF65-F5344CB8AC3E}">
        <p14:creationId xmlns:p14="http://schemas.microsoft.com/office/powerpoint/2010/main" val="2220354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smtClean="0">
                <a:solidFill>
                  <a:schemeClr val="tx1"/>
                </a:solidFill>
                <a:effectLst/>
                <a:latin typeface="Apex New"/>
                <a:ea typeface="+mn-ea"/>
                <a:cs typeface="+mn-cs"/>
              </a:rPr>
              <a:t>Tras obtener los valores AURPC de la precisión en la expresión génica. Se graficó los resultados de precisión de cada conjunto de datos en diagrama de cajas. </a:t>
            </a:r>
          </a:p>
          <a:p>
            <a:endParaRPr lang="es-ES" sz="1200" kern="1200" dirty="0" smtClean="0">
              <a:solidFill>
                <a:schemeClr val="tx1"/>
              </a:solidFill>
              <a:effectLst/>
              <a:latin typeface="Apex New"/>
              <a:ea typeface="+mn-ea"/>
              <a:cs typeface="+mn-cs"/>
            </a:endParaRPr>
          </a:p>
          <a:p>
            <a:r>
              <a:rPr lang="es-ES" sz="1200" kern="1200" dirty="0" smtClean="0">
                <a:solidFill>
                  <a:schemeClr val="tx1"/>
                </a:solidFill>
                <a:effectLst/>
                <a:latin typeface="Apex New"/>
                <a:ea typeface="+mn-ea"/>
                <a:cs typeface="+mn-cs"/>
              </a:rPr>
              <a:t>Las medianas del diagrama de cajas de CellChat es mayor que la NICHES, indicando una mayor precisión en la expresión. en los tres conjuntos de datos </a:t>
            </a:r>
          </a:p>
          <a:p>
            <a:r>
              <a:rPr lang="es-ES" sz="1200" kern="1200" dirty="0" smtClean="0">
                <a:solidFill>
                  <a:schemeClr val="tx1"/>
                </a:solidFill>
                <a:effectLst/>
                <a:latin typeface="Apex New"/>
                <a:ea typeface="+mn-ea"/>
                <a:cs typeface="+mn-cs"/>
              </a:rPr>
              <a:t>Se puede observar que CellChat contiene más valores atípicos que NICHES, al estar por debajo rango intercuartílico, indican las predicciones en la expresión génica para ciertos tipos celulares se están subestimando extremadamente.</a:t>
            </a:r>
          </a:p>
          <a:p>
            <a:endParaRPr lang="es-ES" sz="1200" kern="1200" dirty="0" smtClean="0">
              <a:solidFill>
                <a:schemeClr val="tx1"/>
              </a:solidFill>
              <a:effectLst/>
              <a:latin typeface="Apex New"/>
              <a:ea typeface="+mn-ea"/>
              <a:cs typeface="+mn-cs"/>
            </a:endParaRPr>
          </a:p>
          <a:p>
            <a:r>
              <a:rPr lang="es-ES" sz="1200" kern="1200" dirty="0" smtClean="0">
                <a:solidFill>
                  <a:schemeClr val="tx1"/>
                </a:solidFill>
                <a:effectLst/>
                <a:latin typeface="Apex New"/>
                <a:ea typeface="+mn-ea"/>
                <a:cs typeface="+mn-cs"/>
              </a:rPr>
              <a:t>Al calcular el RIC, que es la diferencia entre el tercer cuartil y el primer cuartil</a:t>
            </a:r>
          </a:p>
          <a:p>
            <a:endParaRPr lang="es-ES" dirty="0" smtClean="0"/>
          </a:p>
          <a:p>
            <a:endParaRPr lang="es-ES" dirty="0"/>
          </a:p>
        </p:txBody>
      </p:sp>
      <p:sp>
        <p:nvSpPr>
          <p:cNvPr id="4" name="Marcador de número de diapositiva 3"/>
          <p:cNvSpPr>
            <a:spLocks noGrp="1"/>
          </p:cNvSpPr>
          <p:nvPr>
            <p:ph type="sldNum" sz="quarter" idx="10"/>
          </p:nvPr>
        </p:nvSpPr>
        <p:spPr/>
        <p:txBody>
          <a:bodyPr/>
          <a:lstStyle/>
          <a:p>
            <a:fld id="{15BD8481-4D30-6E47-9EED-DC7706E31EA9}" type="slidenum">
              <a:rPr lang="es-ES" smtClean="0"/>
              <a:pPr/>
              <a:t>15</a:t>
            </a:fld>
            <a:endParaRPr lang="es-ES" dirty="0"/>
          </a:p>
        </p:txBody>
      </p:sp>
    </p:spTree>
    <p:extLst>
      <p:ext uri="{BB962C8B-B14F-4D97-AF65-F5344CB8AC3E}">
        <p14:creationId xmlns:p14="http://schemas.microsoft.com/office/powerpoint/2010/main" val="1687220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15BD8481-4D30-6E47-9EED-DC7706E31EA9}" type="slidenum">
              <a:rPr lang="es-ES" smtClean="0"/>
              <a:pPr/>
              <a:t>16</a:t>
            </a:fld>
            <a:endParaRPr lang="es-ES" dirty="0"/>
          </a:p>
        </p:txBody>
      </p:sp>
    </p:spTree>
    <p:extLst>
      <p:ext uri="{BB962C8B-B14F-4D97-AF65-F5344CB8AC3E}">
        <p14:creationId xmlns:p14="http://schemas.microsoft.com/office/powerpoint/2010/main" val="2996409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smtClean="0">
                <a:solidFill>
                  <a:schemeClr val="tx1"/>
                </a:solidFill>
                <a:effectLst/>
                <a:latin typeface="Apex New"/>
                <a:ea typeface="+mn-ea"/>
                <a:cs typeface="+mn-cs"/>
              </a:rPr>
              <a:t>CellChat emplea un enfoque probabilístico basado en la </a:t>
            </a:r>
            <a:r>
              <a:rPr lang="es-ES" sz="1200" b="1" kern="1200" dirty="0" smtClean="0">
                <a:solidFill>
                  <a:schemeClr val="tx1"/>
                </a:solidFill>
                <a:effectLst/>
                <a:latin typeface="Apex New"/>
                <a:ea typeface="+mn-ea"/>
                <a:cs typeface="+mn-cs"/>
              </a:rPr>
              <a:t>ley de acción de masas</a:t>
            </a:r>
            <a:r>
              <a:rPr lang="es-ES" sz="1200" kern="1200" dirty="0" smtClean="0">
                <a:solidFill>
                  <a:schemeClr val="tx1"/>
                </a:solidFill>
                <a:effectLst/>
                <a:latin typeface="Apex New"/>
                <a:ea typeface="+mn-ea"/>
                <a:cs typeface="+mn-cs"/>
              </a:rPr>
              <a:t>, lo que le permite asignar una </a:t>
            </a:r>
            <a:r>
              <a:rPr lang="es-ES" sz="1200" b="1" kern="1200" dirty="0" smtClean="0">
                <a:solidFill>
                  <a:schemeClr val="tx1"/>
                </a:solidFill>
                <a:effectLst/>
                <a:latin typeface="Apex New"/>
                <a:ea typeface="+mn-ea"/>
                <a:cs typeface="+mn-cs"/>
              </a:rPr>
              <a:t>probabilidad</a:t>
            </a:r>
            <a:r>
              <a:rPr lang="es-ES" sz="1200" kern="1200" dirty="0" smtClean="0">
                <a:solidFill>
                  <a:schemeClr val="tx1"/>
                </a:solidFill>
                <a:effectLst/>
                <a:latin typeface="Apex New"/>
                <a:ea typeface="+mn-ea"/>
                <a:cs typeface="+mn-cs"/>
              </a:rPr>
              <a:t> a cada interacción LR, calculada a partir de los promedios de expresión génica de las células individuales. Además, la consideración de cofactores y la </a:t>
            </a:r>
            <a:r>
              <a:rPr lang="es-ES" sz="1200" b="1" kern="1200" dirty="0" smtClean="0">
                <a:solidFill>
                  <a:schemeClr val="tx1"/>
                </a:solidFill>
                <a:effectLst/>
                <a:latin typeface="Apex New"/>
                <a:ea typeface="+mn-ea"/>
                <a:cs typeface="+mn-cs"/>
              </a:rPr>
              <a:t>cooperatividad</a:t>
            </a:r>
            <a:r>
              <a:rPr lang="es-ES" sz="1200" kern="1200" dirty="0" smtClean="0">
                <a:solidFill>
                  <a:schemeClr val="tx1"/>
                </a:solidFill>
                <a:effectLst/>
                <a:latin typeface="Apex New"/>
                <a:ea typeface="+mn-ea"/>
                <a:cs typeface="+mn-cs"/>
              </a:rPr>
              <a:t> entre las subunidades proteicas. Este método puede llevar a la identificación de más interacciones al promediar la expresión entre las células de los grupos, maximizando las probabilidades de detectar ligandos y receptores en los clústeres. basada en la media geométrica de los valores de expresión de un ligando y sus subunidades en un grupo celular, y de un receptor y sus subunidades en otro grupo celular, así como en sus cofactores. La expresión cero de cualquier subunidad implica que el ligando es inactivo, mientras que CellChat al promediar la expresión génica suaviza la heterogeneidad celular y tiende a generar un rango más </a:t>
            </a:r>
            <a:r>
              <a:rPr lang="es-ES" sz="1200" b="1" kern="1200" dirty="0" smtClean="0">
                <a:solidFill>
                  <a:schemeClr val="tx1"/>
                </a:solidFill>
                <a:effectLst/>
                <a:latin typeface="Apex New"/>
                <a:ea typeface="+mn-ea"/>
                <a:cs typeface="+mn-cs"/>
              </a:rPr>
              <a:t>uniforme</a:t>
            </a:r>
            <a:r>
              <a:rPr lang="es-ES" sz="1200" kern="1200" dirty="0" smtClean="0">
                <a:solidFill>
                  <a:schemeClr val="tx1"/>
                </a:solidFill>
                <a:effectLst/>
                <a:latin typeface="Apex New"/>
                <a:ea typeface="+mn-ea"/>
                <a:cs typeface="+mn-cs"/>
              </a:rPr>
              <a:t> de interacciones predichas.</a:t>
            </a:r>
          </a:p>
          <a:p>
            <a:endParaRPr lang="es-ES" sz="1200" kern="1200" dirty="0" smtClean="0">
              <a:solidFill>
                <a:schemeClr val="tx1"/>
              </a:solidFill>
              <a:effectLst/>
              <a:latin typeface="Apex New"/>
              <a:ea typeface="+mn-ea"/>
              <a:cs typeface="+mn-cs"/>
            </a:endParaRPr>
          </a:p>
          <a:p>
            <a:r>
              <a:rPr lang="es-ES" sz="1200" kern="1200" dirty="0" smtClean="0">
                <a:solidFill>
                  <a:schemeClr val="tx1"/>
                </a:solidFill>
                <a:effectLst/>
                <a:latin typeface="Apex New"/>
                <a:ea typeface="+mn-ea"/>
                <a:cs typeface="+mn-cs"/>
              </a:rPr>
              <a:t>Por otro lado, aunque </a:t>
            </a:r>
            <a:r>
              <a:rPr lang="es-ES" sz="1200" b="1" kern="1200" dirty="0" smtClean="0">
                <a:solidFill>
                  <a:schemeClr val="tx1"/>
                </a:solidFill>
                <a:effectLst/>
                <a:latin typeface="Apex New"/>
                <a:ea typeface="+mn-ea"/>
                <a:cs typeface="+mn-cs"/>
              </a:rPr>
              <a:t>CellChat</a:t>
            </a:r>
            <a:r>
              <a:rPr lang="es-ES" sz="1200" kern="1200" dirty="0" smtClean="0">
                <a:solidFill>
                  <a:schemeClr val="tx1"/>
                </a:solidFill>
                <a:effectLst/>
                <a:latin typeface="Apex New"/>
                <a:ea typeface="+mn-ea"/>
                <a:cs typeface="+mn-cs"/>
              </a:rPr>
              <a:t> presenta optimizaciones en la interpretación de datos mediante técnicas de reducción de </a:t>
            </a:r>
            <a:r>
              <a:rPr lang="es-ES" sz="1200" kern="1200" dirty="0" err="1" smtClean="0">
                <a:solidFill>
                  <a:schemeClr val="tx1"/>
                </a:solidFill>
                <a:effectLst/>
                <a:latin typeface="Apex New"/>
                <a:ea typeface="+mn-ea"/>
                <a:cs typeface="+mn-cs"/>
              </a:rPr>
              <a:t>dimensionalidad</a:t>
            </a:r>
            <a:r>
              <a:rPr lang="es-ES" sz="1200" kern="1200" dirty="0" smtClean="0">
                <a:solidFill>
                  <a:schemeClr val="tx1"/>
                </a:solidFill>
                <a:effectLst/>
                <a:latin typeface="Apex New"/>
                <a:ea typeface="+mn-ea"/>
                <a:cs typeface="+mn-cs"/>
              </a:rPr>
              <a:t> y agrupamiento, no reduce el número de células analizadas</a:t>
            </a:r>
          </a:p>
          <a:p>
            <a:endParaRPr lang="es-ES" dirty="0"/>
          </a:p>
        </p:txBody>
      </p:sp>
      <p:sp>
        <p:nvSpPr>
          <p:cNvPr id="4" name="Marcador de número de diapositiva 3"/>
          <p:cNvSpPr>
            <a:spLocks noGrp="1"/>
          </p:cNvSpPr>
          <p:nvPr>
            <p:ph type="sldNum" sz="quarter" idx="10"/>
          </p:nvPr>
        </p:nvSpPr>
        <p:spPr/>
        <p:txBody>
          <a:bodyPr/>
          <a:lstStyle/>
          <a:p>
            <a:fld id="{15BD8481-4D30-6E47-9EED-DC7706E31EA9}" type="slidenum">
              <a:rPr lang="es-ES" smtClean="0"/>
              <a:pPr/>
              <a:t>22</a:t>
            </a:fld>
            <a:endParaRPr lang="es-ES" dirty="0"/>
          </a:p>
        </p:txBody>
      </p:sp>
    </p:spTree>
    <p:extLst>
      <p:ext uri="{BB962C8B-B14F-4D97-AF65-F5344CB8AC3E}">
        <p14:creationId xmlns:p14="http://schemas.microsoft.com/office/powerpoint/2010/main" val="3986420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smtClean="0">
                <a:solidFill>
                  <a:schemeClr val="tx1"/>
                </a:solidFill>
                <a:effectLst/>
                <a:latin typeface="Apex New"/>
                <a:ea typeface="+mn-ea"/>
                <a:cs typeface="+mn-cs"/>
              </a:rPr>
              <a:t>NICHES al igual que CellChat, emplea un método que preserva los ceros al calcular la expresión de ligandos y receptores. Es decir, si alguno de los componentes, ya sea una subunidad del ligando o del receptor, tiene una expresión nula, la interacción se considera automáticamente inexistente, asignándole un valor de cero la ausencia de un enfoque de promediado en NICHES, que ayuda a reflejar a la variabilidad inherente en la expresión génica entre diferentes tejidos. NICHES utiliza un esquema de muestreo aleatorio para reducir la cantidad de conexiones consideradas, seleccionando una muestra representativa de las conexiones en lugar de considerar todas las posibles conexiones entre las células. Este enfoque facilita el cálculo y reduce la demanda de recursos computacionales</a:t>
            </a:r>
          </a:p>
          <a:p>
            <a:endParaRPr lang="es-ES" dirty="0"/>
          </a:p>
        </p:txBody>
      </p:sp>
      <p:sp>
        <p:nvSpPr>
          <p:cNvPr id="4" name="Marcador de número de diapositiva 3"/>
          <p:cNvSpPr>
            <a:spLocks noGrp="1"/>
          </p:cNvSpPr>
          <p:nvPr>
            <p:ph type="sldNum" sz="quarter" idx="10"/>
          </p:nvPr>
        </p:nvSpPr>
        <p:spPr/>
        <p:txBody>
          <a:bodyPr/>
          <a:lstStyle/>
          <a:p>
            <a:fld id="{15BD8481-4D30-6E47-9EED-DC7706E31EA9}" type="slidenum">
              <a:rPr lang="es-ES" smtClean="0"/>
              <a:pPr/>
              <a:t>23</a:t>
            </a:fld>
            <a:endParaRPr lang="es-ES" dirty="0"/>
          </a:p>
        </p:txBody>
      </p:sp>
    </p:spTree>
    <p:extLst>
      <p:ext uri="{BB962C8B-B14F-4D97-AF65-F5344CB8AC3E}">
        <p14:creationId xmlns:p14="http://schemas.microsoft.com/office/powerpoint/2010/main" val="1723457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smtClean="0">
                <a:solidFill>
                  <a:schemeClr val="tx1"/>
                </a:solidFill>
                <a:effectLst/>
                <a:latin typeface="Apex New"/>
                <a:ea typeface="+mn-ea"/>
                <a:cs typeface="+mn-cs"/>
              </a:rPr>
              <a:t>La CCC coordina las respuestas celulares de los procesos vitales de los organismos multicelulares, como, por ejemplo, la propia respuesta inmunitaria, la diferenciación celular, la apoptosis. Se ha demostrado que las alteraciones en la CCC están asociadas con una serie de enfermedades, dado que las alteraciones en este proceso pueden afectar la función normal de las células y los tejidos.</a:t>
            </a:r>
          </a:p>
          <a:p>
            <a:endParaRPr lang="es-ES" sz="1200" kern="1200" dirty="0" smtClean="0">
              <a:solidFill>
                <a:schemeClr val="tx1"/>
              </a:solidFill>
              <a:effectLst/>
              <a:latin typeface="Apex New"/>
              <a:ea typeface="+mn-ea"/>
              <a:cs typeface="+mn-cs"/>
            </a:endParaRPr>
          </a:p>
          <a:p>
            <a:r>
              <a:rPr lang="es-ES" sz="1200" kern="1200" dirty="0" smtClean="0">
                <a:solidFill>
                  <a:schemeClr val="tx1"/>
                </a:solidFill>
                <a:effectLst/>
                <a:latin typeface="Apex New"/>
                <a:ea typeface="+mn-ea"/>
                <a:cs typeface="+mn-cs"/>
              </a:rPr>
              <a:t>Un caso sonado es el cáncer. Si el fibroblasto recibe el ligando </a:t>
            </a:r>
            <a:r>
              <a:rPr lang="es-ES" sz="1200" b="1" kern="1200" dirty="0" smtClean="0">
                <a:solidFill>
                  <a:schemeClr val="tx1"/>
                </a:solidFill>
                <a:effectLst/>
                <a:latin typeface="Apex New"/>
                <a:ea typeface="+mn-ea"/>
                <a:cs typeface="+mn-cs"/>
              </a:rPr>
              <a:t>factor de crecimiento transformante beta</a:t>
            </a:r>
            <a:r>
              <a:rPr lang="es-ES" sz="1200" kern="1200" dirty="0" smtClean="0">
                <a:solidFill>
                  <a:schemeClr val="tx1"/>
                </a:solidFill>
                <a:effectLst/>
                <a:latin typeface="Apex New"/>
                <a:ea typeface="+mn-ea"/>
                <a:cs typeface="+mn-cs"/>
              </a:rPr>
              <a:t> se transforma en fibroblastos asociados al cáncer que modulan la metástasis tumoral, influyen sobre la angiogénesis, contribuyendo a la evasión de las células cancerosas del sistema inmune y la resistencia a terapias.</a:t>
            </a:r>
          </a:p>
        </p:txBody>
      </p:sp>
      <p:sp>
        <p:nvSpPr>
          <p:cNvPr id="4" name="Marcador de número de diapositiva 3"/>
          <p:cNvSpPr>
            <a:spLocks noGrp="1"/>
          </p:cNvSpPr>
          <p:nvPr>
            <p:ph type="sldNum" sz="quarter" idx="10"/>
          </p:nvPr>
        </p:nvSpPr>
        <p:spPr/>
        <p:txBody>
          <a:bodyPr/>
          <a:lstStyle/>
          <a:p>
            <a:fld id="{15BD8481-4D30-6E47-9EED-DC7706E31EA9}" type="slidenum">
              <a:rPr lang="es-ES" smtClean="0"/>
              <a:pPr/>
              <a:t>4</a:t>
            </a:fld>
            <a:endParaRPr lang="es-ES" dirty="0"/>
          </a:p>
        </p:txBody>
      </p:sp>
    </p:spTree>
    <p:extLst>
      <p:ext uri="{BB962C8B-B14F-4D97-AF65-F5344CB8AC3E}">
        <p14:creationId xmlns:p14="http://schemas.microsoft.com/office/powerpoint/2010/main" val="2369056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smtClean="0">
                <a:solidFill>
                  <a:schemeClr val="tx1"/>
                </a:solidFill>
                <a:effectLst/>
                <a:latin typeface="Apex New"/>
                <a:ea typeface="+mn-ea"/>
                <a:cs typeface="+mn-cs"/>
              </a:rPr>
              <a:t>Para el análisis de la CCC, es necesario identificar el transcriptoma de la célula. El transcriptoma corresponde a las moléculas de ARN mensajero que contienen la información ADN. Por lo que si sabemos el número de transcritos de una célula se puede estimar la expresión génica, conocer que genes se están codificando, incluyendo aquellos que codifican ligandos y receptores.</a:t>
            </a:r>
          </a:p>
          <a:p>
            <a:endParaRPr lang="es-ES" sz="1200" kern="1200" dirty="0" smtClean="0">
              <a:solidFill>
                <a:schemeClr val="tx1"/>
              </a:solidFill>
              <a:effectLst/>
              <a:latin typeface="Apex New"/>
              <a:ea typeface="+mn-ea"/>
              <a:cs typeface="+mn-cs"/>
            </a:endParaRPr>
          </a:p>
          <a:p>
            <a:r>
              <a:rPr lang="es-ES" sz="1200" kern="1200" dirty="0" smtClean="0">
                <a:solidFill>
                  <a:schemeClr val="tx1"/>
                </a:solidFill>
                <a:effectLst/>
                <a:latin typeface="Apex New"/>
                <a:ea typeface="+mn-ea"/>
                <a:cs typeface="+mn-cs"/>
              </a:rPr>
              <a:t>La técnica más utilizada para identificar el transcriptoma es la técnica de secuenciación de ARN de célula única. El primer paso es la recogida de una muestra, el segundo paso es el aislamiento y captura de células individuales, y el tercer paso es la propia secuenciación. </a:t>
            </a:r>
          </a:p>
          <a:p>
            <a:endParaRPr lang="es-ES" sz="1200" kern="1200" dirty="0" smtClean="0">
              <a:solidFill>
                <a:schemeClr val="tx1"/>
              </a:solidFill>
              <a:effectLst/>
              <a:latin typeface="Apex New"/>
              <a:ea typeface="+mn-ea"/>
              <a:cs typeface="+mn-cs"/>
            </a:endParaRPr>
          </a:p>
          <a:p>
            <a:r>
              <a:rPr lang="es-ES" sz="1200" kern="1200" dirty="0" smtClean="0">
                <a:solidFill>
                  <a:schemeClr val="tx1"/>
                </a:solidFill>
                <a:effectLst/>
                <a:latin typeface="Apex New"/>
                <a:ea typeface="+mn-ea"/>
                <a:cs typeface="+mn-cs"/>
              </a:rPr>
              <a:t>El proceso general de secuenciación implica el aislamiento del ARN mensajero de otras moléculas celulares, su fragmentación en segmentos cortos, la conversión a ADN complementario, la preparación de la biblioteca de secuenciación y, finalmente, el mapeo de las lecturas obtenidas tras la secuenciación. Este mapeo permite identificar los genes codificados en la célula.</a:t>
            </a:r>
          </a:p>
          <a:p>
            <a:endParaRPr lang="es-ES" dirty="0"/>
          </a:p>
        </p:txBody>
      </p:sp>
      <p:sp>
        <p:nvSpPr>
          <p:cNvPr id="4" name="Marcador de número de diapositiva 3"/>
          <p:cNvSpPr>
            <a:spLocks noGrp="1"/>
          </p:cNvSpPr>
          <p:nvPr>
            <p:ph type="sldNum" sz="quarter" idx="10"/>
          </p:nvPr>
        </p:nvSpPr>
        <p:spPr/>
        <p:txBody>
          <a:bodyPr/>
          <a:lstStyle/>
          <a:p>
            <a:fld id="{15BD8481-4D30-6E47-9EED-DC7706E31EA9}" type="slidenum">
              <a:rPr lang="es-ES" smtClean="0"/>
              <a:pPr/>
              <a:t>5</a:t>
            </a:fld>
            <a:endParaRPr lang="es-ES" dirty="0"/>
          </a:p>
        </p:txBody>
      </p:sp>
    </p:spTree>
    <p:extLst>
      <p:ext uri="{BB962C8B-B14F-4D97-AF65-F5344CB8AC3E}">
        <p14:creationId xmlns:p14="http://schemas.microsoft.com/office/powerpoint/2010/main" val="2822509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smtClean="0">
                <a:solidFill>
                  <a:schemeClr val="tx1"/>
                </a:solidFill>
                <a:effectLst/>
                <a:latin typeface="Apex New"/>
                <a:ea typeface="+mn-ea"/>
                <a:cs typeface="+mn-cs"/>
              </a:rPr>
              <a:t>Una vez obtenido el transcriptoma.  El flujo de trabajo comienza prosigue con el procesamiento de los datos obtenidos para crear una matriz de expresión génica (MEG), que registra los niveles de expresión de los genes de las células individuales. Cada fila de la matriz representa un gen, y cada columna representa una célula.</a:t>
            </a:r>
          </a:p>
          <a:p>
            <a:r>
              <a:rPr lang="es-ES" sz="1200" kern="1200" dirty="0" smtClean="0">
                <a:solidFill>
                  <a:schemeClr val="tx1"/>
                </a:solidFill>
                <a:effectLst/>
                <a:latin typeface="Apex New"/>
                <a:ea typeface="+mn-ea"/>
                <a:cs typeface="+mn-cs"/>
              </a:rPr>
              <a:t>Una vez obtenida la matriz, es necesario identificar genes que codifican los ligandos, y receptores. Lo cual se consigue comparando con las bases de datos públicas de interacción proteína-proteína. </a:t>
            </a:r>
          </a:p>
          <a:p>
            <a:endParaRPr lang="es-ES" dirty="0"/>
          </a:p>
        </p:txBody>
      </p:sp>
      <p:sp>
        <p:nvSpPr>
          <p:cNvPr id="4" name="Marcador de número de diapositiva 3"/>
          <p:cNvSpPr>
            <a:spLocks noGrp="1"/>
          </p:cNvSpPr>
          <p:nvPr>
            <p:ph type="sldNum" sz="quarter" idx="10"/>
          </p:nvPr>
        </p:nvSpPr>
        <p:spPr/>
        <p:txBody>
          <a:bodyPr/>
          <a:lstStyle/>
          <a:p>
            <a:fld id="{15BD8481-4D30-6E47-9EED-DC7706E31EA9}" type="slidenum">
              <a:rPr lang="es-ES" smtClean="0"/>
              <a:pPr/>
              <a:t>6</a:t>
            </a:fld>
            <a:endParaRPr lang="es-ES" dirty="0"/>
          </a:p>
        </p:txBody>
      </p:sp>
    </p:spTree>
    <p:extLst>
      <p:ext uri="{BB962C8B-B14F-4D97-AF65-F5344CB8AC3E}">
        <p14:creationId xmlns:p14="http://schemas.microsoft.com/office/powerpoint/2010/main" val="556590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smtClean="0">
                <a:solidFill>
                  <a:schemeClr val="tx1"/>
                </a:solidFill>
                <a:effectLst/>
                <a:latin typeface="Apex New"/>
                <a:ea typeface="+mn-ea"/>
                <a:cs typeface="+mn-cs"/>
              </a:rPr>
              <a:t>El cuarto paso es la filtración de la matriz de la expresión para incluir solo ligandos y receptores de la célula.</a:t>
            </a:r>
          </a:p>
          <a:p>
            <a:endParaRPr lang="es-ES" sz="1200" kern="1200" dirty="0" smtClean="0">
              <a:solidFill>
                <a:schemeClr val="tx1"/>
              </a:solidFill>
              <a:effectLst/>
              <a:latin typeface="Apex New"/>
              <a:ea typeface="+mn-ea"/>
              <a:cs typeface="+mn-cs"/>
            </a:endParaRPr>
          </a:p>
          <a:p>
            <a:r>
              <a:rPr lang="es-ES" sz="1200" kern="1200" dirty="0" smtClean="0">
                <a:solidFill>
                  <a:schemeClr val="tx1"/>
                </a:solidFill>
                <a:effectLst/>
                <a:latin typeface="Apex New"/>
                <a:ea typeface="+mn-ea"/>
                <a:cs typeface="+mn-cs"/>
              </a:rPr>
              <a:t>El quinto paso es identificar las interacciones LR, el software referencia comparando con las bases de datos públicas donde abarcan una amplia gama de interacciones. Como la CCC se representa como una relación matemática entre la expresión del ligando en la y del receptor. El software puntúa mediante las funciones de comunicación para puntuar la comunicación y crear la matriz de interacción celular. Donde se representa las interacciones celulares de la muestra. Cada fila corresponde a una interacción, mientras que las columnas contienen información relevante sobre esta, como las células emisoras y receptoras, o la puntuación de comunicación.</a:t>
            </a:r>
          </a:p>
          <a:p>
            <a:endParaRPr lang="es-ES" sz="1200" kern="1200" dirty="0" smtClean="0">
              <a:solidFill>
                <a:schemeClr val="tx1"/>
              </a:solidFill>
              <a:effectLst/>
              <a:latin typeface="Apex New"/>
              <a:ea typeface="+mn-ea"/>
              <a:cs typeface="+mn-cs"/>
            </a:endParaRPr>
          </a:p>
          <a:p>
            <a:r>
              <a:rPr lang="es-ES" sz="1200" kern="1200" dirty="0" smtClean="0">
                <a:solidFill>
                  <a:schemeClr val="tx1"/>
                </a:solidFill>
                <a:effectLst/>
                <a:latin typeface="Apex New"/>
                <a:ea typeface="+mn-ea"/>
                <a:cs typeface="+mn-cs"/>
              </a:rPr>
              <a:t>El sexto paso es el uso de los gráficos para la visualización, y la interpretación de los resultados.</a:t>
            </a:r>
            <a:endParaRPr lang="es-ES" dirty="0"/>
          </a:p>
        </p:txBody>
      </p:sp>
      <p:sp>
        <p:nvSpPr>
          <p:cNvPr id="4" name="Marcador de número de diapositiva 3"/>
          <p:cNvSpPr>
            <a:spLocks noGrp="1"/>
          </p:cNvSpPr>
          <p:nvPr>
            <p:ph type="sldNum" sz="quarter" idx="10"/>
          </p:nvPr>
        </p:nvSpPr>
        <p:spPr/>
        <p:txBody>
          <a:bodyPr/>
          <a:lstStyle/>
          <a:p>
            <a:fld id="{15BD8481-4D30-6E47-9EED-DC7706E31EA9}" type="slidenum">
              <a:rPr lang="es-ES" smtClean="0"/>
              <a:pPr/>
              <a:t>7</a:t>
            </a:fld>
            <a:endParaRPr lang="es-ES" dirty="0"/>
          </a:p>
        </p:txBody>
      </p:sp>
    </p:spTree>
    <p:extLst>
      <p:ext uri="{BB962C8B-B14F-4D97-AF65-F5344CB8AC3E}">
        <p14:creationId xmlns:p14="http://schemas.microsoft.com/office/powerpoint/2010/main" val="2868228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smtClean="0">
                <a:solidFill>
                  <a:schemeClr val="tx1"/>
                </a:solidFill>
                <a:effectLst/>
                <a:latin typeface="Apex New"/>
                <a:ea typeface="+mn-ea"/>
                <a:cs typeface="+mn-cs"/>
              </a:rPr>
              <a:t>Existen dos tipos principales de enfoques en los softwares</a:t>
            </a:r>
          </a:p>
          <a:p>
            <a:endParaRPr lang="es-ES" sz="1200" kern="1200" dirty="0" smtClean="0">
              <a:solidFill>
                <a:schemeClr val="tx1"/>
              </a:solidFill>
              <a:effectLst/>
              <a:latin typeface="Apex New"/>
              <a:ea typeface="+mn-ea"/>
              <a:cs typeface="+mn-cs"/>
            </a:endParaRPr>
          </a:p>
          <a:p>
            <a:r>
              <a:rPr lang="es-ES" sz="1200" b="1" kern="1200" dirty="0" smtClean="0">
                <a:solidFill>
                  <a:schemeClr val="tx1"/>
                </a:solidFill>
                <a:effectLst/>
                <a:latin typeface="Apex New"/>
                <a:ea typeface="+mn-ea"/>
                <a:cs typeface="+mn-cs"/>
              </a:rPr>
              <a:t>Enfoque </a:t>
            </a:r>
            <a:r>
              <a:rPr lang="es-ES" sz="1200" b="1" kern="1200" dirty="0" err="1" smtClean="0">
                <a:solidFill>
                  <a:schemeClr val="tx1"/>
                </a:solidFill>
                <a:effectLst/>
                <a:latin typeface="Apex New"/>
                <a:ea typeface="+mn-ea"/>
                <a:cs typeface="+mn-cs"/>
              </a:rPr>
              <a:t>pseudo-bulk</a:t>
            </a:r>
            <a:endParaRPr lang="es-ES" sz="1200" b="1" kern="1200" dirty="0" smtClean="0">
              <a:solidFill>
                <a:schemeClr val="tx1"/>
              </a:solidFill>
              <a:effectLst/>
              <a:latin typeface="Apex New"/>
              <a:ea typeface="+mn-ea"/>
              <a:cs typeface="+mn-cs"/>
            </a:endParaRPr>
          </a:p>
          <a:p>
            <a:r>
              <a:rPr lang="es-ES" sz="1200" kern="1200" dirty="0" smtClean="0">
                <a:solidFill>
                  <a:schemeClr val="tx1"/>
                </a:solidFill>
                <a:effectLst/>
                <a:latin typeface="Apex New"/>
                <a:ea typeface="+mn-ea"/>
                <a:cs typeface="+mn-cs"/>
              </a:rPr>
              <a:t>Como la secuenciación de las muestras se puede estar trabajando con hasta centenares de miles de células. El enfoque agrupa estas células, promediando el perfil de expresión génica dentro de cada grupo. Esto ayuda a reducir el ruido técnico inherente a la variabilidad biológica de la CCC, en contrapunto la agrupación de las células en valores medios de expresión hace que se pierda la resolución individual. Por lo que no representa biológicamente la CCC ya que esta no opera a nivel de grupo, si no que las interacciones ocurren entre células individuales.</a:t>
            </a:r>
          </a:p>
          <a:p>
            <a:endParaRPr lang="es-ES" sz="1200" kern="1200" dirty="0" smtClean="0">
              <a:solidFill>
                <a:schemeClr val="tx1"/>
              </a:solidFill>
              <a:effectLst/>
              <a:latin typeface="Apex New"/>
              <a:ea typeface="+mn-ea"/>
              <a:cs typeface="+mn-cs"/>
            </a:endParaRPr>
          </a:p>
          <a:p>
            <a:r>
              <a:rPr lang="es-ES" sz="1200" b="1" kern="1200" dirty="0" smtClean="0">
                <a:solidFill>
                  <a:schemeClr val="tx1"/>
                </a:solidFill>
                <a:effectLst/>
                <a:latin typeface="Apex New"/>
                <a:ea typeface="+mn-ea"/>
                <a:cs typeface="+mn-cs"/>
              </a:rPr>
              <a:t>Enfoque </a:t>
            </a:r>
            <a:r>
              <a:rPr lang="es-ES_tradnl" sz="1200" b="1" kern="1200" dirty="0" smtClean="0">
                <a:solidFill>
                  <a:schemeClr val="tx1"/>
                </a:solidFill>
                <a:effectLst/>
                <a:latin typeface="Apex New"/>
                <a:ea typeface="+mn-ea"/>
                <a:cs typeface="+mn-cs"/>
              </a:rPr>
              <a:t>de resolución a nivel celular</a:t>
            </a:r>
            <a:endParaRPr lang="es-ES" sz="1200" b="1" kern="1200" dirty="0" smtClean="0">
              <a:solidFill>
                <a:schemeClr val="tx1"/>
              </a:solidFill>
              <a:effectLst/>
              <a:latin typeface="Apex New"/>
              <a:ea typeface="+mn-ea"/>
              <a:cs typeface="+mn-cs"/>
            </a:endParaRPr>
          </a:p>
          <a:p>
            <a:r>
              <a:rPr lang="es-ES" sz="1200" kern="1200" dirty="0" smtClean="0">
                <a:solidFill>
                  <a:schemeClr val="tx1"/>
                </a:solidFill>
                <a:effectLst/>
                <a:latin typeface="Apex New"/>
                <a:ea typeface="+mn-ea"/>
                <a:cs typeface="+mn-cs"/>
              </a:rPr>
              <a:t>Por otro lado, el enfoque </a:t>
            </a:r>
            <a:r>
              <a:rPr lang="es-ES_tradnl" sz="1200" kern="1200" dirty="0" smtClean="0">
                <a:solidFill>
                  <a:schemeClr val="tx1"/>
                </a:solidFill>
                <a:effectLst/>
                <a:latin typeface="Apex New"/>
                <a:ea typeface="+mn-ea"/>
                <a:cs typeface="+mn-cs"/>
              </a:rPr>
              <a:t>de resolución a nivel </a:t>
            </a:r>
            <a:r>
              <a:rPr lang="es-ES" sz="1200" kern="1200" dirty="0" smtClean="0">
                <a:solidFill>
                  <a:schemeClr val="tx1"/>
                </a:solidFill>
                <a:effectLst/>
                <a:latin typeface="Apex New"/>
                <a:ea typeface="+mn-ea"/>
                <a:cs typeface="+mn-cs"/>
              </a:rPr>
              <a:t>Mantiene los datos </a:t>
            </a:r>
            <a:r>
              <a:rPr lang="es-ES" sz="1200" b="1" kern="1200" dirty="0" smtClean="0">
                <a:solidFill>
                  <a:schemeClr val="tx1"/>
                </a:solidFill>
                <a:effectLst/>
                <a:latin typeface="Apex New"/>
                <a:ea typeface="+mn-ea"/>
                <a:cs typeface="+mn-cs"/>
              </a:rPr>
              <a:t>a nivel de célula individual</a:t>
            </a:r>
            <a:r>
              <a:rPr lang="es-ES" sz="1200" kern="1200" dirty="0" smtClean="0">
                <a:solidFill>
                  <a:schemeClr val="tx1"/>
                </a:solidFill>
                <a:effectLst/>
                <a:latin typeface="Apex New"/>
                <a:ea typeface="+mn-ea"/>
                <a:cs typeface="+mn-cs"/>
              </a:rPr>
              <a:t> dado que no promedia la expresión génica de los ligandos y receptores de las células. Conservando así la variabilidad y heterogeneidad celular, representando de una manera más realista la CCC.</a:t>
            </a:r>
          </a:p>
          <a:p>
            <a:r>
              <a:rPr lang="es-ES" sz="1200" kern="1200" dirty="0" smtClean="0">
                <a:solidFill>
                  <a:schemeClr val="tx1"/>
                </a:solidFill>
                <a:effectLst/>
                <a:latin typeface="Apex New"/>
                <a:ea typeface="+mn-ea"/>
                <a:cs typeface="+mn-cs"/>
              </a:rPr>
              <a:t>Como se trabaja con grandes volúmenes de datos, ya que se trabaja célula a célula, se implementan procedimientos de optimización para manejar la alta </a:t>
            </a:r>
            <a:r>
              <a:rPr lang="es-ES" sz="1200" kern="1200" dirty="0" err="1" smtClean="0">
                <a:solidFill>
                  <a:schemeClr val="tx1"/>
                </a:solidFill>
                <a:effectLst/>
                <a:latin typeface="Apex New"/>
                <a:ea typeface="+mn-ea"/>
                <a:cs typeface="+mn-cs"/>
              </a:rPr>
              <a:t>dimensionalidad</a:t>
            </a:r>
            <a:r>
              <a:rPr lang="es-ES" sz="1200" kern="1200" dirty="0" smtClean="0">
                <a:solidFill>
                  <a:schemeClr val="tx1"/>
                </a:solidFill>
                <a:effectLst/>
                <a:latin typeface="Apex New"/>
                <a:ea typeface="+mn-ea"/>
                <a:cs typeface="+mn-cs"/>
              </a:rPr>
              <a:t>.</a:t>
            </a:r>
          </a:p>
          <a:p>
            <a:endParaRPr lang="es-ES" dirty="0"/>
          </a:p>
        </p:txBody>
      </p:sp>
      <p:sp>
        <p:nvSpPr>
          <p:cNvPr id="4" name="Marcador de número de diapositiva 3"/>
          <p:cNvSpPr>
            <a:spLocks noGrp="1"/>
          </p:cNvSpPr>
          <p:nvPr>
            <p:ph type="sldNum" sz="quarter" idx="10"/>
          </p:nvPr>
        </p:nvSpPr>
        <p:spPr/>
        <p:txBody>
          <a:bodyPr/>
          <a:lstStyle/>
          <a:p>
            <a:fld id="{15BD8481-4D30-6E47-9EED-DC7706E31EA9}" type="slidenum">
              <a:rPr lang="es-ES" smtClean="0"/>
              <a:pPr/>
              <a:t>8</a:t>
            </a:fld>
            <a:endParaRPr lang="es-ES" dirty="0"/>
          </a:p>
        </p:txBody>
      </p:sp>
    </p:spTree>
    <p:extLst>
      <p:ext uri="{BB962C8B-B14F-4D97-AF65-F5344CB8AC3E}">
        <p14:creationId xmlns:p14="http://schemas.microsoft.com/office/powerpoint/2010/main" val="3083622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smtClean="0">
                <a:solidFill>
                  <a:schemeClr val="tx1"/>
                </a:solidFill>
                <a:effectLst/>
                <a:latin typeface="Apex New"/>
                <a:ea typeface="+mn-ea"/>
                <a:cs typeface="+mn-cs"/>
              </a:rPr>
              <a:t>La mayoría de las herramientas desarrolladas que infieren la CCC tienen un enfoque </a:t>
            </a:r>
            <a:r>
              <a:rPr lang="es-ES" sz="1200" kern="1200" dirty="0" err="1" smtClean="0">
                <a:solidFill>
                  <a:schemeClr val="tx1"/>
                </a:solidFill>
                <a:effectLst/>
                <a:latin typeface="Apex New"/>
                <a:ea typeface="+mn-ea"/>
                <a:cs typeface="+mn-cs"/>
              </a:rPr>
              <a:t>pseudo-bulk</a:t>
            </a:r>
            <a:r>
              <a:rPr lang="es-ES" sz="1200" kern="1200" dirty="0" smtClean="0">
                <a:solidFill>
                  <a:schemeClr val="tx1"/>
                </a:solidFill>
                <a:effectLst/>
                <a:latin typeface="Apex New"/>
                <a:ea typeface="+mn-ea"/>
                <a:cs typeface="+mn-cs"/>
              </a:rPr>
              <a:t>, es decir hay una pérdida de la resolución en este proceso.</a:t>
            </a:r>
          </a:p>
          <a:p>
            <a:endParaRPr lang="es-ES" sz="1200" kern="1200" dirty="0" smtClean="0">
              <a:solidFill>
                <a:schemeClr val="tx1"/>
              </a:solidFill>
              <a:effectLst/>
              <a:latin typeface="Apex New"/>
              <a:ea typeface="+mn-ea"/>
              <a:cs typeface="+mn-cs"/>
            </a:endParaRPr>
          </a:p>
          <a:p>
            <a:r>
              <a:rPr lang="es-ES" sz="1200" kern="1200" dirty="0" smtClean="0">
                <a:solidFill>
                  <a:schemeClr val="tx1"/>
                </a:solidFill>
                <a:effectLst/>
                <a:latin typeface="Apex New"/>
                <a:ea typeface="+mn-ea"/>
                <a:cs typeface="+mn-cs"/>
              </a:rPr>
              <a:t>Como se ha comentado, la CCC opera a nivel celular y no grupal. </a:t>
            </a:r>
          </a:p>
          <a:p>
            <a:r>
              <a:rPr lang="es-ES" sz="1200" kern="1200" dirty="0" smtClean="0">
                <a:solidFill>
                  <a:schemeClr val="tx1"/>
                </a:solidFill>
                <a:effectLst/>
                <a:latin typeface="Apex New"/>
                <a:ea typeface="+mn-ea"/>
                <a:cs typeface="+mn-cs"/>
              </a:rPr>
              <a:t>Recientemente, se han desarrollado softwares con un enfoque de resolución a nivel celular que permiten inferir interacciones LR directamente entre células individuales. Estos métodos ofrecen una representación más precisa de las </a:t>
            </a:r>
            <a:r>
              <a:rPr lang="es-ES" sz="1200" kern="1200" dirty="0" err="1" smtClean="0">
                <a:solidFill>
                  <a:schemeClr val="tx1"/>
                </a:solidFill>
                <a:effectLst/>
                <a:latin typeface="Apex New"/>
                <a:ea typeface="+mn-ea"/>
                <a:cs typeface="+mn-cs"/>
              </a:rPr>
              <a:t>CCCs</a:t>
            </a:r>
            <a:r>
              <a:rPr lang="es-ES" sz="1200" kern="1200" dirty="0" smtClean="0">
                <a:solidFill>
                  <a:schemeClr val="tx1"/>
                </a:solidFill>
                <a:effectLst/>
                <a:latin typeface="Apex New"/>
                <a:ea typeface="+mn-ea"/>
                <a:cs typeface="+mn-cs"/>
              </a:rPr>
              <a:t>.</a:t>
            </a:r>
          </a:p>
          <a:p>
            <a:endParaRPr lang="es-ES" sz="1200" kern="1200" dirty="0" smtClean="0">
              <a:solidFill>
                <a:schemeClr val="tx1"/>
              </a:solidFill>
              <a:effectLst/>
              <a:latin typeface="Apex New"/>
              <a:ea typeface="+mn-ea"/>
              <a:cs typeface="+mn-cs"/>
            </a:endParaRPr>
          </a:p>
          <a:p>
            <a:r>
              <a:rPr lang="es-ES" sz="1200" kern="1200" dirty="0" smtClean="0">
                <a:solidFill>
                  <a:schemeClr val="tx1"/>
                </a:solidFill>
                <a:effectLst/>
                <a:latin typeface="Apex New"/>
                <a:ea typeface="+mn-ea"/>
                <a:cs typeface="+mn-cs"/>
              </a:rPr>
              <a:t>Es crucial realizar comparaciones rigurosas entre el enfoque de resolución a nivel celular y el enfoque clásico </a:t>
            </a:r>
            <a:r>
              <a:rPr lang="es-ES" sz="1200" kern="1200" dirty="0" err="1" smtClean="0">
                <a:solidFill>
                  <a:schemeClr val="tx1"/>
                </a:solidFill>
                <a:effectLst/>
                <a:latin typeface="Apex New"/>
                <a:ea typeface="+mn-ea"/>
                <a:cs typeface="+mn-cs"/>
              </a:rPr>
              <a:t>pseudo-bulk</a:t>
            </a:r>
            <a:r>
              <a:rPr lang="es-ES" sz="1200" kern="1200" dirty="0" smtClean="0">
                <a:solidFill>
                  <a:schemeClr val="tx1"/>
                </a:solidFill>
                <a:effectLst/>
                <a:latin typeface="Apex New"/>
                <a:ea typeface="+mn-ea"/>
                <a:cs typeface="+mn-cs"/>
              </a:rPr>
              <a:t> para evaluar sus capacidades.</a:t>
            </a:r>
            <a:endParaRPr lang="es-ES" dirty="0"/>
          </a:p>
        </p:txBody>
      </p:sp>
      <p:sp>
        <p:nvSpPr>
          <p:cNvPr id="4" name="Marcador de número de diapositiva 3"/>
          <p:cNvSpPr>
            <a:spLocks noGrp="1"/>
          </p:cNvSpPr>
          <p:nvPr>
            <p:ph type="sldNum" sz="quarter" idx="10"/>
          </p:nvPr>
        </p:nvSpPr>
        <p:spPr/>
        <p:txBody>
          <a:bodyPr/>
          <a:lstStyle/>
          <a:p>
            <a:fld id="{15BD8481-4D30-6E47-9EED-DC7706E31EA9}" type="slidenum">
              <a:rPr lang="es-ES" smtClean="0"/>
              <a:pPr/>
              <a:t>9</a:t>
            </a:fld>
            <a:endParaRPr lang="es-ES" dirty="0"/>
          </a:p>
        </p:txBody>
      </p:sp>
    </p:spTree>
    <p:extLst>
      <p:ext uri="{BB962C8B-B14F-4D97-AF65-F5344CB8AC3E}">
        <p14:creationId xmlns:p14="http://schemas.microsoft.com/office/powerpoint/2010/main" val="2465208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smtClean="0">
                <a:solidFill>
                  <a:schemeClr val="tx1"/>
                </a:solidFill>
                <a:effectLst/>
                <a:latin typeface="Apex New"/>
                <a:ea typeface="+mn-ea"/>
                <a:cs typeface="+mn-cs"/>
              </a:rPr>
              <a:t>El representante del enfoque </a:t>
            </a:r>
            <a:r>
              <a:rPr lang="es-ES" sz="1200" kern="1200" dirty="0" err="1" smtClean="0">
                <a:solidFill>
                  <a:schemeClr val="tx1"/>
                </a:solidFill>
                <a:effectLst/>
                <a:latin typeface="Apex New"/>
                <a:ea typeface="+mn-ea"/>
                <a:cs typeface="+mn-cs"/>
              </a:rPr>
              <a:t>pseudo-bulk</a:t>
            </a:r>
            <a:r>
              <a:rPr lang="es-ES" sz="1200" kern="1200" dirty="0" smtClean="0">
                <a:solidFill>
                  <a:schemeClr val="tx1"/>
                </a:solidFill>
                <a:effectLst/>
                <a:latin typeface="Apex New"/>
                <a:ea typeface="+mn-ea"/>
                <a:cs typeface="+mn-cs"/>
              </a:rPr>
              <a:t> es CellChat, un software que ha sido validado en diversos </a:t>
            </a:r>
            <a:r>
              <a:rPr lang="es-ES" sz="1200" i="1" kern="1200" dirty="0" err="1" smtClean="0">
                <a:solidFill>
                  <a:schemeClr val="tx1"/>
                </a:solidFill>
                <a:effectLst/>
                <a:latin typeface="Apex New"/>
                <a:ea typeface="+mn-ea"/>
                <a:cs typeface="+mn-cs"/>
              </a:rPr>
              <a:t>benchmarks</a:t>
            </a:r>
            <a:r>
              <a:rPr lang="es-ES" sz="1200" i="1" kern="1200" dirty="0" smtClean="0">
                <a:solidFill>
                  <a:schemeClr val="tx1"/>
                </a:solidFill>
                <a:effectLst/>
                <a:latin typeface="Apex New"/>
                <a:ea typeface="+mn-ea"/>
                <a:cs typeface="+mn-cs"/>
              </a:rPr>
              <a:t> </a:t>
            </a:r>
            <a:r>
              <a:rPr lang="es-ES" sz="1200" kern="1200" dirty="0" smtClean="0">
                <a:solidFill>
                  <a:schemeClr val="tx1"/>
                </a:solidFill>
                <a:effectLst/>
                <a:latin typeface="Apex New"/>
                <a:ea typeface="+mn-ea"/>
                <a:cs typeface="+mn-cs"/>
              </a:rPr>
              <a:t>como una opción fiable</a:t>
            </a:r>
          </a:p>
          <a:p>
            <a:r>
              <a:rPr lang="es-ES" sz="1200" kern="1200" dirty="0" smtClean="0">
                <a:solidFill>
                  <a:schemeClr val="tx1"/>
                </a:solidFill>
                <a:effectLst/>
                <a:latin typeface="Apex New"/>
                <a:ea typeface="+mn-ea"/>
                <a:cs typeface="+mn-cs"/>
              </a:rPr>
              <a:t>Inicia la inferencia de la CCC detectando ligandos y receptores e interacciones mediante su propia base de datos curada, </a:t>
            </a:r>
            <a:r>
              <a:rPr lang="es-ES" sz="1200" kern="1200" dirty="0" err="1" smtClean="0">
                <a:solidFill>
                  <a:schemeClr val="tx1"/>
                </a:solidFill>
                <a:effectLst/>
                <a:latin typeface="Apex New"/>
                <a:ea typeface="+mn-ea"/>
                <a:cs typeface="+mn-cs"/>
              </a:rPr>
              <a:t>CellChatDB</a:t>
            </a:r>
            <a:r>
              <a:rPr lang="es-ES" sz="1200" kern="1200" dirty="0" smtClean="0">
                <a:solidFill>
                  <a:schemeClr val="tx1"/>
                </a:solidFill>
                <a:effectLst/>
                <a:latin typeface="Apex New"/>
                <a:ea typeface="+mn-ea"/>
                <a:cs typeface="+mn-cs"/>
              </a:rPr>
              <a:t>.</a:t>
            </a:r>
          </a:p>
          <a:p>
            <a:r>
              <a:rPr lang="es-ES" sz="1200" kern="1200" dirty="0" smtClean="0">
                <a:solidFill>
                  <a:schemeClr val="tx1"/>
                </a:solidFill>
                <a:effectLst/>
                <a:latin typeface="Apex New"/>
                <a:ea typeface="+mn-ea"/>
                <a:cs typeface="+mn-cs"/>
              </a:rPr>
              <a:t>Para cuantificar las </a:t>
            </a:r>
            <a:r>
              <a:rPr lang="es-ES" sz="1200" kern="1200" dirty="0" err="1" smtClean="0">
                <a:solidFill>
                  <a:schemeClr val="tx1"/>
                </a:solidFill>
                <a:effectLst/>
                <a:latin typeface="Apex New"/>
                <a:ea typeface="+mn-ea"/>
                <a:cs typeface="+mn-cs"/>
              </a:rPr>
              <a:t>CCCs</a:t>
            </a:r>
            <a:r>
              <a:rPr lang="es-ES" sz="1200" kern="1200" dirty="0" smtClean="0">
                <a:solidFill>
                  <a:schemeClr val="tx1"/>
                </a:solidFill>
                <a:effectLst/>
                <a:latin typeface="Apex New"/>
                <a:ea typeface="+mn-ea"/>
                <a:cs typeface="+mn-cs"/>
              </a:rPr>
              <a:t>, CellChat </a:t>
            </a:r>
            <a:r>
              <a:rPr lang="es-ES" sz="1200" kern="1200" dirty="0" err="1" smtClean="0">
                <a:solidFill>
                  <a:schemeClr val="tx1"/>
                </a:solidFill>
                <a:effectLst/>
                <a:latin typeface="Apex New"/>
                <a:ea typeface="+mn-ea"/>
                <a:cs typeface="+mn-cs"/>
              </a:rPr>
              <a:t>puntua</a:t>
            </a:r>
            <a:r>
              <a:rPr lang="es-ES" sz="1200" kern="1200" dirty="0" smtClean="0">
                <a:solidFill>
                  <a:schemeClr val="tx1"/>
                </a:solidFill>
                <a:effectLst/>
                <a:latin typeface="Apex New"/>
                <a:ea typeface="+mn-ea"/>
                <a:cs typeface="+mn-cs"/>
              </a:rPr>
              <a:t> mediante el valor de probabilidad modelado se utilizando la ley de acción de masas basada en la media geométrica de los valores de expresión de un ligando de un receptor</a:t>
            </a:r>
          </a:p>
          <a:p>
            <a:endParaRPr lang="es-ES" dirty="0"/>
          </a:p>
        </p:txBody>
      </p:sp>
      <p:sp>
        <p:nvSpPr>
          <p:cNvPr id="4" name="Marcador de número de diapositiva 3"/>
          <p:cNvSpPr>
            <a:spLocks noGrp="1"/>
          </p:cNvSpPr>
          <p:nvPr>
            <p:ph type="sldNum" sz="quarter" idx="10"/>
          </p:nvPr>
        </p:nvSpPr>
        <p:spPr/>
        <p:txBody>
          <a:bodyPr/>
          <a:lstStyle/>
          <a:p>
            <a:fld id="{15BD8481-4D30-6E47-9EED-DC7706E31EA9}" type="slidenum">
              <a:rPr lang="es-ES" smtClean="0"/>
              <a:pPr/>
              <a:t>11</a:t>
            </a:fld>
            <a:endParaRPr lang="es-ES" dirty="0"/>
          </a:p>
        </p:txBody>
      </p:sp>
    </p:spTree>
    <p:extLst>
      <p:ext uri="{BB962C8B-B14F-4D97-AF65-F5344CB8AC3E}">
        <p14:creationId xmlns:p14="http://schemas.microsoft.com/office/powerpoint/2010/main" val="991765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smtClean="0">
                <a:solidFill>
                  <a:schemeClr val="tx1"/>
                </a:solidFill>
                <a:effectLst/>
                <a:latin typeface="Apex New"/>
                <a:ea typeface="+mn-ea"/>
                <a:cs typeface="+mn-cs"/>
              </a:rPr>
              <a:t>La </a:t>
            </a:r>
            <a:r>
              <a:rPr lang="es-ES" sz="1200" b="1" kern="1200" dirty="0" smtClean="0">
                <a:solidFill>
                  <a:schemeClr val="tx1"/>
                </a:solidFill>
                <a:effectLst/>
                <a:latin typeface="Apex New"/>
                <a:ea typeface="+mn-ea"/>
                <a:cs typeface="+mn-cs"/>
              </a:rPr>
              <a:t>primera métrica </a:t>
            </a:r>
            <a:r>
              <a:rPr lang="es-ES" sz="1200" kern="1200" dirty="0" smtClean="0">
                <a:solidFill>
                  <a:schemeClr val="tx1"/>
                </a:solidFill>
                <a:effectLst/>
                <a:latin typeface="Apex New"/>
                <a:ea typeface="+mn-ea"/>
                <a:cs typeface="+mn-cs"/>
              </a:rPr>
              <a:t>a evaluar en este estudio comparativo entre NICHES y CellChat es la precisión. Siguiendo los pasos de Cabello-Aguilar et al.  que crearon un </a:t>
            </a:r>
            <a:r>
              <a:rPr lang="es-ES" sz="1200" kern="1200" dirty="0" err="1" smtClean="0">
                <a:solidFill>
                  <a:schemeClr val="tx1"/>
                </a:solidFill>
                <a:effectLst/>
                <a:latin typeface="Apex New"/>
                <a:ea typeface="+mn-ea"/>
                <a:cs typeface="+mn-cs"/>
              </a:rPr>
              <a:t>pseudoestándar</a:t>
            </a:r>
            <a:r>
              <a:rPr lang="es-ES" sz="1200" kern="1200" dirty="0" smtClean="0">
                <a:solidFill>
                  <a:schemeClr val="tx1"/>
                </a:solidFill>
                <a:effectLst/>
                <a:latin typeface="Apex New"/>
                <a:ea typeface="+mn-ea"/>
                <a:cs typeface="+mn-cs"/>
              </a:rPr>
              <a:t> de oro utilizando el </a:t>
            </a:r>
            <a:r>
              <a:rPr lang="es-ES" sz="1200" kern="1200" dirty="0" err="1" smtClean="0">
                <a:solidFill>
                  <a:schemeClr val="tx1"/>
                </a:solidFill>
                <a:effectLst/>
                <a:latin typeface="Apex New"/>
                <a:ea typeface="+mn-ea"/>
                <a:cs typeface="+mn-cs"/>
              </a:rPr>
              <a:t>dataset</a:t>
            </a:r>
            <a:r>
              <a:rPr lang="es-ES" sz="1200" kern="1200" dirty="0" smtClean="0">
                <a:solidFill>
                  <a:schemeClr val="tx1"/>
                </a:solidFill>
                <a:effectLst/>
                <a:latin typeface="Apex New"/>
                <a:ea typeface="+mn-ea"/>
                <a:cs typeface="+mn-cs"/>
              </a:rPr>
              <a:t> del proyecto FANTOM5, basado en la tecnología CAGE, y una base de datos proteómica. </a:t>
            </a:r>
          </a:p>
          <a:p>
            <a:r>
              <a:rPr lang="es-ES" sz="1200" kern="1200" dirty="0" smtClean="0">
                <a:solidFill>
                  <a:schemeClr val="tx1"/>
                </a:solidFill>
                <a:effectLst/>
                <a:latin typeface="Apex New"/>
                <a:ea typeface="+mn-ea"/>
                <a:cs typeface="+mn-cs"/>
              </a:rPr>
              <a:t>El </a:t>
            </a:r>
            <a:r>
              <a:rPr lang="es-ES" sz="1200" kern="1200" dirty="0" err="1" smtClean="0">
                <a:solidFill>
                  <a:schemeClr val="tx1"/>
                </a:solidFill>
                <a:effectLst/>
                <a:latin typeface="Apex New"/>
                <a:ea typeface="+mn-ea"/>
                <a:cs typeface="+mn-cs"/>
              </a:rPr>
              <a:t>dataset</a:t>
            </a:r>
            <a:r>
              <a:rPr lang="es-ES" sz="1200" kern="1200" dirty="0" smtClean="0">
                <a:solidFill>
                  <a:schemeClr val="tx1"/>
                </a:solidFill>
                <a:effectLst/>
                <a:latin typeface="Apex New"/>
                <a:ea typeface="+mn-ea"/>
                <a:cs typeface="+mn-cs"/>
              </a:rPr>
              <a:t> obtenido mediante la tecnología CAGE, se utilizó para verificar la precisión de la expresión génica, ya que CAGE ofrece mayor precisión que el </a:t>
            </a:r>
            <a:r>
              <a:rPr lang="es-ES" sz="1200" kern="1200" dirty="0" err="1" smtClean="0">
                <a:solidFill>
                  <a:schemeClr val="tx1"/>
                </a:solidFill>
                <a:effectLst/>
                <a:latin typeface="Apex New"/>
                <a:ea typeface="+mn-ea"/>
                <a:cs typeface="+mn-cs"/>
              </a:rPr>
              <a:t>scRNA-seq</a:t>
            </a:r>
            <a:r>
              <a:rPr lang="es-ES" sz="1200" kern="1200" dirty="0" smtClean="0">
                <a:solidFill>
                  <a:schemeClr val="tx1"/>
                </a:solidFill>
                <a:effectLst/>
                <a:latin typeface="Apex New"/>
                <a:ea typeface="+mn-ea"/>
                <a:cs typeface="+mn-cs"/>
              </a:rPr>
              <a:t> en la medición de la expresión génica de ligandos y receptores. Los autores establecieron un umbral de 10 TPM: tanto del ligando y del receptor para considerar la interacción se expresada.</a:t>
            </a:r>
          </a:p>
          <a:p>
            <a:r>
              <a:rPr lang="es-ES" sz="1200" kern="1200" dirty="0" smtClean="0">
                <a:solidFill>
                  <a:schemeClr val="tx1"/>
                </a:solidFill>
                <a:effectLst/>
                <a:latin typeface="Apex New"/>
                <a:ea typeface="+mn-ea"/>
                <a:cs typeface="+mn-cs"/>
              </a:rPr>
              <a:t>La base de datos proteómica se utilizó para verificar la presencia de proteínas en las predicciones, ya que la espectrometría de masas es más precisa que el </a:t>
            </a:r>
            <a:r>
              <a:rPr lang="es-ES" sz="1200" kern="1200" dirty="0" err="1" smtClean="0">
                <a:solidFill>
                  <a:schemeClr val="tx1"/>
                </a:solidFill>
                <a:effectLst/>
                <a:latin typeface="Apex New"/>
                <a:ea typeface="+mn-ea"/>
                <a:cs typeface="+mn-cs"/>
              </a:rPr>
              <a:t>scRNA-seq</a:t>
            </a:r>
            <a:r>
              <a:rPr lang="es-ES" sz="1200" kern="1200" dirty="0" smtClean="0">
                <a:solidFill>
                  <a:schemeClr val="tx1"/>
                </a:solidFill>
                <a:effectLst/>
                <a:latin typeface="Apex New"/>
                <a:ea typeface="+mn-ea"/>
                <a:cs typeface="+mn-cs"/>
              </a:rPr>
              <a:t> en la detección de proteínas. Los autores establecieron un umbral de conteo espectral promedio superior a 2. </a:t>
            </a:r>
          </a:p>
          <a:p>
            <a:r>
              <a:rPr lang="es-ES" sz="1200" kern="1200" dirty="0" smtClean="0">
                <a:solidFill>
                  <a:schemeClr val="tx1"/>
                </a:solidFill>
                <a:effectLst/>
                <a:latin typeface="Apex New"/>
                <a:ea typeface="+mn-ea"/>
                <a:cs typeface="+mn-cs"/>
              </a:rPr>
              <a:t>Siguiendo los pasos de Cabello Aguilar se analizaron los conjunto de datos de PBMC mediante CellChat y NICHES, y se comparó con estos umbrales para verificar la precisión tanto en la expresión génica como en la presencia proteica de los softwares. Finalmente, la precisión se evaluó mediante el Área Bajo la Curva de Precisión-Recuperación</a:t>
            </a:r>
          </a:p>
          <a:p>
            <a:endParaRPr lang="es-ES" dirty="0"/>
          </a:p>
        </p:txBody>
      </p:sp>
      <p:sp>
        <p:nvSpPr>
          <p:cNvPr id="4" name="Marcador de número de diapositiva 3"/>
          <p:cNvSpPr>
            <a:spLocks noGrp="1"/>
          </p:cNvSpPr>
          <p:nvPr>
            <p:ph type="sldNum" sz="quarter" idx="10"/>
          </p:nvPr>
        </p:nvSpPr>
        <p:spPr/>
        <p:txBody>
          <a:bodyPr/>
          <a:lstStyle/>
          <a:p>
            <a:fld id="{15BD8481-4D30-6E47-9EED-DC7706E31EA9}" type="slidenum">
              <a:rPr lang="es-ES" smtClean="0"/>
              <a:pPr/>
              <a:t>12</a:t>
            </a:fld>
            <a:endParaRPr lang="es-ES" dirty="0"/>
          </a:p>
        </p:txBody>
      </p:sp>
    </p:spTree>
    <p:extLst>
      <p:ext uri="{BB962C8B-B14F-4D97-AF65-F5344CB8AC3E}">
        <p14:creationId xmlns:p14="http://schemas.microsoft.com/office/powerpoint/2010/main" val="2384038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7" name="Imagen 6" descr=" Portada_109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2223" cy="5143500"/>
          </a:xfrm>
          <a:prstGeom prst="rect">
            <a:avLst/>
          </a:prstGeom>
        </p:spPr>
      </p:pic>
      <p:sp>
        <p:nvSpPr>
          <p:cNvPr id="2" name="Title 1"/>
          <p:cNvSpPr>
            <a:spLocks noGrp="1"/>
          </p:cNvSpPr>
          <p:nvPr>
            <p:ph type="ctrTitle"/>
          </p:nvPr>
        </p:nvSpPr>
        <p:spPr>
          <a:xfrm>
            <a:off x="685800" y="1714500"/>
            <a:ext cx="5727700" cy="1549400"/>
          </a:xfrm>
        </p:spPr>
        <p:txBody>
          <a:bodyPr anchor="t">
            <a:normAutofit/>
          </a:bodyPr>
          <a:lstStyle>
            <a:lvl1pPr algn="l">
              <a:defRPr sz="3600">
                <a:solidFill>
                  <a:schemeClr val="bg1"/>
                </a:solidFill>
              </a:defRPr>
            </a:lvl1pPr>
          </a:lstStyle>
          <a:p>
            <a:r>
              <a:rPr lang="es-ES" dirty="0"/>
              <a:t>Clic para editar título</a:t>
            </a:r>
            <a:endParaRPr lang="en-US" dirty="0"/>
          </a:p>
        </p:txBody>
      </p:sp>
      <p:sp>
        <p:nvSpPr>
          <p:cNvPr id="4" name="Date Placeholder 3"/>
          <p:cNvSpPr>
            <a:spLocks noGrp="1"/>
          </p:cNvSpPr>
          <p:nvPr>
            <p:ph type="dt" sz="half" idx="10"/>
          </p:nvPr>
        </p:nvSpPr>
        <p:spPr>
          <a:xfrm>
            <a:off x="6280150" y="4434648"/>
            <a:ext cx="2495550" cy="273844"/>
          </a:xfrm>
          <a:prstGeom prst="rect">
            <a:avLst/>
          </a:prstGeom>
        </p:spPr>
        <p:txBody>
          <a:bodyPr/>
          <a:lstStyle>
            <a:lvl1pPr algn="r">
              <a:defRPr>
                <a:solidFill>
                  <a:srgbClr val="FFFFFF"/>
                </a:solidFill>
                <a:latin typeface="Apex New"/>
              </a:defRPr>
            </a:lvl1pPr>
          </a:lstStyle>
          <a:p>
            <a:endParaRPr lang="es-ES_tradnl" dirty="0"/>
          </a:p>
        </p:txBody>
      </p:sp>
    </p:spTree>
    <p:extLst>
      <p:ext uri="{BB962C8B-B14F-4D97-AF65-F5344CB8AC3E}">
        <p14:creationId xmlns:p14="http://schemas.microsoft.com/office/powerpoint/2010/main" val="2083417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pic>
        <p:nvPicPr>
          <p:cNvPr id="8" name="Imagen 7" descr="Barra_Gri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608" y="4533368"/>
            <a:ext cx="8598410" cy="411482"/>
          </a:xfrm>
          <a:prstGeom prst="rect">
            <a:avLst/>
          </a:prstGeom>
        </p:spPr>
      </p:pic>
      <p:cxnSp>
        <p:nvCxnSpPr>
          <p:cNvPr id="7" name="Conector recto 6"/>
          <p:cNvCxnSpPr/>
          <p:nvPr userDrawn="1"/>
        </p:nvCxnSpPr>
        <p:spPr>
          <a:xfrm flipV="1">
            <a:off x="283583" y="517896"/>
            <a:ext cx="8482821" cy="12332"/>
          </a:xfrm>
          <a:prstGeom prst="line">
            <a:avLst/>
          </a:prstGeom>
          <a:ln w="952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28650" y="613047"/>
            <a:ext cx="4315552" cy="1048621"/>
          </a:xfrm>
        </p:spPr>
        <p:txBody>
          <a:bodyPr anchor="t">
            <a:normAutofit/>
          </a:bodyPr>
          <a:lstStyle>
            <a:lvl1pPr>
              <a:defRPr sz="1400" b="0" i="0">
                <a:solidFill>
                  <a:srgbClr val="5D5D5D"/>
                </a:solidFill>
                <a:latin typeface="ApexNew-Light"/>
                <a:cs typeface="ApexNew-Light"/>
              </a:defRPr>
            </a:lvl1pPr>
          </a:lstStyle>
          <a:p>
            <a:r>
              <a:rPr lang="es-ES" dirty="0"/>
              <a:t>Clic para editar título</a:t>
            </a:r>
            <a:endParaRPr lang="en-US" dirty="0"/>
          </a:p>
        </p:txBody>
      </p:sp>
      <p:sp>
        <p:nvSpPr>
          <p:cNvPr id="3" name="Vertical Text Placeholder 2"/>
          <p:cNvSpPr>
            <a:spLocks noGrp="1"/>
          </p:cNvSpPr>
          <p:nvPr>
            <p:ph type="body" orient="vert" idx="1"/>
          </p:nvPr>
        </p:nvSpPr>
        <p:spPr>
          <a:xfrm>
            <a:off x="628650" y="1578849"/>
            <a:ext cx="7886700" cy="2835589"/>
          </a:xfrm>
        </p:spPr>
        <p:txBody>
          <a:bodyPr vert="eaVert">
            <a:normAutofit/>
          </a:bodyPr>
          <a:lstStyle>
            <a:lvl1pPr>
              <a:defRPr sz="1400" b="1">
                <a:solidFill>
                  <a:srgbClr val="5D5D5D"/>
                </a:solidFill>
              </a:defRPr>
            </a:lvl1pPr>
            <a:lvl2pPr>
              <a:defRPr sz="1400" b="1">
                <a:solidFill>
                  <a:srgbClr val="5D5D5D"/>
                </a:solidFill>
              </a:defRPr>
            </a:lvl2pPr>
            <a:lvl3pPr>
              <a:defRPr sz="1400" b="1">
                <a:solidFill>
                  <a:srgbClr val="5D5D5D"/>
                </a:solidFill>
              </a:defRPr>
            </a:lvl3pPr>
            <a:lvl4pPr>
              <a:defRPr sz="1400" b="1">
                <a:solidFill>
                  <a:srgbClr val="5D5D5D"/>
                </a:solidFill>
              </a:defRPr>
            </a:lvl4pPr>
            <a:lvl5pPr>
              <a:defRPr sz="1400" b="1">
                <a:solidFill>
                  <a:srgbClr val="5D5D5D"/>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Slide Number Placeholder 5"/>
          <p:cNvSpPr>
            <a:spLocks noGrp="1"/>
          </p:cNvSpPr>
          <p:nvPr>
            <p:ph type="sldNum" sz="quarter" idx="12"/>
          </p:nvPr>
        </p:nvSpPr>
        <p:spPr>
          <a:xfrm>
            <a:off x="521520" y="4571570"/>
            <a:ext cx="2057400" cy="273844"/>
          </a:xfrm>
        </p:spPr>
        <p:txBody>
          <a:bodyPr/>
          <a:lstStyle/>
          <a:p>
            <a:fld id="{E340BA3A-5DDA-134E-9763-2B0E440B08E8}" type="slidenum">
              <a:rPr lang="es-ES_tradnl" smtClean="0"/>
              <a:pPr/>
              <a:t>‹Nº›</a:t>
            </a:fld>
            <a:endParaRPr lang="es-ES_tradnl" dirty="0"/>
          </a:p>
        </p:txBody>
      </p:sp>
      <p:sp>
        <p:nvSpPr>
          <p:cNvPr id="9" name="Marcador de texto 11"/>
          <p:cNvSpPr>
            <a:spLocks noGrp="1"/>
          </p:cNvSpPr>
          <p:nvPr>
            <p:ph type="body" sz="quarter" idx="13" hasCustomPrompt="1"/>
          </p:nvPr>
        </p:nvSpPr>
        <p:spPr>
          <a:xfrm>
            <a:off x="5107801" y="204654"/>
            <a:ext cx="3831218" cy="271833"/>
          </a:xfrm>
        </p:spPr>
        <p:txBody>
          <a:bodyPr anchor="ctr">
            <a:noAutofit/>
          </a:bodyPr>
          <a:lstStyle>
            <a:lvl1pPr marL="0" indent="0">
              <a:buNone/>
              <a:defRPr sz="1800" b="1">
                <a:solidFill>
                  <a:srgbClr val="E05729"/>
                </a:solidFill>
              </a:defRPr>
            </a:lvl1pPr>
          </a:lstStyle>
          <a:p>
            <a:pPr lvl="0"/>
            <a:r>
              <a:rPr lang="es-ES_tradnl" dirty="0"/>
              <a:t>Haga clic para agregar titulo </a:t>
            </a:r>
            <a:endParaRPr lang="es-ES" dirty="0"/>
          </a:p>
        </p:txBody>
      </p:sp>
    </p:spTree>
    <p:extLst>
      <p:ext uri="{BB962C8B-B14F-4D97-AF65-F5344CB8AC3E}">
        <p14:creationId xmlns:p14="http://schemas.microsoft.com/office/powerpoint/2010/main" val="1556611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Inicio">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32B78233-A5DB-994B-BD41-02BB62B896CA}"/>
              </a:ext>
            </a:extLst>
          </p:cNvPr>
          <p:cNvPicPr>
            <a:picLocks noChangeAspect="1"/>
          </p:cNvPicPr>
          <p:nvPr userDrawn="1"/>
        </p:nvPicPr>
        <p:blipFill>
          <a:blip r:embed="rId2"/>
          <a:stretch>
            <a:fillRect/>
          </a:stretch>
        </p:blipFill>
        <p:spPr>
          <a:xfrm>
            <a:off x="-9071" y="0"/>
            <a:ext cx="9153072" cy="5143500"/>
          </a:xfrm>
          <a:prstGeom prst="rect">
            <a:avLst/>
          </a:prstGeom>
        </p:spPr>
      </p:pic>
      <p:sp>
        <p:nvSpPr>
          <p:cNvPr id="9" name="Marcador de texto 13">
            <a:extLst>
              <a:ext uri="{FF2B5EF4-FFF2-40B4-BE49-F238E27FC236}">
                <a16:creationId xmlns:a16="http://schemas.microsoft.com/office/drawing/2014/main" id="{204741AB-5D58-1643-89C3-8D22DB98A0D9}"/>
              </a:ext>
            </a:extLst>
          </p:cNvPr>
          <p:cNvSpPr>
            <a:spLocks noGrp="1"/>
          </p:cNvSpPr>
          <p:nvPr>
            <p:ph type="body" sz="quarter" idx="10" hasCustomPrompt="1"/>
          </p:nvPr>
        </p:nvSpPr>
        <p:spPr>
          <a:xfrm>
            <a:off x="335170" y="243823"/>
            <a:ext cx="5685254" cy="676795"/>
          </a:xfrm>
          <a:prstGeom prst="rect">
            <a:avLst/>
          </a:prstGeom>
        </p:spPr>
        <p:txBody>
          <a:bodyPr wrap="square" lIns="0" tIns="0" rIns="0" bIns="0"/>
          <a:lstStyle>
            <a:lvl1pPr marL="0" indent="0">
              <a:lnSpc>
                <a:spcPct val="100000"/>
              </a:lnSpc>
              <a:spcBef>
                <a:spcPts val="0"/>
              </a:spcBef>
              <a:buFontTx/>
              <a:buNone/>
              <a:defRPr sz="4050" b="0" i="0" spc="-75" baseline="0">
                <a:solidFill>
                  <a:schemeClr val="tx1"/>
                </a:solidFill>
                <a:latin typeface="Periodico Display UltraLight" panose="02000504070000020004" pitchFamily="2" charset="77"/>
                <a:cs typeface="Times New Roman" panose="02020603050405020304" pitchFamily="18" charset="0"/>
              </a:defRPr>
            </a:lvl1pPr>
          </a:lstStyle>
          <a:p>
            <a:r>
              <a:rPr lang="es-ES" dirty="0"/>
              <a:t>Título presentación</a:t>
            </a:r>
          </a:p>
        </p:txBody>
      </p:sp>
      <p:sp>
        <p:nvSpPr>
          <p:cNvPr id="10" name="Marcador de texto 13">
            <a:extLst>
              <a:ext uri="{FF2B5EF4-FFF2-40B4-BE49-F238E27FC236}">
                <a16:creationId xmlns:a16="http://schemas.microsoft.com/office/drawing/2014/main" id="{DF7306E1-EC40-8E43-99C5-762DD9819244}"/>
              </a:ext>
            </a:extLst>
          </p:cNvPr>
          <p:cNvSpPr>
            <a:spLocks noGrp="1"/>
          </p:cNvSpPr>
          <p:nvPr>
            <p:ph type="body" sz="quarter" idx="11" hasCustomPrompt="1"/>
          </p:nvPr>
        </p:nvSpPr>
        <p:spPr>
          <a:xfrm>
            <a:off x="335170" y="948047"/>
            <a:ext cx="5678184" cy="422702"/>
          </a:xfrm>
          <a:prstGeom prst="rect">
            <a:avLst/>
          </a:prstGeom>
        </p:spPr>
        <p:txBody>
          <a:bodyPr wrap="square" lIns="0" tIns="0" rIns="0" bIns="0"/>
          <a:lstStyle>
            <a:lvl1pPr marL="0" indent="0">
              <a:lnSpc>
                <a:spcPct val="100000"/>
              </a:lnSpc>
              <a:spcBef>
                <a:spcPts val="0"/>
              </a:spcBef>
              <a:buFontTx/>
              <a:buNone/>
              <a:defRPr sz="2475" b="0" i="0" spc="0" baseline="0">
                <a:solidFill>
                  <a:schemeClr val="tx1"/>
                </a:solidFill>
                <a:latin typeface="Visuelt Pro" panose="020B0503040202040104" pitchFamily="34" charset="0"/>
                <a:cs typeface="Arial" panose="020B0604020202020204" pitchFamily="34" charset="0"/>
              </a:defRPr>
            </a:lvl1pPr>
          </a:lstStyle>
          <a:p>
            <a:r>
              <a:rPr lang="es-ES" dirty="0"/>
              <a:t>Subtítulo presentación</a:t>
            </a:r>
          </a:p>
        </p:txBody>
      </p:sp>
    </p:spTree>
    <p:extLst>
      <p:ext uri="{BB962C8B-B14F-4D97-AF65-F5344CB8AC3E}">
        <p14:creationId xmlns:p14="http://schemas.microsoft.com/office/powerpoint/2010/main" val="3147396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seño E">
    <p:bg>
      <p:bgRef idx="1001">
        <a:schemeClr val="bg1"/>
      </p:bgRef>
    </p:bg>
    <p:spTree>
      <p:nvGrpSpPr>
        <p:cNvPr id="1" name=""/>
        <p:cNvGrpSpPr/>
        <p:nvPr/>
      </p:nvGrpSpPr>
      <p:grpSpPr>
        <a:xfrm>
          <a:off x="0" y="0"/>
          <a:ext cx="0" cy="0"/>
          <a:chOff x="0" y="0"/>
          <a:chExt cx="0" cy="0"/>
        </a:xfrm>
      </p:grpSpPr>
      <p:sp>
        <p:nvSpPr>
          <p:cNvPr id="11" name="Título 1">
            <a:extLst>
              <a:ext uri="{FF2B5EF4-FFF2-40B4-BE49-F238E27FC236}">
                <a16:creationId xmlns:a16="http://schemas.microsoft.com/office/drawing/2014/main" id="{B50D3FED-6049-FA4B-8A37-E5F06A6B4643}"/>
              </a:ext>
            </a:extLst>
          </p:cNvPr>
          <p:cNvSpPr>
            <a:spLocks noGrp="1"/>
          </p:cNvSpPr>
          <p:nvPr>
            <p:ph type="ctrTitle" hasCustomPrompt="1"/>
          </p:nvPr>
        </p:nvSpPr>
        <p:spPr>
          <a:xfrm>
            <a:off x="579809" y="1497849"/>
            <a:ext cx="7984382" cy="2575319"/>
          </a:xfrm>
          <a:prstGeom prst="rect">
            <a:avLst/>
          </a:prstGeom>
        </p:spPr>
        <p:txBody>
          <a:bodyPr anchor="ctr" anchorCtr="0"/>
          <a:lstStyle>
            <a:lvl1pPr marL="0" indent="0" algn="ctr">
              <a:buFont typeface="Arial" panose="020B0604020202020204" pitchFamily="34" charset="0"/>
              <a:buNone/>
              <a:defRPr sz="3750">
                <a:latin typeface="Visuelt Pro" panose="020B0503040202040104" pitchFamily="34" charset="0"/>
              </a:defRPr>
            </a:lvl1pPr>
          </a:lstStyle>
          <a:p>
            <a:r>
              <a:rPr lang="es-ES" dirty="0"/>
              <a:t>Texto destacado </a:t>
            </a:r>
            <a:r>
              <a:rPr lang="es-ES" dirty="0" err="1"/>
              <a:t>lorem</a:t>
            </a:r>
            <a:r>
              <a:rPr lang="es-ES" dirty="0"/>
              <a:t> </a:t>
            </a:r>
            <a:r>
              <a:rPr lang="es-ES" dirty="0" err="1"/>
              <a:t>ipsum</a:t>
            </a:r>
            <a:r>
              <a:rPr lang="es-ES" dirty="0"/>
              <a:t> dolor </a:t>
            </a:r>
            <a:r>
              <a:rPr lang="es-ES" dirty="0" err="1"/>
              <a:t>sit</a:t>
            </a:r>
            <a:r>
              <a:rPr lang="es-ES" dirty="0"/>
              <a:t> </a:t>
            </a:r>
            <a:r>
              <a:rPr lang="es-ES" dirty="0" err="1"/>
              <a:t>amet</a:t>
            </a:r>
            <a:r>
              <a:rPr lang="es-ES" dirty="0"/>
              <a:t>, </a:t>
            </a:r>
            <a:r>
              <a:rPr lang="es-ES" dirty="0" err="1"/>
              <a:t>consectetuer</a:t>
            </a:r>
            <a:r>
              <a:rPr lang="es-ES" dirty="0"/>
              <a:t> </a:t>
            </a:r>
            <a:r>
              <a:rPr lang="es-ES" dirty="0" err="1"/>
              <a:t>adipiscing</a:t>
            </a:r>
            <a:r>
              <a:rPr lang="es-ES" dirty="0"/>
              <a:t> </a:t>
            </a:r>
            <a:r>
              <a:rPr lang="es-ES" dirty="0" err="1"/>
              <a:t>elit</a:t>
            </a:r>
            <a:r>
              <a:rPr lang="es-ES" dirty="0"/>
              <a:t>, sed </a:t>
            </a:r>
            <a:r>
              <a:rPr lang="es-ES" dirty="0" err="1"/>
              <a:t>diam</a:t>
            </a:r>
            <a:r>
              <a:rPr lang="es-ES" dirty="0"/>
              <a:t> </a:t>
            </a:r>
            <a:r>
              <a:rPr lang="es-ES" dirty="0" err="1"/>
              <a:t>nonummy</a:t>
            </a:r>
            <a:r>
              <a:rPr lang="es-ES" dirty="0"/>
              <a:t> </a:t>
            </a:r>
            <a:r>
              <a:rPr lang="es-ES" dirty="0" err="1"/>
              <a:t>nibh</a:t>
            </a:r>
            <a:r>
              <a:rPr lang="es-ES" dirty="0"/>
              <a:t> </a:t>
            </a:r>
            <a:r>
              <a:rPr lang="es-ES" dirty="0" err="1"/>
              <a:t>euismod</a:t>
            </a:r>
            <a:r>
              <a:rPr lang="es-ES" dirty="0"/>
              <a:t> </a:t>
            </a:r>
            <a:r>
              <a:rPr lang="es-ES" dirty="0" err="1"/>
              <a:t>tincidunt</a:t>
            </a:r>
            <a:r>
              <a:rPr lang="es-ES" dirty="0"/>
              <a:t> ut </a:t>
            </a:r>
            <a:r>
              <a:rPr lang="es-ES" dirty="0" err="1"/>
              <a:t>laoreet</a:t>
            </a:r>
            <a:r>
              <a:rPr lang="es-ES" dirty="0"/>
              <a:t> </a:t>
            </a:r>
            <a:r>
              <a:rPr lang="es-ES" dirty="0" err="1"/>
              <a:t>destacat</a:t>
            </a:r>
            <a:r>
              <a:rPr lang="es-ES" dirty="0"/>
              <a:t> magna </a:t>
            </a:r>
            <a:r>
              <a:rPr lang="es-ES" dirty="0" err="1"/>
              <a:t>aliquam</a:t>
            </a:r>
            <a:r>
              <a:rPr lang="es-ES" dirty="0"/>
              <a:t> </a:t>
            </a:r>
            <a:r>
              <a:rPr lang="es-ES" dirty="0" err="1"/>
              <a:t>erat</a:t>
            </a:r>
            <a:r>
              <a:rPr lang="es-ES" dirty="0"/>
              <a:t> </a:t>
            </a:r>
            <a:r>
              <a:rPr lang="es-ES" dirty="0" err="1"/>
              <a:t>volutpat</a:t>
            </a:r>
            <a:r>
              <a:rPr lang="es-ES" dirty="0"/>
              <a:t>.</a:t>
            </a:r>
          </a:p>
        </p:txBody>
      </p:sp>
      <p:sp>
        <p:nvSpPr>
          <p:cNvPr id="27" name="Marcador de texto 25">
            <a:extLst>
              <a:ext uri="{FF2B5EF4-FFF2-40B4-BE49-F238E27FC236}">
                <a16:creationId xmlns:a16="http://schemas.microsoft.com/office/drawing/2014/main" id="{20E762A7-AB1F-594B-A340-FF5D4F7B0B1D}"/>
              </a:ext>
            </a:extLst>
          </p:cNvPr>
          <p:cNvSpPr>
            <a:spLocks noGrp="1"/>
          </p:cNvSpPr>
          <p:nvPr>
            <p:ph type="body" sz="quarter" idx="10" hasCustomPrompt="1"/>
          </p:nvPr>
        </p:nvSpPr>
        <p:spPr>
          <a:xfrm>
            <a:off x="193098" y="670567"/>
            <a:ext cx="3085687" cy="392732"/>
          </a:xfrm>
          <a:prstGeom prst="rect">
            <a:avLst/>
          </a:prstGeom>
        </p:spPr>
        <p:txBody>
          <a:bodyPr/>
          <a:lstStyle>
            <a:lvl1pPr marL="0" indent="0">
              <a:buNone/>
              <a:defRPr sz="2325" b="0" i="0">
                <a:solidFill>
                  <a:schemeClr val="bg2"/>
                </a:solidFill>
                <a:latin typeface="Periodico Display" panose="02000504080000020004" pitchFamily="2" charset="77"/>
                <a:cs typeface="Times New Roman" panose="02020603050405020304" pitchFamily="18" charset="0"/>
              </a:defRPr>
            </a:lvl1pPr>
          </a:lstStyle>
          <a:p>
            <a:r>
              <a:rPr lang="es-ES" dirty="0"/>
              <a:t>Título </a:t>
            </a:r>
            <a:r>
              <a:rPr lang="es-ES" dirty="0" err="1"/>
              <a:t>slide</a:t>
            </a:r>
            <a:endParaRPr lang="es-ES" dirty="0"/>
          </a:p>
        </p:txBody>
      </p:sp>
      <p:sp>
        <p:nvSpPr>
          <p:cNvPr id="29" name="Marcador de texto 25">
            <a:extLst>
              <a:ext uri="{FF2B5EF4-FFF2-40B4-BE49-F238E27FC236}">
                <a16:creationId xmlns:a16="http://schemas.microsoft.com/office/drawing/2014/main" id="{468D7502-58FE-6643-944A-CFE1CE85A538}"/>
              </a:ext>
            </a:extLst>
          </p:cNvPr>
          <p:cNvSpPr>
            <a:spLocks noGrp="1"/>
          </p:cNvSpPr>
          <p:nvPr>
            <p:ph type="body" sz="quarter" idx="11" hasCustomPrompt="1"/>
          </p:nvPr>
        </p:nvSpPr>
        <p:spPr>
          <a:xfrm>
            <a:off x="193099" y="229503"/>
            <a:ext cx="3119519" cy="211562"/>
          </a:xfrm>
          <a:prstGeom prst="rect">
            <a:avLst/>
          </a:prstGeom>
        </p:spPr>
        <p:txBody>
          <a:bodyPr anchor="ctr" anchorCtr="0"/>
          <a:lstStyle>
            <a:lvl1pPr marL="0" indent="0">
              <a:buNone/>
              <a:defRPr sz="900" b="0">
                <a:solidFill>
                  <a:schemeClr val="bg2"/>
                </a:solidFill>
                <a:latin typeface="Visuelt Pro" panose="020B0503040202040104" pitchFamily="34" charset="0"/>
              </a:defRPr>
            </a:lvl1pPr>
          </a:lstStyle>
          <a:p>
            <a:r>
              <a:rPr lang="es-ES" dirty="0"/>
              <a:t>00. Título capítulo</a:t>
            </a:r>
          </a:p>
        </p:txBody>
      </p:sp>
      <p:sp>
        <p:nvSpPr>
          <p:cNvPr id="32" name="Marcador de texto 25">
            <a:extLst>
              <a:ext uri="{FF2B5EF4-FFF2-40B4-BE49-F238E27FC236}">
                <a16:creationId xmlns:a16="http://schemas.microsoft.com/office/drawing/2014/main" id="{66002469-9E56-F043-A66E-8B630B63C4D8}"/>
              </a:ext>
            </a:extLst>
          </p:cNvPr>
          <p:cNvSpPr>
            <a:spLocks noGrp="1"/>
          </p:cNvSpPr>
          <p:nvPr>
            <p:ph type="body" sz="quarter" idx="12" hasCustomPrompt="1"/>
          </p:nvPr>
        </p:nvSpPr>
        <p:spPr>
          <a:xfrm>
            <a:off x="193098" y="4799515"/>
            <a:ext cx="3085687" cy="207749"/>
          </a:xfrm>
          <a:prstGeom prst="rect">
            <a:avLst/>
          </a:prstGeom>
        </p:spPr>
        <p:txBody>
          <a:bodyPr anchor="ctr" anchorCtr="0"/>
          <a:lstStyle>
            <a:lvl1pPr marL="0" indent="0">
              <a:buNone/>
              <a:defRPr sz="900" b="0">
                <a:solidFill>
                  <a:schemeClr val="tx1"/>
                </a:solidFill>
                <a:latin typeface="Visuelt Pro" panose="020B0503040202040104" pitchFamily="34" charset="0"/>
              </a:defRPr>
            </a:lvl1pPr>
          </a:lstStyle>
          <a:p>
            <a:r>
              <a:rPr lang="es-ES" dirty="0"/>
              <a:t>Título presentación</a:t>
            </a:r>
          </a:p>
        </p:txBody>
      </p:sp>
      <p:pic>
        <p:nvPicPr>
          <p:cNvPr id="9" name="Imagen 8">
            <a:extLst>
              <a:ext uri="{FF2B5EF4-FFF2-40B4-BE49-F238E27FC236}">
                <a16:creationId xmlns:a16="http://schemas.microsoft.com/office/drawing/2014/main" id="{93552BD7-4574-8743-9150-E62FBA47D15E}"/>
              </a:ext>
            </a:extLst>
          </p:cNvPr>
          <p:cNvPicPr>
            <a:picLocks noChangeAspect="1"/>
          </p:cNvPicPr>
          <p:nvPr userDrawn="1"/>
        </p:nvPicPr>
        <p:blipFill>
          <a:blip r:embed="rId2"/>
          <a:stretch>
            <a:fillRect/>
          </a:stretch>
        </p:blipFill>
        <p:spPr>
          <a:xfrm>
            <a:off x="8143307" y="94622"/>
            <a:ext cx="903803" cy="451901"/>
          </a:xfrm>
          <a:prstGeom prst="rect">
            <a:avLst/>
          </a:prstGeom>
        </p:spPr>
      </p:pic>
    </p:spTree>
    <p:extLst>
      <p:ext uri="{BB962C8B-B14F-4D97-AF65-F5344CB8AC3E}">
        <p14:creationId xmlns:p14="http://schemas.microsoft.com/office/powerpoint/2010/main" val="332902587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Final">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A98B2BFC-9FDE-5B4B-BCF2-2C8FCC4E8506}"/>
              </a:ext>
            </a:extLst>
          </p:cNvPr>
          <p:cNvPicPr>
            <a:picLocks noChangeAspect="1"/>
          </p:cNvPicPr>
          <p:nvPr userDrawn="1"/>
        </p:nvPicPr>
        <p:blipFill rotWithShape="1">
          <a:blip r:embed="rId2"/>
          <a:srcRect l="148"/>
          <a:stretch/>
        </p:blipFill>
        <p:spPr>
          <a:xfrm>
            <a:off x="0" y="0"/>
            <a:ext cx="9144000" cy="5143500"/>
          </a:xfrm>
          <a:prstGeom prst="rect">
            <a:avLst/>
          </a:prstGeom>
        </p:spPr>
      </p:pic>
      <p:sp>
        <p:nvSpPr>
          <p:cNvPr id="9" name="Marcador de texto 13">
            <a:extLst>
              <a:ext uri="{FF2B5EF4-FFF2-40B4-BE49-F238E27FC236}">
                <a16:creationId xmlns:a16="http://schemas.microsoft.com/office/drawing/2014/main" id="{204741AB-5D58-1643-89C3-8D22DB98A0D9}"/>
              </a:ext>
            </a:extLst>
          </p:cNvPr>
          <p:cNvSpPr>
            <a:spLocks noGrp="1"/>
          </p:cNvSpPr>
          <p:nvPr>
            <p:ph type="body" sz="quarter" idx="10" hasCustomPrompt="1"/>
          </p:nvPr>
        </p:nvSpPr>
        <p:spPr>
          <a:xfrm>
            <a:off x="335170" y="243823"/>
            <a:ext cx="5685254" cy="905528"/>
          </a:xfrm>
          <a:prstGeom prst="rect">
            <a:avLst/>
          </a:prstGeom>
        </p:spPr>
        <p:txBody>
          <a:bodyPr wrap="square" lIns="0" tIns="0" rIns="0" bIns="0"/>
          <a:lstStyle>
            <a:lvl1pPr marL="0" indent="0">
              <a:lnSpc>
                <a:spcPct val="100000"/>
              </a:lnSpc>
              <a:spcBef>
                <a:spcPts val="0"/>
              </a:spcBef>
              <a:buFontTx/>
              <a:buNone/>
              <a:defRPr sz="6000" b="0" i="0" spc="-75" baseline="0">
                <a:solidFill>
                  <a:schemeClr val="tx1"/>
                </a:solidFill>
                <a:latin typeface="Periodico Display UltraLight" panose="02000504070000020004" pitchFamily="2" charset="77"/>
                <a:cs typeface="Times New Roman" panose="02020603050405020304" pitchFamily="18" charset="0"/>
              </a:defRPr>
            </a:lvl1pPr>
          </a:lstStyle>
          <a:p>
            <a:r>
              <a:rPr lang="es-ES" dirty="0"/>
              <a:t>¡Gracias!</a:t>
            </a:r>
          </a:p>
        </p:txBody>
      </p:sp>
    </p:spTree>
    <p:extLst>
      <p:ext uri="{BB962C8B-B14F-4D97-AF65-F5344CB8AC3E}">
        <p14:creationId xmlns:p14="http://schemas.microsoft.com/office/powerpoint/2010/main" val="3814988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4" name="Imagen 3" descr="Barra_Gri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608" y="4533368"/>
            <a:ext cx="8598410" cy="411482"/>
          </a:xfrm>
          <a:prstGeom prst="rect">
            <a:avLst/>
          </a:prstGeom>
        </p:spPr>
      </p:pic>
      <p:sp>
        <p:nvSpPr>
          <p:cNvPr id="6" name="Slide Number Placeholder 5"/>
          <p:cNvSpPr>
            <a:spLocks noGrp="1"/>
          </p:cNvSpPr>
          <p:nvPr>
            <p:ph type="sldNum" sz="quarter" idx="12"/>
          </p:nvPr>
        </p:nvSpPr>
        <p:spPr>
          <a:xfrm>
            <a:off x="521520" y="4571570"/>
            <a:ext cx="2057400" cy="273844"/>
          </a:xfrm>
        </p:spPr>
        <p:txBody>
          <a:bodyPr/>
          <a:lstStyle/>
          <a:p>
            <a:fld id="{E340BA3A-5DDA-134E-9763-2B0E440B08E8}" type="slidenum">
              <a:rPr lang="es-ES_tradnl" smtClean="0"/>
              <a:pPr/>
              <a:t>‹Nº›</a:t>
            </a:fld>
            <a:endParaRPr lang="es-ES_tradnl"/>
          </a:p>
        </p:txBody>
      </p:sp>
      <p:cxnSp>
        <p:nvCxnSpPr>
          <p:cNvPr id="5" name="Conector recto 4"/>
          <p:cNvCxnSpPr/>
          <p:nvPr userDrawn="1"/>
        </p:nvCxnSpPr>
        <p:spPr>
          <a:xfrm flipV="1">
            <a:off x="283583" y="517896"/>
            <a:ext cx="8482821" cy="12332"/>
          </a:xfrm>
          <a:prstGeom prst="line">
            <a:avLst/>
          </a:prstGeom>
          <a:ln w="952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28649" y="613046"/>
            <a:ext cx="4266235" cy="895523"/>
          </a:xfrm>
        </p:spPr>
        <p:txBody>
          <a:bodyPr anchor="t">
            <a:normAutofit/>
          </a:bodyPr>
          <a:lstStyle>
            <a:lvl1pPr>
              <a:defRPr sz="1400" b="0" i="0">
                <a:solidFill>
                  <a:srgbClr val="5D5D5D"/>
                </a:solidFill>
                <a:latin typeface="ApexNew-Light"/>
                <a:cs typeface="ApexNew-Light"/>
              </a:defRPr>
            </a:lvl1pPr>
          </a:lstStyle>
          <a:p>
            <a:r>
              <a:rPr lang="es-ES" dirty="0"/>
              <a:t>Clic para editar título</a:t>
            </a:r>
            <a:endParaRPr lang="en-US" dirty="0"/>
          </a:p>
        </p:txBody>
      </p:sp>
      <p:sp>
        <p:nvSpPr>
          <p:cNvPr id="12" name="Marcador de texto 11"/>
          <p:cNvSpPr>
            <a:spLocks noGrp="1"/>
          </p:cNvSpPr>
          <p:nvPr>
            <p:ph type="body" sz="quarter" idx="13" hasCustomPrompt="1"/>
          </p:nvPr>
        </p:nvSpPr>
        <p:spPr>
          <a:xfrm>
            <a:off x="5107801" y="204654"/>
            <a:ext cx="3831218" cy="271833"/>
          </a:xfrm>
        </p:spPr>
        <p:txBody>
          <a:bodyPr anchor="ctr">
            <a:noAutofit/>
          </a:bodyPr>
          <a:lstStyle>
            <a:lvl1pPr marL="0" indent="0">
              <a:buNone/>
              <a:defRPr sz="1800" b="1">
                <a:solidFill>
                  <a:srgbClr val="E05729"/>
                </a:solidFill>
              </a:defRPr>
            </a:lvl1pPr>
          </a:lstStyle>
          <a:p>
            <a:pPr lvl="0"/>
            <a:r>
              <a:rPr lang="es-ES_tradnl" dirty="0"/>
              <a:t>Haga clic para agregar titulo </a:t>
            </a:r>
            <a:endParaRPr lang="es-ES" dirty="0"/>
          </a:p>
        </p:txBody>
      </p:sp>
    </p:spTree>
    <p:extLst>
      <p:ext uri="{BB962C8B-B14F-4D97-AF65-F5344CB8AC3E}">
        <p14:creationId xmlns:p14="http://schemas.microsoft.com/office/powerpoint/2010/main" val="128475577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95441" y="516026"/>
            <a:ext cx="5351620" cy="994172"/>
          </a:xfrm>
          <a:noFill/>
          <a:ln>
            <a:noFill/>
          </a:ln>
          <a:effectLst/>
        </p:spPr>
        <p:txBody>
          <a:bodyPr anchor="t">
            <a:noAutofit/>
          </a:bodyPr>
          <a:lstStyle>
            <a:lvl1pPr>
              <a:defRPr sz="4400">
                <a:solidFill>
                  <a:srgbClr val="D9D9D9"/>
                </a:solidFill>
                <a:effectLst/>
              </a:defRPr>
            </a:lvl1pPr>
          </a:lstStyle>
          <a:p>
            <a:r>
              <a:rPr lang="es-ES" dirty="0"/>
              <a:t>Clic para editar título</a:t>
            </a:r>
            <a:endParaRPr lang="en-US" dirty="0"/>
          </a:p>
        </p:txBody>
      </p:sp>
    </p:spTree>
    <p:extLst>
      <p:ext uri="{BB962C8B-B14F-4D97-AF65-F5344CB8AC3E}">
        <p14:creationId xmlns:p14="http://schemas.microsoft.com/office/powerpoint/2010/main" val="208965625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9" name="Imagen 8" descr="Barra_Gri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608" y="4533368"/>
            <a:ext cx="8598410" cy="411482"/>
          </a:xfrm>
          <a:prstGeom prst="rect">
            <a:avLst/>
          </a:prstGeom>
        </p:spPr>
      </p:pic>
      <p:cxnSp>
        <p:nvCxnSpPr>
          <p:cNvPr id="11" name="Conector recto 10"/>
          <p:cNvCxnSpPr/>
          <p:nvPr userDrawn="1"/>
        </p:nvCxnSpPr>
        <p:spPr>
          <a:xfrm flipV="1">
            <a:off x="283583" y="517896"/>
            <a:ext cx="8482821" cy="12332"/>
          </a:xfrm>
          <a:prstGeom prst="line">
            <a:avLst/>
          </a:prstGeom>
          <a:ln w="952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28649" y="611572"/>
            <a:ext cx="4303223" cy="604211"/>
          </a:xfrm>
        </p:spPr>
        <p:txBody>
          <a:bodyPr anchor="t">
            <a:normAutofit/>
          </a:bodyPr>
          <a:lstStyle>
            <a:lvl1pPr>
              <a:defRPr sz="1400" b="0" i="0">
                <a:solidFill>
                  <a:srgbClr val="5D5D5D"/>
                </a:solidFill>
                <a:latin typeface="ApexNew-Light"/>
                <a:cs typeface="ApexNew-Light"/>
              </a:defRPr>
            </a:lvl1pPr>
          </a:lstStyle>
          <a:p>
            <a:r>
              <a:rPr lang="es-ES" dirty="0"/>
              <a:t>Clic para editar título</a:t>
            </a:r>
            <a:endParaRPr lang="en-US" dirty="0"/>
          </a:p>
        </p:txBody>
      </p:sp>
      <p:sp>
        <p:nvSpPr>
          <p:cNvPr id="3" name="Content Placeholder 2"/>
          <p:cNvSpPr>
            <a:spLocks noGrp="1"/>
          </p:cNvSpPr>
          <p:nvPr>
            <p:ph sz="half" idx="1"/>
          </p:nvPr>
        </p:nvSpPr>
        <p:spPr>
          <a:xfrm>
            <a:off x="628650" y="1146768"/>
            <a:ext cx="3886200" cy="3292333"/>
          </a:xfrm>
        </p:spPr>
        <p:txBody>
          <a:bodyPr>
            <a:normAutofit/>
          </a:bodyPr>
          <a:lstStyle>
            <a:lvl1pPr marL="0" indent="0">
              <a:buNone/>
              <a:defRPr sz="1400" b="1">
                <a:solidFill>
                  <a:srgbClr val="5D5D5D"/>
                </a:solidFill>
              </a:defRPr>
            </a:lvl1pPr>
            <a:lvl2pPr marL="457200" indent="0">
              <a:buNone/>
              <a:defRPr sz="1400" b="1">
                <a:solidFill>
                  <a:srgbClr val="5D5D5D"/>
                </a:solidFill>
              </a:defRPr>
            </a:lvl2pPr>
            <a:lvl3pPr marL="914400" indent="0">
              <a:buNone/>
              <a:defRPr sz="1400" b="1">
                <a:solidFill>
                  <a:srgbClr val="5D5D5D"/>
                </a:solidFill>
              </a:defRPr>
            </a:lvl3pPr>
            <a:lvl4pPr marL="1371600" indent="0">
              <a:buNone/>
              <a:defRPr sz="1400" b="1">
                <a:solidFill>
                  <a:srgbClr val="5D5D5D"/>
                </a:solidFill>
              </a:defRPr>
            </a:lvl4pPr>
            <a:lvl5pPr marL="1828800" indent="0">
              <a:buNone/>
              <a:defRPr sz="1400" b="1">
                <a:solidFill>
                  <a:srgbClr val="5D5D5D"/>
                </a:solidFill>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4629150" y="1146768"/>
            <a:ext cx="3886200" cy="3292333"/>
          </a:xfrm>
        </p:spPr>
        <p:txBody>
          <a:bodyPr>
            <a:normAutofit/>
          </a:bodyPr>
          <a:lstStyle>
            <a:lvl1pPr marL="0" indent="0">
              <a:buNone/>
              <a:defRPr sz="1400" b="1">
                <a:solidFill>
                  <a:srgbClr val="5D5D5D"/>
                </a:solidFill>
              </a:defRPr>
            </a:lvl1pPr>
            <a:lvl2pPr marL="457200" indent="0">
              <a:buNone/>
              <a:defRPr sz="1400" b="1">
                <a:solidFill>
                  <a:srgbClr val="5D5D5D"/>
                </a:solidFill>
              </a:defRPr>
            </a:lvl2pPr>
            <a:lvl3pPr marL="914400" indent="0">
              <a:buNone/>
              <a:defRPr sz="1400" b="1">
                <a:solidFill>
                  <a:srgbClr val="5D5D5D"/>
                </a:solidFill>
              </a:defRPr>
            </a:lvl3pPr>
            <a:lvl4pPr marL="1371600" indent="0">
              <a:buNone/>
              <a:defRPr sz="1400" b="1">
                <a:solidFill>
                  <a:srgbClr val="5D5D5D"/>
                </a:solidFill>
              </a:defRPr>
            </a:lvl4pPr>
            <a:lvl5pPr marL="1828800" indent="0">
              <a:buNone/>
              <a:defRPr sz="1400" b="1">
                <a:solidFill>
                  <a:srgbClr val="5D5D5D"/>
                </a:solidFill>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Slide Number Placeholder 6"/>
          <p:cNvSpPr>
            <a:spLocks noGrp="1"/>
          </p:cNvSpPr>
          <p:nvPr>
            <p:ph type="sldNum" sz="quarter" idx="12"/>
          </p:nvPr>
        </p:nvSpPr>
        <p:spPr>
          <a:xfrm>
            <a:off x="496860" y="4559239"/>
            <a:ext cx="2057400" cy="273844"/>
          </a:xfrm>
        </p:spPr>
        <p:txBody>
          <a:bodyPr/>
          <a:lstStyle/>
          <a:p>
            <a:fld id="{E340BA3A-5DDA-134E-9763-2B0E440B08E8}" type="slidenum">
              <a:rPr lang="es-ES_tradnl" smtClean="0"/>
              <a:pPr/>
              <a:t>‹Nº›</a:t>
            </a:fld>
            <a:endParaRPr lang="es-ES_tradnl"/>
          </a:p>
        </p:txBody>
      </p:sp>
      <p:sp>
        <p:nvSpPr>
          <p:cNvPr id="10" name="Marcador de texto 11"/>
          <p:cNvSpPr>
            <a:spLocks noGrp="1"/>
          </p:cNvSpPr>
          <p:nvPr>
            <p:ph type="body" sz="quarter" idx="13" hasCustomPrompt="1"/>
          </p:nvPr>
        </p:nvSpPr>
        <p:spPr>
          <a:xfrm>
            <a:off x="5107801" y="204654"/>
            <a:ext cx="3831218" cy="271833"/>
          </a:xfrm>
        </p:spPr>
        <p:txBody>
          <a:bodyPr anchor="ctr">
            <a:noAutofit/>
          </a:bodyPr>
          <a:lstStyle>
            <a:lvl1pPr marL="0" indent="0">
              <a:buNone/>
              <a:defRPr sz="1800" b="1">
                <a:solidFill>
                  <a:srgbClr val="E05729"/>
                </a:solidFill>
              </a:defRPr>
            </a:lvl1pPr>
          </a:lstStyle>
          <a:p>
            <a:pPr lvl="0"/>
            <a:r>
              <a:rPr lang="es-ES_tradnl" dirty="0"/>
              <a:t>Haga clic para agregar titulo </a:t>
            </a:r>
            <a:endParaRPr lang="es-ES" dirty="0"/>
          </a:p>
        </p:txBody>
      </p:sp>
    </p:spTree>
    <p:extLst>
      <p:ext uri="{BB962C8B-B14F-4D97-AF65-F5344CB8AC3E}">
        <p14:creationId xmlns:p14="http://schemas.microsoft.com/office/powerpoint/2010/main" val="905181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1" name="Imagen 10" descr="Barra_Gri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608" y="4533368"/>
            <a:ext cx="8598410" cy="411482"/>
          </a:xfrm>
          <a:prstGeom prst="rect">
            <a:avLst/>
          </a:prstGeom>
        </p:spPr>
      </p:pic>
      <p:cxnSp>
        <p:nvCxnSpPr>
          <p:cNvPr id="10" name="Conector recto 9"/>
          <p:cNvCxnSpPr/>
          <p:nvPr userDrawn="1"/>
        </p:nvCxnSpPr>
        <p:spPr>
          <a:xfrm flipV="1">
            <a:off x="283583" y="517896"/>
            <a:ext cx="8482821" cy="12332"/>
          </a:xfrm>
          <a:prstGeom prst="line">
            <a:avLst/>
          </a:prstGeom>
          <a:ln w="952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29841" y="599245"/>
            <a:ext cx="4302032" cy="628870"/>
          </a:xfrm>
        </p:spPr>
        <p:txBody>
          <a:bodyPr anchor="t">
            <a:normAutofit/>
          </a:bodyPr>
          <a:lstStyle>
            <a:lvl1pPr>
              <a:defRPr sz="1400" b="0" i="0">
                <a:solidFill>
                  <a:srgbClr val="5D5D5D"/>
                </a:solidFill>
                <a:latin typeface="ApexNew-Light"/>
                <a:cs typeface="ApexNew-Light"/>
              </a:defRPr>
            </a:lvl1pPr>
          </a:lstStyle>
          <a:p>
            <a:r>
              <a:rPr lang="es-ES" dirty="0"/>
              <a:t>Clic para editar título</a:t>
            </a:r>
            <a:endParaRPr lang="en-US" dirty="0"/>
          </a:p>
        </p:txBody>
      </p:sp>
      <p:sp>
        <p:nvSpPr>
          <p:cNvPr id="3" name="Text Placeholder 2"/>
          <p:cNvSpPr>
            <a:spLocks noGrp="1"/>
          </p:cNvSpPr>
          <p:nvPr>
            <p:ph type="body" idx="1"/>
          </p:nvPr>
        </p:nvSpPr>
        <p:spPr>
          <a:xfrm>
            <a:off x="629842" y="1159100"/>
            <a:ext cx="3868340" cy="690525"/>
          </a:xfrm>
        </p:spPr>
        <p:txBody>
          <a:bodyPr anchor="b">
            <a:noAutofit/>
          </a:bodyPr>
          <a:lstStyle>
            <a:lvl1pPr marL="0" indent="0">
              <a:buNone/>
              <a:defRPr sz="1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el estilo de texto del patrón</a:t>
            </a:r>
          </a:p>
        </p:txBody>
      </p:sp>
      <p:sp>
        <p:nvSpPr>
          <p:cNvPr id="4" name="Content Placeholder 3"/>
          <p:cNvSpPr>
            <a:spLocks noGrp="1"/>
          </p:cNvSpPr>
          <p:nvPr>
            <p:ph sz="half" idx="2"/>
          </p:nvPr>
        </p:nvSpPr>
        <p:spPr>
          <a:xfrm>
            <a:off x="629842" y="1849626"/>
            <a:ext cx="3868340" cy="2577146"/>
          </a:xfrm>
        </p:spPr>
        <p:txBody>
          <a:bodyPr>
            <a:normAutofit/>
          </a:bodyPr>
          <a:lstStyle>
            <a:lvl1pPr>
              <a:defRPr sz="1400">
                <a:solidFill>
                  <a:srgbClr val="5D5D5D"/>
                </a:solidFill>
              </a:defRPr>
            </a:lvl1pPr>
            <a:lvl2pPr>
              <a:defRPr sz="1400">
                <a:solidFill>
                  <a:srgbClr val="5D5D5D"/>
                </a:solidFill>
              </a:defRPr>
            </a:lvl2pPr>
            <a:lvl3pPr>
              <a:defRPr sz="1400">
                <a:solidFill>
                  <a:srgbClr val="5D5D5D"/>
                </a:solidFill>
              </a:defRPr>
            </a:lvl3pPr>
            <a:lvl4pPr>
              <a:defRPr sz="1400">
                <a:solidFill>
                  <a:srgbClr val="5D5D5D"/>
                </a:solidFill>
              </a:defRPr>
            </a:lvl4pPr>
            <a:lvl5pPr>
              <a:defRPr sz="1400">
                <a:solidFill>
                  <a:srgbClr val="5D5D5D"/>
                </a:solidFill>
              </a:defRPr>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p:nvPr>
        </p:nvSpPr>
        <p:spPr>
          <a:xfrm>
            <a:off x="4629151" y="1159100"/>
            <a:ext cx="3887391" cy="690525"/>
          </a:xfrm>
        </p:spPr>
        <p:txBody>
          <a:bodyPr anchor="b">
            <a:noAutofit/>
          </a:bodyPr>
          <a:lstStyle>
            <a:lvl1pPr marL="0" indent="0">
              <a:buNone/>
              <a:defRPr sz="1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el estilo de texto del patrón</a:t>
            </a:r>
          </a:p>
        </p:txBody>
      </p:sp>
      <p:sp>
        <p:nvSpPr>
          <p:cNvPr id="6" name="Content Placeholder 5"/>
          <p:cNvSpPr>
            <a:spLocks noGrp="1"/>
          </p:cNvSpPr>
          <p:nvPr>
            <p:ph sz="quarter" idx="4"/>
          </p:nvPr>
        </p:nvSpPr>
        <p:spPr>
          <a:xfrm>
            <a:off x="4629151" y="1849626"/>
            <a:ext cx="3887391" cy="2577145"/>
          </a:xfrm>
        </p:spPr>
        <p:txBody>
          <a:bodyPr>
            <a:normAutofit/>
          </a:bodyPr>
          <a:lstStyle>
            <a:lvl1pPr>
              <a:defRPr sz="1400">
                <a:solidFill>
                  <a:srgbClr val="5D5D5D"/>
                </a:solidFill>
              </a:defRPr>
            </a:lvl1pPr>
            <a:lvl2pPr>
              <a:defRPr sz="1400">
                <a:solidFill>
                  <a:srgbClr val="5D5D5D"/>
                </a:solidFill>
              </a:defRPr>
            </a:lvl2pPr>
            <a:lvl3pPr>
              <a:defRPr sz="1400">
                <a:solidFill>
                  <a:srgbClr val="5D5D5D"/>
                </a:solidFill>
              </a:defRPr>
            </a:lvl3pPr>
            <a:lvl4pPr>
              <a:defRPr sz="1400">
                <a:solidFill>
                  <a:srgbClr val="5D5D5D"/>
                </a:solidFill>
              </a:defRPr>
            </a:lvl4pPr>
            <a:lvl5pPr>
              <a:defRPr sz="1400">
                <a:solidFill>
                  <a:srgbClr val="5D5D5D"/>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9" name="Slide Number Placeholder 8"/>
          <p:cNvSpPr>
            <a:spLocks noGrp="1"/>
          </p:cNvSpPr>
          <p:nvPr>
            <p:ph type="sldNum" sz="quarter" idx="12"/>
          </p:nvPr>
        </p:nvSpPr>
        <p:spPr>
          <a:xfrm>
            <a:off x="484530" y="4559239"/>
            <a:ext cx="2057400" cy="273844"/>
          </a:xfrm>
        </p:spPr>
        <p:txBody>
          <a:bodyPr/>
          <a:lstStyle/>
          <a:p>
            <a:fld id="{E340BA3A-5DDA-134E-9763-2B0E440B08E8}" type="slidenum">
              <a:rPr lang="es-ES_tradnl" smtClean="0"/>
              <a:pPr/>
              <a:t>‹Nº›</a:t>
            </a:fld>
            <a:endParaRPr lang="es-ES_tradnl"/>
          </a:p>
        </p:txBody>
      </p:sp>
      <p:sp>
        <p:nvSpPr>
          <p:cNvPr id="12" name="Marcador de texto 11"/>
          <p:cNvSpPr>
            <a:spLocks noGrp="1"/>
          </p:cNvSpPr>
          <p:nvPr>
            <p:ph type="body" sz="quarter" idx="13" hasCustomPrompt="1"/>
          </p:nvPr>
        </p:nvSpPr>
        <p:spPr>
          <a:xfrm>
            <a:off x="5107801" y="204654"/>
            <a:ext cx="3831218" cy="271833"/>
          </a:xfrm>
        </p:spPr>
        <p:txBody>
          <a:bodyPr anchor="ctr">
            <a:noAutofit/>
          </a:bodyPr>
          <a:lstStyle>
            <a:lvl1pPr marL="0" indent="0">
              <a:buNone/>
              <a:defRPr sz="1800" b="1">
                <a:solidFill>
                  <a:srgbClr val="E05729"/>
                </a:solidFill>
              </a:defRPr>
            </a:lvl1pPr>
          </a:lstStyle>
          <a:p>
            <a:pPr lvl="0"/>
            <a:r>
              <a:rPr lang="es-ES_tradnl" dirty="0"/>
              <a:t>Haga clic para agregar titulo </a:t>
            </a:r>
            <a:endParaRPr lang="es-ES" dirty="0"/>
          </a:p>
        </p:txBody>
      </p:sp>
    </p:spTree>
    <p:extLst>
      <p:ext uri="{BB962C8B-B14F-4D97-AF65-F5344CB8AC3E}">
        <p14:creationId xmlns:p14="http://schemas.microsoft.com/office/powerpoint/2010/main" val="619298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pic>
        <p:nvPicPr>
          <p:cNvPr id="7" name="Imagen 6" descr="Barra_Gri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608" y="4533368"/>
            <a:ext cx="8598410" cy="411482"/>
          </a:xfrm>
          <a:prstGeom prst="rect">
            <a:avLst/>
          </a:prstGeom>
        </p:spPr>
      </p:pic>
      <p:cxnSp>
        <p:nvCxnSpPr>
          <p:cNvPr id="6" name="Conector recto 5"/>
          <p:cNvCxnSpPr/>
          <p:nvPr userDrawn="1"/>
        </p:nvCxnSpPr>
        <p:spPr>
          <a:xfrm flipV="1">
            <a:off x="283583" y="517896"/>
            <a:ext cx="8482821" cy="12332"/>
          </a:xfrm>
          <a:prstGeom prst="line">
            <a:avLst/>
          </a:prstGeom>
          <a:ln w="952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591660" y="597766"/>
            <a:ext cx="4352542" cy="794822"/>
          </a:xfrm>
        </p:spPr>
        <p:txBody>
          <a:bodyPr anchor="t">
            <a:normAutofit/>
          </a:bodyPr>
          <a:lstStyle>
            <a:lvl1pPr>
              <a:defRPr sz="1400" b="0" i="0">
                <a:solidFill>
                  <a:srgbClr val="5D5D5D"/>
                </a:solidFill>
                <a:latin typeface="ApexNew-Light"/>
                <a:cs typeface="ApexNew-Light"/>
              </a:defRPr>
            </a:lvl1pPr>
          </a:lstStyle>
          <a:p>
            <a:r>
              <a:rPr lang="es-ES" dirty="0"/>
              <a:t>Clic para editar título</a:t>
            </a:r>
            <a:endParaRPr lang="en-US" dirty="0"/>
          </a:p>
        </p:txBody>
      </p:sp>
      <p:sp>
        <p:nvSpPr>
          <p:cNvPr id="5" name="Slide Number Placeholder 4"/>
          <p:cNvSpPr>
            <a:spLocks noGrp="1"/>
          </p:cNvSpPr>
          <p:nvPr>
            <p:ph type="sldNum" sz="quarter" idx="12"/>
          </p:nvPr>
        </p:nvSpPr>
        <p:spPr>
          <a:xfrm>
            <a:off x="484530" y="4559239"/>
            <a:ext cx="2057400" cy="273844"/>
          </a:xfrm>
        </p:spPr>
        <p:txBody>
          <a:bodyPr/>
          <a:lstStyle/>
          <a:p>
            <a:fld id="{E340BA3A-5DDA-134E-9763-2B0E440B08E8}" type="slidenum">
              <a:rPr lang="es-ES_tradnl" smtClean="0"/>
              <a:pPr/>
              <a:t>‹Nº›</a:t>
            </a:fld>
            <a:endParaRPr lang="es-ES_tradnl"/>
          </a:p>
        </p:txBody>
      </p:sp>
      <p:sp>
        <p:nvSpPr>
          <p:cNvPr id="8" name="Marcador de texto 11"/>
          <p:cNvSpPr>
            <a:spLocks noGrp="1"/>
          </p:cNvSpPr>
          <p:nvPr>
            <p:ph type="body" sz="quarter" idx="13" hasCustomPrompt="1"/>
          </p:nvPr>
        </p:nvSpPr>
        <p:spPr>
          <a:xfrm>
            <a:off x="5107801" y="204654"/>
            <a:ext cx="3831218" cy="271833"/>
          </a:xfrm>
        </p:spPr>
        <p:txBody>
          <a:bodyPr anchor="ctr">
            <a:noAutofit/>
          </a:bodyPr>
          <a:lstStyle>
            <a:lvl1pPr marL="0" indent="0">
              <a:buNone/>
              <a:defRPr sz="1800" b="1">
                <a:solidFill>
                  <a:srgbClr val="E05729"/>
                </a:solidFill>
              </a:defRPr>
            </a:lvl1pPr>
          </a:lstStyle>
          <a:p>
            <a:pPr lvl="0"/>
            <a:r>
              <a:rPr lang="es-ES_tradnl" dirty="0"/>
              <a:t>Haga clic para agregar titulo </a:t>
            </a:r>
            <a:endParaRPr lang="es-ES" dirty="0"/>
          </a:p>
        </p:txBody>
      </p:sp>
    </p:spTree>
    <p:extLst>
      <p:ext uri="{BB962C8B-B14F-4D97-AF65-F5344CB8AC3E}">
        <p14:creationId xmlns:p14="http://schemas.microsoft.com/office/powerpoint/2010/main" val="1843749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pic>
        <p:nvPicPr>
          <p:cNvPr id="6" name="Imagen 5" descr="Barra_Gri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608" y="4533368"/>
            <a:ext cx="8598410" cy="411482"/>
          </a:xfrm>
          <a:prstGeom prst="rect">
            <a:avLst/>
          </a:prstGeom>
        </p:spPr>
      </p:pic>
      <p:cxnSp>
        <p:nvCxnSpPr>
          <p:cNvPr id="5" name="Conector recto 4"/>
          <p:cNvCxnSpPr/>
          <p:nvPr userDrawn="1"/>
        </p:nvCxnSpPr>
        <p:spPr>
          <a:xfrm flipV="1">
            <a:off x="283583" y="517896"/>
            <a:ext cx="8482821" cy="12332"/>
          </a:xfrm>
          <a:prstGeom prst="line">
            <a:avLst/>
          </a:prstGeom>
          <a:ln w="952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xfrm>
            <a:off x="484530" y="4571570"/>
            <a:ext cx="2057400" cy="273844"/>
          </a:xfrm>
        </p:spPr>
        <p:txBody>
          <a:bodyPr/>
          <a:lstStyle/>
          <a:p>
            <a:fld id="{E340BA3A-5DDA-134E-9763-2B0E440B08E8}" type="slidenum">
              <a:rPr lang="es-ES_tradnl" smtClean="0"/>
              <a:pPr/>
              <a:t>‹Nº›</a:t>
            </a:fld>
            <a:endParaRPr lang="es-ES_tradnl" dirty="0"/>
          </a:p>
        </p:txBody>
      </p:sp>
      <p:sp>
        <p:nvSpPr>
          <p:cNvPr id="7" name="Marcador de texto 11"/>
          <p:cNvSpPr>
            <a:spLocks noGrp="1"/>
          </p:cNvSpPr>
          <p:nvPr>
            <p:ph type="body" sz="quarter" idx="13" hasCustomPrompt="1"/>
          </p:nvPr>
        </p:nvSpPr>
        <p:spPr>
          <a:xfrm>
            <a:off x="5107801" y="204654"/>
            <a:ext cx="3831218" cy="271833"/>
          </a:xfrm>
        </p:spPr>
        <p:txBody>
          <a:bodyPr anchor="ctr">
            <a:noAutofit/>
          </a:bodyPr>
          <a:lstStyle>
            <a:lvl1pPr marL="0" indent="0">
              <a:buNone/>
              <a:defRPr sz="1800" b="1">
                <a:solidFill>
                  <a:srgbClr val="E05729"/>
                </a:solidFill>
              </a:defRPr>
            </a:lvl1pPr>
          </a:lstStyle>
          <a:p>
            <a:pPr lvl="0"/>
            <a:r>
              <a:rPr lang="es-ES_tradnl" dirty="0"/>
              <a:t>Haga clic para agregar titulo </a:t>
            </a:r>
            <a:endParaRPr lang="es-ES" dirty="0"/>
          </a:p>
        </p:txBody>
      </p:sp>
    </p:spTree>
    <p:extLst>
      <p:ext uri="{BB962C8B-B14F-4D97-AF65-F5344CB8AC3E}">
        <p14:creationId xmlns:p14="http://schemas.microsoft.com/office/powerpoint/2010/main" val="1857598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pic>
        <p:nvPicPr>
          <p:cNvPr id="9" name="Imagen 8" descr="Barra_Gri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608" y="4533368"/>
            <a:ext cx="8598410" cy="411482"/>
          </a:xfrm>
          <a:prstGeom prst="rect">
            <a:avLst/>
          </a:prstGeom>
        </p:spPr>
      </p:pic>
      <p:cxnSp>
        <p:nvCxnSpPr>
          <p:cNvPr id="8" name="Conector recto 7"/>
          <p:cNvCxnSpPr/>
          <p:nvPr userDrawn="1"/>
        </p:nvCxnSpPr>
        <p:spPr>
          <a:xfrm flipV="1">
            <a:off x="283583" y="517896"/>
            <a:ext cx="8482821" cy="12332"/>
          </a:xfrm>
          <a:prstGeom prst="line">
            <a:avLst/>
          </a:prstGeom>
          <a:ln w="952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29841" y="600714"/>
            <a:ext cx="2949178" cy="974135"/>
          </a:xfrm>
        </p:spPr>
        <p:txBody>
          <a:bodyPr anchor="t">
            <a:normAutofit/>
          </a:bodyPr>
          <a:lstStyle>
            <a:lvl1pPr>
              <a:defRPr sz="1400" b="0" i="0">
                <a:solidFill>
                  <a:srgbClr val="5D5D5D"/>
                </a:solidFill>
                <a:latin typeface="ApexNew-Light"/>
                <a:cs typeface="ApexNew-Light"/>
              </a:defRPr>
            </a:lvl1pPr>
          </a:lstStyle>
          <a:p>
            <a:r>
              <a:rPr lang="es-ES"/>
              <a:t>Clic para editar título</a:t>
            </a:r>
            <a:endParaRPr lang="en-US" dirty="0"/>
          </a:p>
        </p:txBody>
      </p:sp>
      <p:sp>
        <p:nvSpPr>
          <p:cNvPr id="3" name="Content Placeholder 2"/>
          <p:cNvSpPr>
            <a:spLocks noGrp="1"/>
          </p:cNvSpPr>
          <p:nvPr>
            <p:ph idx="1"/>
          </p:nvPr>
        </p:nvSpPr>
        <p:spPr>
          <a:xfrm>
            <a:off x="3887391" y="740570"/>
            <a:ext cx="4629150" cy="3655219"/>
          </a:xfrm>
        </p:spPr>
        <p:txBody>
          <a:bodyPr>
            <a:normAutofit/>
          </a:bodyPr>
          <a:lstStyle>
            <a:lvl1pPr marL="0" indent="0">
              <a:buNone/>
              <a:defRPr sz="1400" b="1">
                <a:solidFill>
                  <a:srgbClr val="5D5D5D"/>
                </a:solidFill>
              </a:defRPr>
            </a:lvl1pPr>
            <a:lvl2pPr marL="457200" indent="0">
              <a:buNone/>
              <a:defRPr sz="1400" b="1">
                <a:solidFill>
                  <a:srgbClr val="5D5D5D"/>
                </a:solidFill>
              </a:defRPr>
            </a:lvl2pPr>
            <a:lvl3pPr marL="914400" indent="0">
              <a:buNone/>
              <a:defRPr sz="1400" b="1">
                <a:solidFill>
                  <a:srgbClr val="5D5D5D"/>
                </a:solidFill>
              </a:defRPr>
            </a:lvl3pPr>
            <a:lvl4pPr marL="1371600" indent="0">
              <a:buNone/>
              <a:defRPr sz="1400" b="1">
                <a:solidFill>
                  <a:srgbClr val="5D5D5D"/>
                </a:solidFill>
              </a:defRPr>
            </a:lvl4pPr>
            <a:lvl5pPr marL="1828800" indent="0">
              <a:buNone/>
              <a:defRPr sz="1400" b="1">
                <a:solidFill>
                  <a:srgbClr val="5D5D5D"/>
                </a:solidFill>
              </a:defRPr>
            </a:lvl5pPr>
            <a:lvl6pPr>
              <a:defRPr sz="2000"/>
            </a:lvl6pPr>
            <a:lvl7pPr>
              <a:defRPr sz="2000"/>
            </a:lvl7pPr>
            <a:lvl8pPr>
              <a:defRPr sz="2000"/>
            </a:lvl8pPr>
            <a:lvl9pPr>
              <a:defRPr sz="20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p:nvPr>
        </p:nvSpPr>
        <p:spPr>
          <a:xfrm>
            <a:off x="629841" y="1578348"/>
            <a:ext cx="2949178" cy="2823394"/>
          </a:xfrm>
        </p:spPr>
        <p:txBody>
          <a:bodyPr/>
          <a:lstStyle>
            <a:lvl1pPr marL="0" indent="0">
              <a:buNone/>
              <a:defRPr sz="1400" b="1">
                <a:solidFill>
                  <a:srgbClr val="5D5D5D"/>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Haga clic para modificar el estilo de texto del patrón</a:t>
            </a:r>
          </a:p>
        </p:txBody>
      </p:sp>
      <p:sp>
        <p:nvSpPr>
          <p:cNvPr id="7" name="Slide Number Placeholder 6"/>
          <p:cNvSpPr>
            <a:spLocks noGrp="1"/>
          </p:cNvSpPr>
          <p:nvPr>
            <p:ph type="sldNum" sz="quarter" idx="12"/>
          </p:nvPr>
        </p:nvSpPr>
        <p:spPr>
          <a:xfrm>
            <a:off x="484530" y="4559239"/>
            <a:ext cx="2057400" cy="273844"/>
          </a:xfrm>
        </p:spPr>
        <p:txBody>
          <a:bodyPr/>
          <a:lstStyle/>
          <a:p>
            <a:fld id="{E340BA3A-5DDA-134E-9763-2B0E440B08E8}" type="slidenum">
              <a:rPr lang="es-ES_tradnl" smtClean="0"/>
              <a:pPr/>
              <a:t>‹Nº›</a:t>
            </a:fld>
            <a:endParaRPr lang="es-ES_tradnl" dirty="0"/>
          </a:p>
        </p:txBody>
      </p:sp>
      <p:sp>
        <p:nvSpPr>
          <p:cNvPr id="10" name="Marcador de texto 11"/>
          <p:cNvSpPr>
            <a:spLocks noGrp="1"/>
          </p:cNvSpPr>
          <p:nvPr>
            <p:ph type="body" sz="quarter" idx="13" hasCustomPrompt="1"/>
          </p:nvPr>
        </p:nvSpPr>
        <p:spPr>
          <a:xfrm>
            <a:off x="5107801" y="204654"/>
            <a:ext cx="3831218" cy="271833"/>
          </a:xfrm>
        </p:spPr>
        <p:txBody>
          <a:bodyPr anchor="ctr">
            <a:noAutofit/>
          </a:bodyPr>
          <a:lstStyle>
            <a:lvl1pPr marL="0" indent="0">
              <a:buNone/>
              <a:defRPr sz="1800" b="1">
                <a:solidFill>
                  <a:srgbClr val="E05729"/>
                </a:solidFill>
              </a:defRPr>
            </a:lvl1pPr>
          </a:lstStyle>
          <a:p>
            <a:pPr lvl="0"/>
            <a:r>
              <a:rPr lang="es-ES_tradnl" dirty="0"/>
              <a:t>Haga clic para agregar titulo </a:t>
            </a:r>
            <a:endParaRPr lang="es-ES" dirty="0"/>
          </a:p>
        </p:txBody>
      </p:sp>
    </p:spTree>
    <p:extLst>
      <p:ext uri="{BB962C8B-B14F-4D97-AF65-F5344CB8AC3E}">
        <p14:creationId xmlns:p14="http://schemas.microsoft.com/office/powerpoint/2010/main" val="533603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pic>
        <p:nvPicPr>
          <p:cNvPr id="9" name="Imagen 8" descr="Barra_Gri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608" y="4533368"/>
            <a:ext cx="8598410" cy="411482"/>
          </a:xfrm>
          <a:prstGeom prst="rect">
            <a:avLst/>
          </a:prstGeom>
        </p:spPr>
      </p:pic>
      <p:cxnSp>
        <p:nvCxnSpPr>
          <p:cNvPr id="8" name="Conector recto 7"/>
          <p:cNvCxnSpPr/>
          <p:nvPr userDrawn="1"/>
        </p:nvCxnSpPr>
        <p:spPr>
          <a:xfrm flipV="1">
            <a:off x="283583" y="517896"/>
            <a:ext cx="8482821" cy="12332"/>
          </a:xfrm>
          <a:prstGeom prst="line">
            <a:avLst/>
          </a:prstGeom>
          <a:ln w="952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7511" y="599244"/>
            <a:ext cx="2949178" cy="1159096"/>
          </a:xfrm>
        </p:spPr>
        <p:txBody>
          <a:bodyPr anchor="t">
            <a:normAutofit/>
          </a:bodyPr>
          <a:lstStyle>
            <a:lvl1pPr>
              <a:defRPr sz="1400" b="0" i="0">
                <a:solidFill>
                  <a:srgbClr val="5D5D5D"/>
                </a:solidFill>
                <a:latin typeface="ApexNew-Light"/>
                <a:cs typeface="ApexNew-Light"/>
              </a:defRPr>
            </a:lvl1pPr>
          </a:lstStyle>
          <a:p>
            <a:r>
              <a:rPr lang="es-ES" dirty="0"/>
              <a:t>Clic para editar título</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normAutofit/>
          </a:bodyPr>
          <a:lstStyle>
            <a:lvl1pPr marL="0" indent="0">
              <a:buNone/>
              <a:defRPr sz="1400">
                <a:solidFill>
                  <a:srgbClr val="5D5D5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Arrastre la imagen al marcador de posición o haga clic en el icono para agregar</a:t>
            </a:r>
            <a:endParaRPr lang="en-US" dirty="0"/>
          </a:p>
        </p:txBody>
      </p:sp>
      <p:sp>
        <p:nvSpPr>
          <p:cNvPr id="4" name="Text Placeholder 3"/>
          <p:cNvSpPr>
            <a:spLocks noGrp="1"/>
          </p:cNvSpPr>
          <p:nvPr>
            <p:ph type="body" sz="half" idx="2"/>
          </p:nvPr>
        </p:nvSpPr>
        <p:spPr>
          <a:xfrm>
            <a:off x="629841" y="1812633"/>
            <a:ext cx="2949178" cy="2589107"/>
          </a:xfrm>
        </p:spPr>
        <p:txBody>
          <a:bodyPr/>
          <a:lstStyle>
            <a:lvl1pPr marL="0" indent="0">
              <a:buNone/>
              <a:defRPr sz="1400">
                <a:solidFill>
                  <a:srgbClr val="5D5D5D"/>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7" name="Slide Number Placeholder 6"/>
          <p:cNvSpPr>
            <a:spLocks noGrp="1"/>
          </p:cNvSpPr>
          <p:nvPr>
            <p:ph type="sldNum" sz="quarter" idx="12"/>
          </p:nvPr>
        </p:nvSpPr>
        <p:spPr>
          <a:xfrm>
            <a:off x="496860" y="4559239"/>
            <a:ext cx="2057400" cy="273844"/>
          </a:xfrm>
        </p:spPr>
        <p:txBody>
          <a:bodyPr/>
          <a:lstStyle/>
          <a:p>
            <a:fld id="{E340BA3A-5DDA-134E-9763-2B0E440B08E8}" type="slidenum">
              <a:rPr lang="es-ES_tradnl" smtClean="0"/>
              <a:pPr/>
              <a:t>‹Nº›</a:t>
            </a:fld>
            <a:endParaRPr lang="es-ES_tradnl" dirty="0"/>
          </a:p>
        </p:txBody>
      </p:sp>
      <p:sp>
        <p:nvSpPr>
          <p:cNvPr id="10" name="Marcador de texto 11"/>
          <p:cNvSpPr>
            <a:spLocks noGrp="1"/>
          </p:cNvSpPr>
          <p:nvPr>
            <p:ph type="body" sz="quarter" idx="13" hasCustomPrompt="1"/>
          </p:nvPr>
        </p:nvSpPr>
        <p:spPr>
          <a:xfrm>
            <a:off x="5107801" y="204654"/>
            <a:ext cx="3831218" cy="271833"/>
          </a:xfrm>
        </p:spPr>
        <p:txBody>
          <a:bodyPr anchor="ctr">
            <a:noAutofit/>
          </a:bodyPr>
          <a:lstStyle>
            <a:lvl1pPr marL="0" indent="0">
              <a:buNone/>
              <a:defRPr sz="1800" b="1">
                <a:solidFill>
                  <a:srgbClr val="E05729"/>
                </a:solidFill>
              </a:defRPr>
            </a:lvl1pPr>
          </a:lstStyle>
          <a:p>
            <a:pPr lvl="0"/>
            <a:r>
              <a:rPr lang="es-ES_tradnl" dirty="0"/>
              <a:t>Haga clic para agregar titulo </a:t>
            </a:r>
            <a:endParaRPr lang="es-ES" dirty="0"/>
          </a:p>
        </p:txBody>
      </p:sp>
    </p:spTree>
    <p:extLst>
      <p:ext uri="{BB962C8B-B14F-4D97-AF65-F5344CB8AC3E}">
        <p14:creationId xmlns:p14="http://schemas.microsoft.com/office/powerpoint/2010/main" val="378045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5"/>
            <a:ext cx="7886700" cy="994172"/>
          </a:xfrm>
          <a:prstGeom prst="rect">
            <a:avLst/>
          </a:prstGeom>
        </p:spPr>
        <p:txBody>
          <a:bodyPr vert="horz" lIns="91440" tIns="45720" rIns="91440" bIns="45720" rtlCol="0" anchor="ctr">
            <a:normAutofit/>
          </a:bodyPr>
          <a:lstStyle/>
          <a:p>
            <a:r>
              <a:rPr lang="es-ES" dirty="0"/>
              <a:t>Clic para editar título</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6" name="Slide Number Placeholder 5"/>
          <p:cNvSpPr>
            <a:spLocks noGrp="1"/>
          </p:cNvSpPr>
          <p:nvPr>
            <p:ph type="sldNum" sz="quarter" idx="4"/>
          </p:nvPr>
        </p:nvSpPr>
        <p:spPr>
          <a:xfrm>
            <a:off x="546180" y="4571570"/>
            <a:ext cx="2057400" cy="273844"/>
          </a:xfrm>
          <a:prstGeom prst="rect">
            <a:avLst/>
          </a:prstGeom>
        </p:spPr>
        <p:txBody>
          <a:bodyPr vert="horz" lIns="91440" tIns="45720" rIns="91440" bIns="45720" rtlCol="0" anchor="ctr"/>
          <a:lstStyle>
            <a:lvl1pPr algn="l">
              <a:defRPr sz="1800">
                <a:solidFill>
                  <a:schemeClr val="tx1">
                    <a:tint val="75000"/>
                  </a:schemeClr>
                </a:solidFill>
                <a:latin typeface="ApexNew-Bold"/>
                <a:cs typeface="ApexNew-Bold"/>
              </a:defRPr>
            </a:lvl1pPr>
          </a:lstStyle>
          <a:p>
            <a:fld id="{E340BA3A-5DDA-134E-9763-2B0E440B08E8}" type="slidenum">
              <a:rPr lang="es-ES_tradnl" smtClean="0"/>
              <a:pPr/>
              <a:t>‹Nº›</a:t>
            </a:fld>
            <a:endParaRPr lang="es-ES_tradnl"/>
          </a:p>
        </p:txBody>
      </p:sp>
      <p:sp>
        <p:nvSpPr>
          <p:cNvPr id="4" name="Marcador de fecha 3"/>
          <p:cNvSpPr>
            <a:spLocks noGrp="1"/>
          </p:cNvSpPr>
          <p:nvPr>
            <p:ph type="dt" sz="half" idx="2"/>
          </p:nvPr>
        </p:nvSpPr>
        <p:spPr>
          <a:xfrm>
            <a:off x="6381750" y="4629944"/>
            <a:ext cx="2133600" cy="274637"/>
          </a:xfrm>
          <a:prstGeom prst="rect">
            <a:avLst/>
          </a:prstGeom>
        </p:spPr>
        <p:txBody>
          <a:bodyPr vert="horz" lIns="91440" tIns="45720" rIns="91440" bIns="45720" rtlCol="0" anchor="ctr"/>
          <a:lstStyle>
            <a:lvl1pPr algn="r">
              <a:defRPr sz="1200">
                <a:solidFill>
                  <a:srgbClr val="FFFFFF"/>
                </a:solidFill>
                <a:latin typeface="ApexNew-Bold"/>
                <a:cs typeface="ApexNew-Bold"/>
              </a:defRPr>
            </a:lvl1pPr>
          </a:lstStyle>
          <a:p>
            <a:fld id="{593E28EF-E08D-0A4C-9883-205EA5A137A5}" type="datetimeFigureOut">
              <a:rPr lang="es-ES" smtClean="0"/>
              <a:pPr/>
              <a:t>23/03/2025</a:t>
            </a:fld>
            <a:endParaRPr lang="es-ES"/>
          </a:p>
        </p:txBody>
      </p:sp>
    </p:spTree>
    <p:extLst>
      <p:ext uri="{BB962C8B-B14F-4D97-AF65-F5344CB8AC3E}">
        <p14:creationId xmlns:p14="http://schemas.microsoft.com/office/powerpoint/2010/main" val="52127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p:txStyles>
    <p:titleStyle>
      <a:lvl1pPr algn="l" defTabSz="914400" rtl="0" eaLnBrk="1" latinLnBrk="0" hangingPunct="1">
        <a:lnSpc>
          <a:spcPct val="90000"/>
        </a:lnSpc>
        <a:spcBef>
          <a:spcPct val="0"/>
        </a:spcBef>
        <a:buNone/>
        <a:defRPr sz="4400" kern="1200">
          <a:solidFill>
            <a:schemeClr val="tx1"/>
          </a:solidFill>
          <a:latin typeface="Apex New"/>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pex New"/>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pex New"/>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pex New"/>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1EB4345B-27F8-5C46-910A-A99377035315}"/>
              </a:ext>
            </a:extLst>
          </p:cNvPr>
          <p:cNvSpPr>
            <a:spLocks noGrp="1"/>
          </p:cNvSpPr>
          <p:nvPr>
            <p:ph type="body" sz="quarter" idx="10"/>
          </p:nvPr>
        </p:nvSpPr>
        <p:spPr>
          <a:xfrm>
            <a:off x="1725835" y="209550"/>
            <a:ext cx="5503640" cy="901497"/>
          </a:xfrm>
        </p:spPr>
        <p:txBody>
          <a:bodyPr>
            <a:normAutofit fontScale="55000" lnSpcReduction="20000"/>
          </a:bodyPr>
          <a:lstStyle/>
          <a:p>
            <a:pPr algn="ctr"/>
            <a:r>
              <a:rPr lang="es-ES" dirty="0">
                <a:latin typeface="Arial" panose="020B0604020202020204" pitchFamily="34" charset="0"/>
                <a:cs typeface="Arial" panose="020B0604020202020204" pitchFamily="34" charset="0"/>
              </a:rPr>
              <a:t>Análisis comparativo de software para la inferencia de la comunicación célula-célula en datos de secuenciación de ARN de célula única</a:t>
            </a:r>
          </a:p>
        </p:txBody>
      </p:sp>
      <p:sp>
        <p:nvSpPr>
          <p:cNvPr id="3" name="Marcador de texto 2">
            <a:extLst>
              <a:ext uri="{FF2B5EF4-FFF2-40B4-BE49-F238E27FC236}">
                <a16:creationId xmlns:a16="http://schemas.microsoft.com/office/drawing/2014/main" id="{47B2AE92-4314-7143-982B-2389FD24AF29}"/>
              </a:ext>
            </a:extLst>
          </p:cNvPr>
          <p:cNvSpPr>
            <a:spLocks noGrp="1"/>
          </p:cNvSpPr>
          <p:nvPr>
            <p:ph type="body" sz="quarter" idx="11"/>
          </p:nvPr>
        </p:nvSpPr>
        <p:spPr>
          <a:xfrm>
            <a:off x="1732905" y="1205986"/>
            <a:ext cx="5678184" cy="422702"/>
          </a:xfrm>
        </p:spPr>
        <p:txBody>
          <a:bodyPr>
            <a:normAutofit lnSpcReduction="10000"/>
          </a:bodyPr>
          <a:lstStyle/>
          <a:p>
            <a:pPr algn="ctr"/>
            <a:r>
              <a:rPr lang="es-ES" sz="2800" dirty="0">
                <a:latin typeface="Arial" panose="020B0604020202020204" pitchFamily="34" charset="0"/>
              </a:rPr>
              <a:t>TRABAJO FIN DE MÁSTER</a:t>
            </a:r>
          </a:p>
          <a:p>
            <a:endParaRPr lang="es-ES" dirty="0"/>
          </a:p>
        </p:txBody>
      </p:sp>
      <p:sp>
        <p:nvSpPr>
          <p:cNvPr id="4" name="Rectangle 3">
            <a:extLst>
              <a:ext uri="{FF2B5EF4-FFF2-40B4-BE49-F238E27FC236}">
                <a16:creationId xmlns:a16="http://schemas.microsoft.com/office/drawing/2014/main" id="{6BC4F487-B8A0-486B-B669-5464554A7D80}"/>
              </a:ext>
            </a:extLst>
          </p:cNvPr>
          <p:cNvSpPr/>
          <p:nvPr/>
        </p:nvSpPr>
        <p:spPr>
          <a:xfrm>
            <a:off x="1827244" y="3403420"/>
            <a:ext cx="5489516" cy="369332"/>
          </a:xfrm>
          <a:prstGeom prst="rect">
            <a:avLst/>
          </a:prstGeom>
        </p:spPr>
        <p:txBody>
          <a:bodyPr wrap="none">
            <a:spAutoFit/>
          </a:bodyPr>
          <a:lstStyle/>
          <a:p>
            <a:pPr algn="ctr"/>
            <a:r>
              <a:rPr lang="es-ES" b="1">
                <a:latin typeface="Arial" panose="020B0604020202020204" pitchFamily="34" charset="0"/>
                <a:cs typeface="Arial" panose="020B0604020202020204" pitchFamily="34" charset="0"/>
              </a:rPr>
              <a:t>MÁSTER UNIVERSITARIO EN </a:t>
            </a:r>
            <a:r>
              <a:rPr lang="es-ES" b="1" dirty="0">
                <a:latin typeface="Arial" panose="020B0604020202020204" pitchFamily="34" charset="0"/>
                <a:cs typeface="Arial" panose="020B0604020202020204" pitchFamily="34" charset="0"/>
              </a:rPr>
              <a:t>BIOINFORMÁTICA</a:t>
            </a:r>
          </a:p>
        </p:txBody>
      </p:sp>
      <p:sp>
        <p:nvSpPr>
          <p:cNvPr id="5" name="CuadroTexto 7">
            <a:extLst>
              <a:ext uri="{FF2B5EF4-FFF2-40B4-BE49-F238E27FC236}">
                <a16:creationId xmlns:a16="http://schemas.microsoft.com/office/drawing/2014/main" id="{2217E76E-968C-4B48-A911-2B2C37196E60}"/>
              </a:ext>
            </a:extLst>
          </p:cNvPr>
          <p:cNvSpPr txBox="1"/>
          <p:nvPr/>
        </p:nvSpPr>
        <p:spPr>
          <a:xfrm>
            <a:off x="2737864" y="3962631"/>
            <a:ext cx="3668269" cy="861774"/>
          </a:xfrm>
          <a:prstGeom prst="rect">
            <a:avLst/>
          </a:prstGeom>
          <a:noFill/>
        </p:spPr>
        <p:txBody>
          <a:bodyPr wrap="square" rtlCol="0">
            <a:spAutoFit/>
          </a:bodyPr>
          <a:lstStyle/>
          <a:p>
            <a:pPr algn="ctr"/>
            <a:r>
              <a:rPr lang="es-ES" dirty="0">
                <a:latin typeface="Arial" panose="020B0604020202020204" pitchFamily="34" charset="0"/>
                <a:cs typeface="Arial" panose="020B0604020202020204" pitchFamily="34" charset="0"/>
              </a:rPr>
              <a:t>Alumno/a: </a:t>
            </a:r>
            <a:r>
              <a:rPr lang="es-ES" dirty="0" smtClean="0">
                <a:latin typeface="Arial" panose="020B0604020202020204" pitchFamily="34" charset="0"/>
                <a:cs typeface="Arial" panose="020B0604020202020204" pitchFamily="34" charset="0"/>
              </a:rPr>
              <a:t>Korchi Meziani, Elías</a:t>
            </a:r>
            <a:endParaRPr lang="es-ES" dirty="0">
              <a:latin typeface="Arial" panose="020B0604020202020204" pitchFamily="34" charset="0"/>
              <a:cs typeface="Arial" panose="020B0604020202020204" pitchFamily="34" charset="0"/>
            </a:endParaRPr>
          </a:p>
          <a:p>
            <a:pPr algn="ctr"/>
            <a:endParaRPr lang="es-ES" sz="1400" dirty="0">
              <a:solidFill>
                <a:schemeClr val="bg1"/>
              </a:solidFill>
              <a:latin typeface="Arial" panose="020B0604020202020204" pitchFamily="34" charset="0"/>
              <a:cs typeface="Arial" panose="020B0604020202020204" pitchFamily="34" charset="0"/>
            </a:endParaRPr>
          </a:p>
          <a:p>
            <a:pPr algn="ctr"/>
            <a:r>
              <a:rPr lang="es-ES" dirty="0">
                <a:latin typeface="Arial" panose="020B0604020202020204" pitchFamily="34" charset="0"/>
                <a:cs typeface="Arial" panose="020B0604020202020204" pitchFamily="34" charset="0"/>
              </a:rPr>
              <a:t>Director/a: </a:t>
            </a:r>
            <a:r>
              <a:rPr lang="es-ES" dirty="0" smtClean="0">
                <a:latin typeface="Arial" panose="020B0604020202020204" pitchFamily="34" charset="0"/>
                <a:cs typeface="Arial" panose="020B0604020202020204" pitchFamily="34" charset="0"/>
              </a:rPr>
              <a:t>Zúñiga Trejos, Sheila</a:t>
            </a:r>
            <a:endParaRPr lang="es-E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0651625"/>
      </p:ext>
    </p:extLst>
  </p:cSld>
  <p:clrMapOvr>
    <a:masterClrMapping/>
  </p:clrMapOvr>
  <mc:AlternateContent xmlns:mc="http://schemas.openxmlformats.org/markup-compatibility/2006" xmlns:p14="http://schemas.microsoft.com/office/powerpoint/2010/main">
    <mc:Choice Requires="p14">
      <p:transition spd="slow" p14:dur="2000" advTm="10681"/>
    </mc:Choice>
    <mc:Fallback xmlns="">
      <p:transition spd="slow" advTm="1068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ángulo redondeado 25"/>
          <p:cNvSpPr/>
          <p:nvPr/>
        </p:nvSpPr>
        <p:spPr>
          <a:xfrm>
            <a:off x="340124" y="2661807"/>
            <a:ext cx="8567901" cy="2088958"/>
          </a:xfrm>
          <a:prstGeom prst="roundRect">
            <a:avLst>
              <a:gd name="adj" fmla="val 11361"/>
            </a:avLst>
          </a:prstGeom>
          <a:solidFill>
            <a:srgbClr val="9DC3E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Rectángulo redondeado 24"/>
          <p:cNvSpPr/>
          <p:nvPr/>
        </p:nvSpPr>
        <p:spPr>
          <a:xfrm>
            <a:off x="353155" y="2014102"/>
            <a:ext cx="2465893" cy="521451"/>
          </a:xfrm>
          <a:prstGeom prst="roundRect">
            <a:avLst/>
          </a:prstGeom>
          <a:solidFill>
            <a:srgbClr val="DEEBF7"/>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Rectángulo redondeado 21"/>
          <p:cNvSpPr/>
          <p:nvPr/>
        </p:nvSpPr>
        <p:spPr>
          <a:xfrm>
            <a:off x="353155" y="1423557"/>
            <a:ext cx="8554870" cy="341503"/>
          </a:xfrm>
          <a:prstGeom prst="roundRect">
            <a:avLst>
              <a:gd name="adj" fmla="val 11361"/>
            </a:avLst>
          </a:prstGeom>
          <a:solidFill>
            <a:srgbClr val="9DC3E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Rectángulo redondeado 18"/>
          <p:cNvSpPr/>
          <p:nvPr/>
        </p:nvSpPr>
        <p:spPr>
          <a:xfrm>
            <a:off x="340125" y="785377"/>
            <a:ext cx="2164536" cy="521451"/>
          </a:xfrm>
          <a:prstGeom prst="roundRect">
            <a:avLst/>
          </a:prstGeom>
          <a:solidFill>
            <a:srgbClr val="DEEBF7"/>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3"/>
          <p:cNvSpPr/>
          <p:nvPr/>
        </p:nvSpPr>
        <p:spPr>
          <a:xfrm>
            <a:off x="340125" y="1342280"/>
            <a:ext cx="8567900" cy="413255"/>
          </a:xfrm>
          <a:prstGeom prst="rect">
            <a:avLst/>
          </a:prstGeom>
        </p:spPr>
        <p:txBody>
          <a:bodyPr wrap="square">
            <a:spAutoFit/>
          </a:bodyPr>
          <a:lstStyle/>
          <a:p>
            <a:pPr marL="285750" indent="-285750" algn="just">
              <a:lnSpc>
                <a:spcPct val="150000"/>
              </a:lnSpc>
              <a:spcBef>
                <a:spcPts val="3600"/>
              </a:spcBef>
              <a:spcAft>
                <a:spcPts val="0"/>
              </a:spcAft>
              <a:buFont typeface="Arial" panose="020B0604020202020204" pitchFamily="34" charset="0"/>
              <a:buChar char="•"/>
            </a:pPr>
            <a:r>
              <a:rPr lang="es-ES_tradnl" sz="1600" dirty="0" smtClean="0">
                <a:solidFill>
                  <a:srgbClr val="000000"/>
                </a:solidFill>
                <a:latin typeface="Visuelt Pro" panose="020B0503040202040104"/>
                <a:ea typeface="MS Mincho"/>
                <a:cs typeface="Arial" panose="020B0604020202020204" pitchFamily="34" charset="0"/>
              </a:rPr>
              <a:t>Establecer </a:t>
            </a:r>
            <a:r>
              <a:rPr lang="es-ES_tradnl" sz="1600" dirty="0">
                <a:solidFill>
                  <a:srgbClr val="000000"/>
                </a:solidFill>
                <a:latin typeface="Visuelt Pro" panose="020B0503040202040104"/>
                <a:ea typeface="MS Mincho"/>
                <a:cs typeface="Arial" panose="020B0604020202020204" pitchFamily="34" charset="0"/>
              </a:rPr>
              <a:t>un pipeline de análisis para el estudio de las </a:t>
            </a:r>
            <a:r>
              <a:rPr lang="es-ES_tradnl" sz="1600" dirty="0" err="1">
                <a:solidFill>
                  <a:srgbClr val="000000"/>
                </a:solidFill>
                <a:latin typeface="Visuelt Pro" panose="020B0503040202040104"/>
                <a:ea typeface="MS Mincho"/>
                <a:cs typeface="Arial" panose="020B0604020202020204" pitchFamily="34" charset="0"/>
              </a:rPr>
              <a:t>CCCs</a:t>
            </a:r>
            <a:r>
              <a:rPr lang="es-ES_tradnl" sz="1600" dirty="0">
                <a:solidFill>
                  <a:srgbClr val="000000"/>
                </a:solidFill>
                <a:latin typeface="Visuelt Pro" panose="020B0503040202040104"/>
                <a:ea typeface="MS Mincho"/>
                <a:cs typeface="Arial" panose="020B0604020202020204" pitchFamily="34" charset="0"/>
              </a:rPr>
              <a:t> en datos de </a:t>
            </a:r>
            <a:r>
              <a:rPr lang="es-ES_tradnl" sz="1600" dirty="0" err="1">
                <a:solidFill>
                  <a:srgbClr val="000000"/>
                </a:solidFill>
                <a:latin typeface="Visuelt Pro" panose="020B0503040202040104"/>
                <a:ea typeface="MS Mincho"/>
                <a:cs typeface="Arial" panose="020B0604020202020204" pitchFamily="34" charset="0"/>
              </a:rPr>
              <a:t>scARN-seq</a:t>
            </a:r>
            <a:r>
              <a:rPr lang="es-ES_tradnl" sz="1600" dirty="0" smtClean="0">
                <a:solidFill>
                  <a:srgbClr val="000000"/>
                </a:solidFill>
                <a:latin typeface="Visuelt Pro" panose="020B0503040202040104"/>
                <a:ea typeface="MS Mincho"/>
                <a:cs typeface="Arial" panose="020B0604020202020204" pitchFamily="34" charset="0"/>
              </a:rPr>
              <a:t>.</a:t>
            </a:r>
            <a:endParaRPr lang="es-ES" sz="1600" dirty="0">
              <a:latin typeface="Visuelt Pro" panose="020B0503040202040104"/>
              <a:ea typeface="MS Mincho"/>
              <a:cs typeface="Times New Roman" panose="02020603050405020304" pitchFamily="18" charset="0"/>
            </a:endParaRPr>
          </a:p>
        </p:txBody>
      </p:sp>
      <p:sp>
        <p:nvSpPr>
          <p:cNvPr id="7" name="Rectángulo 6"/>
          <p:cNvSpPr/>
          <p:nvPr/>
        </p:nvSpPr>
        <p:spPr>
          <a:xfrm>
            <a:off x="353155" y="2656097"/>
            <a:ext cx="8554870" cy="2041585"/>
          </a:xfrm>
          <a:prstGeom prst="rect">
            <a:avLst/>
          </a:prstGeom>
        </p:spPr>
        <p:txBody>
          <a:bodyPr wrap="square">
            <a:spAutoFit/>
          </a:bodyPr>
          <a:lstStyle/>
          <a:p>
            <a:pPr marL="342900" lvl="0" indent="-342900" algn="just">
              <a:lnSpc>
                <a:spcPct val="150000"/>
              </a:lnSpc>
              <a:spcBef>
                <a:spcPts val="3600"/>
              </a:spcBef>
              <a:spcAft>
                <a:spcPts val="800"/>
              </a:spcAft>
              <a:buFont typeface="Symbol" panose="05050102010706020507" pitchFamily="18" charset="2"/>
              <a:buChar char=""/>
            </a:pPr>
            <a:r>
              <a:rPr lang="es-ES_tradnl" sz="1600" dirty="0">
                <a:latin typeface="Visuelt Pro" panose="020B0503040202040104"/>
                <a:ea typeface="MS Mincho"/>
                <a:cs typeface="Times New Roman" panose="02020603050405020304" pitchFamily="18" charset="0"/>
              </a:rPr>
              <a:t>Evaluar y comparar la precisión de las herramientas CellChat y </a:t>
            </a:r>
            <a:r>
              <a:rPr lang="es-ES_tradnl" sz="1600" dirty="0">
                <a:latin typeface="Visuelt Pro" panose="020B0503040202040104"/>
                <a:ea typeface="MS Mincho"/>
                <a:cs typeface="Arial" panose="020B0604020202020204" pitchFamily="34" charset="0"/>
              </a:rPr>
              <a:t>NICHES </a:t>
            </a:r>
            <a:r>
              <a:rPr lang="es-ES_tradnl" sz="1600" dirty="0">
                <a:latin typeface="Visuelt Pro" panose="020B0503040202040104"/>
                <a:ea typeface="MS Mincho"/>
                <a:cs typeface="Times New Roman" panose="02020603050405020304" pitchFamily="18" charset="0"/>
              </a:rPr>
              <a:t>en la predicción de interacciones LR utilizando bases de datos validadas como FANTOM5 y proteómica, y medir la consistencia y concordancia de sus predicciones frente a variaciones en el tamaño de las muestras, empleando índices como el de Jaccard y el de Similitud.</a:t>
            </a:r>
            <a:endParaRPr lang="es-ES" sz="1600" dirty="0">
              <a:latin typeface="Visuelt Pro" panose="020B0503040202040104"/>
              <a:ea typeface="MS Mincho"/>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s-ES_tradnl" sz="1600" dirty="0">
                <a:latin typeface="Visuelt Pro" panose="020B0503040202040104"/>
                <a:ea typeface="MS Mincho"/>
                <a:cs typeface="Arial" panose="020B0604020202020204" pitchFamily="34" charset="0"/>
              </a:rPr>
              <a:t>Analizar el tiempo de ejecución y el consumo de memoria de </a:t>
            </a:r>
            <a:r>
              <a:rPr lang="es-ES_tradnl" sz="1600" dirty="0">
                <a:latin typeface="Visuelt Pro" panose="020B0503040202040104"/>
                <a:ea typeface="MS Mincho"/>
                <a:cs typeface="Times New Roman" panose="02020603050405020304" pitchFamily="18" charset="0"/>
              </a:rPr>
              <a:t>CellChat y </a:t>
            </a:r>
            <a:r>
              <a:rPr lang="es-ES_tradnl" sz="1600" dirty="0">
                <a:latin typeface="Visuelt Pro" panose="020B0503040202040104"/>
                <a:ea typeface="MS Mincho"/>
                <a:cs typeface="Arial" panose="020B0604020202020204" pitchFamily="34" charset="0"/>
              </a:rPr>
              <a:t>NICHES al procesar distintos conjuntos de datos </a:t>
            </a:r>
            <a:r>
              <a:rPr lang="es-ES_tradnl" sz="1600" dirty="0" err="1">
                <a:latin typeface="Visuelt Pro" panose="020B0503040202040104"/>
                <a:ea typeface="MS Mincho"/>
                <a:cs typeface="Arial" panose="020B0604020202020204" pitchFamily="34" charset="0"/>
              </a:rPr>
              <a:t>scARN-seq</a:t>
            </a:r>
            <a:r>
              <a:rPr lang="es-ES_tradnl" sz="1600" dirty="0">
                <a:latin typeface="Visuelt Pro" panose="020B0503040202040104"/>
                <a:ea typeface="MS Mincho"/>
                <a:cs typeface="Arial" panose="020B0604020202020204" pitchFamily="34" charset="0"/>
              </a:rPr>
              <a:t>.</a:t>
            </a:r>
            <a:endParaRPr lang="es-ES" sz="1600" dirty="0">
              <a:latin typeface="Visuelt Pro" panose="020B0503040202040104"/>
              <a:ea typeface="MS Mincho"/>
              <a:cs typeface="Times New Roman" panose="02020603050405020304" pitchFamily="18" charset="0"/>
            </a:endParaRPr>
          </a:p>
        </p:txBody>
      </p:sp>
      <p:sp>
        <p:nvSpPr>
          <p:cNvPr id="8" name="Marcador de texto 2"/>
          <p:cNvSpPr txBox="1">
            <a:spLocks/>
          </p:cNvSpPr>
          <p:nvPr/>
        </p:nvSpPr>
        <p:spPr>
          <a:xfrm>
            <a:off x="353155" y="2062438"/>
            <a:ext cx="2465891" cy="35769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325" b="0" i="0" kern="1200">
                <a:solidFill>
                  <a:schemeClr val="bg2"/>
                </a:solidFill>
                <a:latin typeface="Periodico Display" panose="02000504080000020004" pitchFamily="2" charset="77"/>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pex New"/>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pex New"/>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s-ES" sz="2400" dirty="0" smtClean="0">
                <a:solidFill>
                  <a:schemeClr val="tx1"/>
                </a:solidFill>
                <a:latin typeface="Visuelt Pro" panose="020B0503040202040104"/>
              </a:rPr>
              <a:t>Objetivos específicos</a:t>
            </a:r>
            <a:endParaRPr lang="es-ES" sz="2400" dirty="0">
              <a:solidFill>
                <a:schemeClr val="tx1"/>
              </a:solidFill>
              <a:latin typeface="Visuelt Pro" panose="020B0503040202040104"/>
            </a:endParaRPr>
          </a:p>
        </p:txBody>
      </p:sp>
      <p:sp>
        <p:nvSpPr>
          <p:cNvPr id="9" name="Google Shape;557;p9"/>
          <p:cNvSpPr/>
          <p:nvPr/>
        </p:nvSpPr>
        <p:spPr>
          <a:xfrm>
            <a:off x="340124" y="139128"/>
            <a:ext cx="1239462" cy="404369"/>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10" name="Google Shape;557;p9"/>
          <p:cNvSpPr/>
          <p:nvPr/>
        </p:nvSpPr>
        <p:spPr>
          <a:xfrm>
            <a:off x="1579586"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DDBA5"/>
          </a:solidFill>
          <a:ln>
            <a:noFill/>
          </a:ln>
        </p:spPr>
      </p:sp>
      <p:sp>
        <p:nvSpPr>
          <p:cNvPr id="11" name="Google Shape;557;p9"/>
          <p:cNvSpPr/>
          <p:nvPr/>
        </p:nvSpPr>
        <p:spPr>
          <a:xfrm>
            <a:off x="2819048"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12" name="Google Shape;557;p9"/>
          <p:cNvSpPr/>
          <p:nvPr/>
        </p:nvSpPr>
        <p:spPr>
          <a:xfrm>
            <a:off x="4058510" y="139126"/>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13" name="Google Shape;557;p9"/>
          <p:cNvSpPr/>
          <p:nvPr/>
        </p:nvSpPr>
        <p:spPr>
          <a:xfrm>
            <a:off x="5297972" y="139128"/>
            <a:ext cx="1239462" cy="404370"/>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14" name="CuadroTexto 13"/>
          <p:cNvSpPr txBox="1"/>
          <p:nvPr/>
        </p:nvSpPr>
        <p:spPr>
          <a:xfrm>
            <a:off x="340125" y="163967"/>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1.  Introducción</a:t>
            </a:r>
            <a:endParaRPr lang="es-ES" sz="1400" b="1" dirty="0">
              <a:solidFill>
                <a:schemeClr val="bg1"/>
              </a:solidFill>
              <a:latin typeface="Visuelt Pro" panose="020B0503040202040104"/>
            </a:endParaRPr>
          </a:p>
        </p:txBody>
      </p:sp>
      <p:sp>
        <p:nvSpPr>
          <p:cNvPr id="15" name="CuadroTexto 14"/>
          <p:cNvSpPr txBox="1"/>
          <p:nvPr/>
        </p:nvSpPr>
        <p:spPr>
          <a:xfrm>
            <a:off x="1579585" y="176080"/>
            <a:ext cx="1239462" cy="307777"/>
          </a:xfrm>
          <a:prstGeom prst="rect">
            <a:avLst/>
          </a:prstGeom>
          <a:noFill/>
        </p:spPr>
        <p:txBody>
          <a:bodyPr wrap="square" rtlCol="0">
            <a:spAutoFit/>
          </a:bodyPr>
          <a:lstStyle/>
          <a:p>
            <a:pPr algn="ctr"/>
            <a:r>
              <a:rPr lang="es-ES" sz="1400" b="1" dirty="0">
                <a:solidFill>
                  <a:schemeClr val="bg1"/>
                </a:solidFill>
                <a:latin typeface="Visuelt Pro" panose="020B0503040202040104"/>
              </a:rPr>
              <a:t>2</a:t>
            </a:r>
            <a:r>
              <a:rPr lang="es-ES" sz="1400" b="1" dirty="0" smtClean="0">
                <a:solidFill>
                  <a:schemeClr val="bg1"/>
                </a:solidFill>
                <a:latin typeface="Visuelt Pro" panose="020B0503040202040104"/>
              </a:rPr>
              <a:t>.  Objetivos</a:t>
            </a:r>
            <a:endParaRPr lang="es-ES" sz="1400" b="1" dirty="0">
              <a:solidFill>
                <a:schemeClr val="bg1"/>
              </a:solidFill>
              <a:latin typeface="Visuelt Pro" panose="020B0503040202040104"/>
            </a:endParaRPr>
          </a:p>
        </p:txBody>
      </p:sp>
      <p:sp>
        <p:nvSpPr>
          <p:cNvPr id="16" name="CuadroTexto 15"/>
          <p:cNvSpPr txBox="1"/>
          <p:nvPr/>
        </p:nvSpPr>
        <p:spPr>
          <a:xfrm>
            <a:off x="2819048" y="177403"/>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3. Metodología</a:t>
            </a:r>
            <a:endParaRPr lang="es-ES" sz="1400" b="1" dirty="0">
              <a:solidFill>
                <a:schemeClr val="bg1"/>
              </a:solidFill>
              <a:latin typeface="Visuelt Pro" panose="020B0503040202040104"/>
            </a:endParaRPr>
          </a:p>
        </p:txBody>
      </p:sp>
      <p:sp>
        <p:nvSpPr>
          <p:cNvPr id="17" name="CuadroTexto 16"/>
          <p:cNvSpPr txBox="1"/>
          <p:nvPr/>
        </p:nvSpPr>
        <p:spPr>
          <a:xfrm>
            <a:off x="4055823" y="116664"/>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Resultados y discusión</a:t>
            </a:r>
            <a:endParaRPr lang="es-ES" sz="1200" b="1" dirty="0">
              <a:solidFill>
                <a:schemeClr val="bg1"/>
              </a:solidFill>
              <a:latin typeface="Visuelt Pro" panose="020B0503040202040104"/>
            </a:endParaRPr>
          </a:p>
        </p:txBody>
      </p:sp>
      <p:sp>
        <p:nvSpPr>
          <p:cNvPr id="18" name="CuadroTexto 17"/>
          <p:cNvSpPr txBox="1"/>
          <p:nvPr/>
        </p:nvSpPr>
        <p:spPr>
          <a:xfrm>
            <a:off x="5292598" y="163966"/>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5.  Conclusiones</a:t>
            </a:r>
            <a:endParaRPr lang="es-ES" sz="1400" b="1" dirty="0">
              <a:solidFill>
                <a:schemeClr val="bg1"/>
              </a:solidFill>
              <a:latin typeface="Visuelt Pro" panose="020B0503040202040104"/>
            </a:endParaRPr>
          </a:p>
        </p:txBody>
      </p:sp>
      <p:sp>
        <p:nvSpPr>
          <p:cNvPr id="21" name="Título 1"/>
          <p:cNvSpPr>
            <a:spLocks noGrp="1"/>
          </p:cNvSpPr>
          <p:nvPr>
            <p:ph type="ctrTitle"/>
          </p:nvPr>
        </p:nvSpPr>
        <p:spPr>
          <a:xfrm>
            <a:off x="334106" y="773545"/>
            <a:ext cx="2170555" cy="521451"/>
          </a:xfrm>
        </p:spPr>
        <p:txBody>
          <a:bodyPr>
            <a:noAutofit/>
          </a:bodyPr>
          <a:lstStyle/>
          <a:p>
            <a:r>
              <a:rPr lang="es-ES" sz="2400" dirty="0" smtClean="0"/>
              <a:t>Objetivo principal</a:t>
            </a:r>
            <a:endParaRPr lang="es-ES" sz="2400" dirty="0"/>
          </a:p>
        </p:txBody>
      </p:sp>
    </p:spTree>
    <p:extLst>
      <p:ext uri="{BB962C8B-B14F-4D97-AF65-F5344CB8AC3E}">
        <p14:creationId xmlns:p14="http://schemas.microsoft.com/office/powerpoint/2010/main" val="1181276178"/>
      </p:ext>
    </p:extLst>
  </p:cSld>
  <p:clrMapOvr>
    <a:masterClrMapping/>
  </p:clrMapOvr>
  <mc:AlternateContent xmlns:mc="http://schemas.openxmlformats.org/markup-compatibility/2006" xmlns:p14="http://schemas.microsoft.com/office/powerpoint/2010/main">
    <mc:Choice Requires="p14">
      <p:transition spd="slow" p14:dur="2000" advTm="43230"/>
    </mc:Choice>
    <mc:Fallback xmlns="">
      <p:transition spd="slow" advTm="4323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redondeado 7"/>
          <p:cNvSpPr/>
          <p:nvPr/>
        </p:nvSpPr>
        <p:spPr>
          <a:xfrm>
            <a:off x="340125" y="1636375"/>
            <a:ext cx="4283950" cy="3145175"/>
          </a:xfrm>
          <a:prstGeom prst="roundRect">
            <a:avLst>
              <a:gd name="adj" fmla="val 11361"/>
            </a:avLst>
          </a:prstGeom>
          <a:solidFill>
            <a:srgbClr val="9DC3E6"/>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redondeado 6"/>
          <p:cNvSpPr/>
          <p:nvPr/>
        </p:nvSpPr>
        <p:spPr>
          <a:xfrm>
            <a:off x="630608" y="897608"/>
            <a:ext cx="3550866" cy="521451"/>
          </a:xfrm>
          <a:prstGeom prst="roundRect">
            <a:avLst/>
          </a:prstGeom>
          <a:solidFill>
            <a:srgbClr val="DEEBF7"/>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Título 1"/>
          <p:cNvSpPr>
            <a:spLocks noGrp="1"/>
          </p:cNvSpPr>
          <p:nvPr>
            <p:ph type="ctrTitle"/>
          </p:nvPr>
        </p:nvSpPr>
        <p:spPr>
          <a:xfrm>
            <a:off x="637822" y="897608"/>
            <a:ext cx="3543651" cy="521451"/>
          </a:xfrm>
        </p:spPr>
        <p:txBody>
          <a:bodyPr>
            <a:normAutofit fontScale="90000"/>
          </a:bodyPr>
          <a:lstStyle/>
          <a:p>
            <a:r>
              <a:rPr lang="es-ES" dirty="0" smtClean="0"/>
              <a:t>CellChat</a:t>
            </a:r>
            <a:endParaRPr lang="es-ES" dirty="0"/>
          </a:p>
        </p:txBody>
      </p:sp>
      <p:sp>
        <p:nvSpPr>
          <p:cNvPr id="13" name="Rectangle 3"/>
          <p:cNvSpPr>
            <a:spLocks noChangeArrowheads="1"/>
          </p:cNvSpPr>
          <p:nvPr/>
        </p:nvSpPr>
        <p:spPr bwMode="auto">
          <a:xfrm>
            <a:off x="340125" y="1821041"/>
            <a:ext cx="428394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lnSpc>
                <a:spcPct val="150000"/>
              </a:lnSpc>
              <a:spcBef>
                <a:spcPct val="0"/>
              </a:spcBef>
              <a:spcAft>
                <a:spcPct val="0"/>
              </a:spcAft>
              <a:buFont typeface="Arial" panose="020B0604020202020204" pitchFamily="34" charset="0"/>
              <a:buChar char="•"/>
            </a:pPr>
            <a:r>
              <a:rPr lang="es-ES" altLang="es-ES" sz="1600" dirty="0" smtClean="0">
                <a:latin typeface="Visuelt Pro" panose="020B0503040202040104"/>
              </a:rPr>
              <a:t>Utiliza su propia base de datos curada, </a:t>
            </a:r>
            <a:r>
              <a:rPr lang="es-ES" altLang="es-ES" sz="1600" b="1" dirty="0" err="1" smtClean="0">
                <a:latin typeface="Visuelt Pro" panose="020B0503040202040104"/>
              </a:rPr>
              <a:t>CellChatDB</a:t>
            </a:r>
            <a:r>
              <a:rPr lang="es-ES" altLang="es-ES" sz="1600" dirty="0" smtClean="0">
                <a:latin typeface="Visuelt Pro" panose="020B0503040202040104"/>
              </a:rPr>
              <a:t>, aunque en este </a:t>
            </a:r>
            <a:r>
              <a:rPr lang="es-ES" altLang="es-ES" sz="1600" i="1" dirty="0" smtClean="0">
                <a:latin typeface="Visuelt Pro" panose="020B0503040202040104"/>
              </a:rPr>
              <a:t>benchmark</a:t>
            </a:r>
            <a:r>
              <a:rPr lang="es-ES" altLang="es-ES" sz="1600" dirty="0" smtClean="0">
                <a:latin typeface="Visuelt Pro" panose="020B0503040202040104"/>
              </a:rPr>
              <a:t>  se usa </a:t>
            </a:r>
            <a:r>
              <a:rPr lang="es-ES" altLang="es-ES" sz="1600" b="1" dirty="0" smtClean="0">
                <a:latin typeface="Visuelt Pro" panose="020B0503040202040104"/>
              </a:rPr>
              <a:t>FANTOM5</a:t>
            </a:r>
            <a:r>
              <a:rPr lang="es-ES" altLang="es-ES" sz="1600" dirty="0" smtClean="0">
                <a:latin typeface="Visuelt Pro" panose="020B0503040202040104"/>
              </a:rPr>
              <a:t>.</a:t>
            </a:r>
          </a:p>
          <a:p>
            <a:pPr marL="285750" lvl="0" indent="-285750" eaLnBrk="0" fontAlgn="base" hangingPunct="0">
              <a:lnSpc>
                <a:spcPct val="150000"/>
              </a:lnSpc>
              <a:spcBef>
                <a:spcPct val="0"/>
              </a:spcBef>
              <a:spcAft>
                <a:spcPct val="0"/>
              </a:spcAft>
              <a:buFont typeface="Arial" panose="020B0604020202020204" pitchFamily="34" charset="0"/>
              <a:buChar char="•"/>
            </a:pPr>
            <a:r>
              <a:rPr lang="es-ES" altLang="es-ES" sz="1600" dirty="0" smtClean="0">
                <a:latin typeface="Visuelt Pro" panose="020B0503040202040104"/>
              </a:rPr>
              <a:t>Asigna un </a:t>
            </a:r>
            <a:r>
              <a:rPr lang="es-ES" altLang="es-ES" sz="1600" b="1" dirty="0" smtClean="0">
                <a:latin typeface="Visuelt Pro" panose="020B0503040202040104"/>
              </a:rPr>
              <a:t>valor de probabilidad</a:t>
            </a:r>
            <a:r>
              <a:rPr lang="es-ES" altLang="es-ES" sz="1600" dirty="0" smtClean="0">
                <a:latin typeface="Visuelt Pro" panose="020B0503040202040104"/>
              </a:rPr>
              <a:t> a cada interacción LR. </a:t>
            </a:r>
          </a:p>
          <a:p>
            <a:pPr marL="285750" lvl="0" indent="-285750" eaLnBrk="0" fontAlgn="base" hangingPunct="0">
              <a:lnSpc>
                <a:spcPct val="150000"/>
              </a:lnSpc>
              <a:spcBef>
                <a:spcPct val="0"/>
              </a:spcBef>
              <a:spcAft>
                <a:spcPct val="0"/>
              </a:spcAft>
              <a:buFont typeface="Arial" panose="020B0604020202020204" pitchFamily="34" charset="0"/>
              <a:buChar char="•"/>
            </a:pPr>
            <a:r>
              <a:rPr lang="es-ES" altLang="es-ES" sz="1600" dirty="0" smtClean="0">
                <a:latin typeface="Visuelt Pro" panose="020B0503040202040104"/>
              </a:rPr>
              <a:t>Valor modelado por </a:t>
            </a:r>
            <a:r>
              <a:rPr lang="es-ES_tradnl" sz="1600" dirty="0" smtClean="0">
                <a:latin typeface="Visuelt Pro" panose="020B0503040202040104"/>
              </a:rPr>
              <a:t>la </a:t>
            </a:r>
            <a:r>
              <a:rPr lang="es-ES_tradnl" sz="1600" b="1" dirty="0">
                <a:latin typeface="Visuelt Pro" panose="020B0503040202040104"/>
              </a:rPr>
              <a:t>ley de acción de </a:t>
            </a:r>
            <a:r>
              <a:rPr lang="es-ES_tradnl" sz="1600" b="1" dirty="0" smtClean="0">
                <a:latin typeface="Visuelt Pro" panose="020B0503040202040104"/>
              </a:rPr>
              <a:t>masas.</a:t>
            </a:r>
          </a:p>
          <a:p>
            <a:pPr marL="285750" lvl="0" indent="-285750" eaLnBrk="0" fontAlgn="base" hangingPunct="0">
              <a:lnSpc>
                <a:spcPct val="150000"/>
              </a:lnSpc>
              <a:spcBef>
                <a:spcPct val="0"/>
              </a:spcBef>
              <a:spcAft>
                <a:spcPct val="0"/>
              </a:spcAft>
              <a:buFont typeface="Arial" panose="020B0604020202020204" pitchFamily="34" charset="0"/>
              <a:buChar char="•"/>
            </a:pPr>
            <a:r>
              <a:rPr lang="es-ES" altLang="es-ES" sz="1600" b="1" dirty="0" smtClean="0">
                <a:latin typeface="Visuelt Pro" panose="020B0503040202040104"/>
              </a:rPr>
              <a:t>Promedia</a:t>
            </a:r>
            <a:r>
              <a:rPr lang="es-ES" altLang="es-ES" sz="1600" dirty="0" smtClean="0">
                <a:latin typeface="Visuelt Pro" panose="020B0503040202040104"/>
              </a:rPr>
              <a:t> la expresión </a:t>
            </a:r>
            <a:r>
              <a:rPr lang="es-ES" altLang="es-ES" sz="1600" dirty="0">
                <a:latin typeface="Visuelt Pro" panose="020B0503040202040104"/>
              </a:rPr>
              <a:t>del ligando y </a:t>
            </a:r>
            <a:r>
              <a:rPr lang="es-ES" altLang="es-ES" sz="1600" dirty="0" smtClean="0">
                <a:latin typeface="Visuelt Pro" panose="020B0503040202040104"/>
              </a:rPr>
              <a:t>receptor de cada grupo mediante la media geométrica.</a:t>
            </a:r>
          </a:p>
          <a:p>
            <a:pPr marL="285750" lvl="0" indent="-285750" eaLnBrk="0" fontAlgn="base" hangingPunct="0">
              <a:lnSpc>
                <a:spcPct val="150000"/>
              </a:lnSpc>
              <a:spcBef>
                <a:spcPct val="0"/>
              </a:spcBef>
              <a:spcAft>
                <a:spcPct val="0"/>
              </a:spcAft>
              <a:buFont typeface="Arial" panose="020B0604020202020204" pitchFamily="34" charset="0"/>
              <a:buChar char="•"/>
            </a:pPr>
            <a:r>
              <a:rPr lang="es-ES" altLang="es-ES" sz="1600" dirty="0" smtClean="0">
                <a:latin typeface="Visuelt Pro" panose="020B0503040202040104"/>
              </a:rPr>
              <a:t>Método </a:t>
            </a:r>
            <a:r>
              <a:rPr lang="es-ES" altLang="es-ES" sz="1600" b="1" dirty="0" smtClean="0">
                <a:latin typeface="Visuelt Pro" panose="020B0503040202040104"/>
              </a:rPr>
              <a:t>cero preservante</a:t>
            </a:r>
          </a:p>
        </p:txBody>
      </p:sp>
      <p:sp>
        <p:nvSpPr>
          <p:cNvPr id="16" name="Rectángulo redondeado 15"/>
          <p:cNvSpPr/>
          <p:nvPr/>
        </p:nvSpPr>
        <p:spPr>
          <a:xfrm>
            <a:off x="5193083" y="880416"/>
            <a:ext cx="3550866" cy="538642"/>
          </a:xfrm>
          <a:prstGeom prst="roundRect">
            <a:avLst/>
          </a:prstGeom>
          <a:solidFill>
            <a:srgbClr val="FDD799"/>
          </a:solidFill>
          <a:ln>
            <a:solidFill>
              <a:srgbClr val="FDD7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Título 1"/>
          <p:cNvSpPr txBox="1">
            <a:spLocks/>
          </p:cNvSpPr>
          <p:nvPr/>
        </p:nvSpPr>
        <p:spPr>
          <a:xfrm>
            <a:off x="5200297" y="880417"/>
            <a:ext cx="3543651" cy="538642"/>
          </a:xfrm>
          <a:prstGeom prst="rect">
            <a:avLst/>
          </a:prstGeom>
        </p:spPr>
        <p:txBody>
          <a:bodyPr vert="horz" lIns="91440" tIns="45720" rIns="91440" bIns="45720" rtlCol="0" anchor="ctr" anchorCtr="0">
            <a:normAutofit fontScale="90000" lnSpcReduction="10000"/>
          </a:bodyPr>
          <a:lstStyle>
            <a:lvl1pPr marL="0" indent="0" algn="ctr" defTabSz="914400" rtl="0" eaLnBrk="1" latinLnBrk="0" hangingPunct="1">
              <a:lnSpc>
                <a:spcPct val="90000"/>
              </a:lnSpc>
              <a:spcBef>
                <a:spcPct val="0"/>
              </a:spcBef>
              <a:buFont typeface="Arial" panose="020B0604020202020204" pitchFamily="34" charset="0"/>
              <a:buNone/>
              <a:defRPr sz="3750" kern="1200">
                <a:solidFill>
                  <a:schemeClr val="tx1"/>
                </a:solidFill>
                <a:latin typeface="Visuelt Pro" panose="020B0503040202040104" pitchFamily="34" charset="0"/>
                <a:ea typeface="+mj-ea"/>
                <a:cs typeface="+mj-cs"/>
              </a:defRPr>
            </a:lvl1pPr>
          </a:lstStyle>
          <a:p>
            <a:r>
              <a:rPr lang="es-ES" dirty="0" smtClean="0"/>
              <a:t>NICHES</a:t>
            </a:r>
            <a:endParaRPr lang="es-ES" dirty="0"/>
          </a:p>
        </p:txBody>
      </p:sp>
      <p:sp>
        <p:nvSpPr>
          <p:cNvPr id="18" name="Rectángulo redondeado 17"/>
          <p:cNvSpPr/>
          <p:nvPr/>
        </p:nvSpPr>
        <p:spPr>
          <a:xfrm>
            <a:off x="4776475" y="1636375"/>
            <a:ext cx="4283950" cy="3145175"/>
          </a:xfrm>
          <a:prstGeom prst="roundRect">
            <a:avLst>
              <a:gd name="adj" fmla="val 11361"/>
            </a:avLst>
          </a:prstGeom>
          <a:solidFill>
            <a:srgbClr val="FBC05D"/>
          </a:solidFill>
          <a:ln>
            <a:solidFill>
              <a:srgbClr val="FBC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Rectangle 3"/>
          <p:cNvSpPr>
            <a:spLocks noChangeArrowheads="1"/>
          </p:cNvSpPr>
          <p:nvPr/>
        </p:nvSpPr>
        <p:spPr bwMode="auto">
          <a:xfrm>
            <a:off x="4776474" y="2005706"/>
            <a:ext cx="428394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lnSpc>
                <a:spcPct val="150000"/>
              </a:lnSpc>
              <a:spcBef>
                <a:spcPct val="0"/>
              </a:spcBef>
              <a:spcAft>
                <a:spcPct val="0"/>
              </a:spcAft>
              <a:buFont typeface="Arial" panose="020B0604020202020204" pitchFamily="34" charset="0"/>
              <a:buChar char="•"/>
            </a:pPr>
            <a:r>
              <a:rPr lang="es-ES" altLang="es-ES" sz="1600" dirty="0" smtClean="0">
                <a:latin typeface="Visuelt Pro" panose="020B0503040202040104"/>
              </a:rPr>
              <a:t>Utiliza la bases </a:t>
            </a:r>
            <a:r>
              <a:rPr lang="es-ES" altLang="es-ES" sz="1600" dirty="0">
                <a:latin typeface="Visuelt Pro" panose="020B0503040202040104"/>
              </a:rPr>
              <a:t>de datos </a:t>
            </a:r>
            <a:r>
              <a:rPr lang="es-ES" altLang="es-ES" sz="1600" b="1" dirty="0" smtClean="0">
                <a:latin typeface="Visuelt Pro" panose="020B0503040202040104"/>
              </a:rPr>
              <a:t>FANTOM5</a:t>
            </a:r>
            <a:r>
              <a:rPr lang="es-ES" altLang="es-ES" sz="1600" dirty="0" smtClean="0">
                <a:latin typeface="Visuelt Pro" panose="020B0503040202040104"/>
              </a:rPr>
              <a:t>.</a:t>
            </a:r>
            <a:endParaRPr lang="es-ES" altLang="es-ES" sz="1600" dirty="0">
              <a:latin typeface="Visuelt Pro" panose="020B0503040202040104"/>
            </a:endParaRPr>
          </a:p>
          <a:p>
            <a:pPr marL="285750" lvl="0" indent="-285750" eaLnBrk="0" fontAlgn="base" hangingPunct="0">
              <a:lnSpc>
                <a:spcPct val="150000"/>
              </a:lnSpc>
              <a:spcBef>
                <a:spcPct val="0"/>
              </a:spcBef>
              <a:spcAft>
                <a:spcPct val="0"/>
              </a:spcAft>
              <a:buFont typeface="Arial" panose="020B0604020202020204" pitchFamily="34" charset="0"/>
              <a:buChar char="•"/>
            </a:pPr>
            <a:r>
              <a:rPr lang="es-ES" altLang="es-ES" sz="1600" dirty="0" smtClean="0">
                <a:latin typeface="Visuelt Pro" panose="020B0503040202040104"/>
              </a:rPr>
              <a:t>La </a:t>
            </a:r>
            <a:r>
              <a:rPr lang="es-ES" altLang="es-ES" sz="1600" b="1" dirty="0" smtClean="0">
                <a:latin typeface="Visuelt Pro" panose="020B0503040202040104"/>
              </a:rPr>
              <a:t>puntuación</a:t>
            </a:r>
            <a:r>
              <a:rPr lang="es-ES" altLang="es-ES" sz="1600" dirty="0" smtClean="0">
                <a:latin typeface="Visuelt Pro" panose="020B0503040202040104"/>
              </a:rPr>
              <a:t> de cada interacción LR se obtiene multiplicando la expresión del ligando por la del receptor</a:t>
            </a:r>
            <a:r>
              <a:rPr lang="es-ES" altLang="es-ES" sz="1600" dirty="0">
                <a:latin typeface="Visuelt Pro" panose="020B0503040202040104"/>
              </a:rPr>
              <a:t>.</a:t>
            </a:r>
            <a:endParaRPr lang="es-ES" altLang="es-ES" sz="1600" dirty="0" smtClean="0">
              <a:latin typeface="Visuelt Pro" panose="020B0503040202040104"/>
            </a:endParaRPr>
          </a:p>
          <a:p>
            <a:pPr marL="285750" lvl="0" indent="-285750" eaLnBrk="0" fontAlgn="base" hangingPunct="0">
              <a:lnSpc>
                <a:spcPct val="150000"/>
              </a:lnSpc>
              <a:spcBef>
                <a:spcPct val="0"/>
              </a:spcBef>
              <a:spcAft>
                <a:spcPct val="0"/>
              </a:spcAft>
              <a:buFont typeface="Arial" panose="020B0604020202020204" pitchFamily="34" charset="0"/>
              <a:buChar char="•"/>
            </a:pPr>
            <a:r>
              <a:rPr lang="es-ES" altLang="es-ES" sz="1600" dirty="0" smtClean="0">
                <a:latin typeface="Visuelt Pro" panose="020B0503040202040104"/>
              </a:rPr>
              <a:t>Método </a:t>
            </a:r>
            <a:r>
              <a:rPr lang="es-ES" altLang="es-ES" sz="1600" b="1" dirty="0">
                <a:latin typeface="Visuelt Pro" panose="020B0503040202040104"/>
              </a:rPr>
              <a:t>cero preservante</a:t>
            </a:r>
            <a:r>
              <a:rPr lang="es-ES" altLang="es-ES" sz="1600" dirty="0">
                <a:latin typeface="Visuelt Pro" panose="020B0503040202040104"/>
              </a:rPr>
              <a:t>.</a:t>
            </a:r>
          </a:p>
          <a:p>
            <a:pPr marL="285750" lvl="0" indent="-285750" eaLnBrk="0" fontAlgn="base" hangingPunct="0">
              <a:lnSpc>
                <a:spcPct val="150000"/>
              </a:lnSpc>
              <a:spcBef>
                <a:spcPct val="0"/>
              </a:spcBef>
              <a:spcAft>
                <a:spcPct val="0"/>
              </a:spcAft>
              <a:buFont typeface="Arial" panose="020B0604020202020204" pitchFamily="34" charset="0"/>
              <a:buChar char="•"/>
            </a:pPr>
            <a:r>
              <a:rPr lang="es-ES" altLang="es-ES" sz="1600" dirty="0" smtClean="0">
                <a:latin typeface="Visuelt Pro" panose="020B0503040202040104"/>
              </a:rPr>
              <a:t>Si uno de los componentes, ligando o receptor, tiene una expresión nula, la interacción se considera inexistente.</a:t>
            </a:r>
            <a:endParaRPr lang="es-ES" altLang="es-ES" sz="1600" dirty="0">
              <a:latin typeface="Visuelt Pro" panose="020B0503040202040104"/>
            </a:endParaRPr>
          </a:p>
        </p:txBody>
      </p:sp>
      <p:sp>
        <p:nvSpPr>
          <p:cNvPr id="20" name="Google Shape;557;p9"/>
          <p:cNvSpPr/>
          <p:nvPr/>
        </p:nvSpPr>
        <p:spPr>
          <a:xfrm>
            <a:off x="340124" y="139128"/>
            <a:ext cx="1239462" cy="404369"/>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1" name="Google Shape;557;p9"/>
          <p:cNvSpPr/>
          <p:nvPr/>
        </p:nvSpPr>
        <p:spPr>
          <a:xfrm>
            <a:off x="1579586"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2" name="Google Shape;557;p9"/>
          <p:cNvSpPr/>
          <p:nvPr/>
        </p:nvSpPr>
        <p:spPr>
          <a:xfrm>
            <a:off x="2819048"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DDBA5"/>
          </a:solidFill>
          <a:ln>
            <a:noFill/>
          </a:ln>
        </p:spPr>
      </p:sp>
      <p:sp>
        <p:nvSpPr>
          <p:cNvPr id="23" name="Google Shape;557;p9"/>
          <p:cNvSpPr/>
          <p:nvPr/>
        </p:nvSpPr>
        <p:spPr>
          <a:xfrm>
            <a:off x="4058510" y="139126"/>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4" name="Google Shape;557;p9"/>
          <p:cNvSpPr/>
          <p:nvPr/>
        </p:nvSpPr>
        <p:spPr>
          <a:xfrm>
            <a:off x="5297972" y="139128"/>
            <a:ext cx="1239462" cy="404370"/>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5" name="CuadroTexto 24"/>
          <p:cNvSpPr txBox="1"/>
          <p:nvPr/>
        </p:nvSpPr>
        <p:spPr>
          <a:xfrm>
            <a:off x="340125" y="163967"/>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1.  Introducción</a:t>
            </a:r>
            <a:endParaRPr lang="es-ES" sz="1400" b="1" dirty="0">
              <a:solidFill>
                <a:schemeClr val="bg1"/>
              </a:solidFill>
              <a:latin typeface="Visuelt Pro" panose="020B0503040202040104"/>
            </a:endParaRPr>
          </a:p>
        </p:txBody>
      </p:sp>
      <p:sp>
        <p:nvSpPr>
          <p:cNvPr id="26" name="CuadroTexto 25"/>
          <p:cNvSpPr txBox="1"/>
          <p:nvPr/>
        </p:nvSpPr>
        <p:spPr>
          <a:xfrm>
            <a:off x="1579585" y="176080"/>
            <a:ext cx="1239462" cy="307777"/>
          </a:xfrm>
          <a:prstGeom prst="rect">
            <a:avLst/>
          </a:prstGeom>
          <a:noFill/>
        </p:spPr>
        <p:txBody>
          <a:bodyPr wrap="square" rtlCol="0">
            <a:spAutoFit/>
          </a:bodyPr>
          <a:lstStyle/>
          <a:p>
            <a:pPr algn="ctr"/>
            <a:r>
              <a:rPr lang="es-ES" sz="1400" b="1" dirty="0">
                <a:solidFill>
                  <a:schemeClr val="bg1"/>
                </a:solidFill>
                <a:latin typeface="Visuelt Pro" panose="020B0503040202040104"/>
              </a:rPr>
              <a:t>2</a:t>
            </a:r>
            <a:r>
              <a:rPr lang="es-ES" sz="1400" b="1" dirty="0" smtClean="0">
                <a:solidFill>
                  <a:schemeClr val="bg1"/>
                </a:solidFill>
                <a:latin typeface="Visuelt Pro" panose="020B0503040202040104"/>
              </a:rPr>
              <a:t>.  Objetivos</a:t>
            </a:r>
            <a:endParaRPr lang="es-ES" sz="1400" b="1" dirty="0">
              <a:solidFill>
                <a:schemeClr val="bg1"/>
              </a:solidFill>
              <a:latin typeface="Visuelt Pro" panose="020B0503040202040104"/>
            </a:endParaRPr>
          </a:p>
        </p:txBody>
      </p:sp>
      <p:sp>
        <p:nvSpPr>
          <p:cNvPr id="27" name="CuadroTexto 26"/>
          <p:cNvSpPr txBox="1"/>
          <p:nvPr/>
        </p:nvSpPr>
        <p:spPr>
          <a:xfrm>
            <a:off x="2819048" y="177403"/>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3. Metodología</a:t>
            </a:r>
            <a:endParaRPr lang="es-ES" sz="1400" b="1" dirty="0">
              <a:solidFill>
                <a:schemeClr val="bg1"/>
              </a:solidFill>
              <a:latin typeface="Visuelt Pro" panose="020B0503040202040104"/>
            </a:endParaRPr>
          </a:p>
        </p:txBody>
      </p:sp>
      <p:sp>
        <p:nvSpPr>
          <p:cNvPr id="28" name="CuadroTexto 27"/>
          <p:cNvSpPr txBox="1"/>
          <p:nvPr/>
        </p:nvSpPr>
        <p:spPr>
          <a:xfrm>
            <a:off x="4055823" y="116664"/>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Resultados y discusión</a:t>
            </a:r>
            <a:endParaRPr lang="es-ES" sz="1200" b="1" dirty="0">
              <a:solidFill>
                <a:schemeClr val="bg1"/>
              </a:solidFill>
              <a:latin typeface="Visuelt Pro" panose="020B0503040202040104"/>
            </a:endParaRPr>
          </a:p>
        </p:txBody>
      </p:sp>
      <p:sp>
        <p:nvSpPr>
          <p:cNvPr id="29" name="CuadroTexto 28"/>
          <p:cNvSpPr txBox="1"/>
          <p:nvPr/>
        </p:nvSpPr>
        <p:spPr>
          <a:xfrm>
            <a:off x="5292598" y="163966"/>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5.  Conclusiones</a:t>
            </a:r>
            <a:endParaRPr lang="es-ES" sz="1400" b="1" dirty="0">
              <a:solidFill>
                <a:schemeClr val="bg1"/>
              </a:solidFill>
              <a:latin typeface="Visuelt Pro" panose="020B0503040202040104"/>
            </a:endParaRPr>
          </a:p>
        </p:txBody>
      </p:sp>
    </p:spTree>
    <p:extLst>
      <p:ext uri="{BB962C8B-B14F-4D97-AF65-F5344CB8AC3E}">
        <p14:creationId xmlns:p14="http://schemas.microsoft.com/office/powerpoint/2010/main" val="2549144048"/>
      </p:ext>
    </p:extLst>
  </p:cSld>
  <p:clrMapOvr>
    <a:masterClrMapping/>
  </p:clrMapOvr>
  <mc:AlternateContent xmlns:mc="http://schemas.openxmlformats.org/markup-compatibility/2006" xmlns:p14="http://schemas.microsoft.com/office/powerpoint/2010/main">
    <mc:Choice Requires="p14">
      <p:transition spd="slow" p14:dur="2000" advTm="63427"/>
    </mc:Choice>
    <mc:Fallback xmlns="">
      <p:transition spd="slow" advTm="63427"/>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4144779" y="2143625"/>
            <a:ext cx="985704" cy="1378446"/>
          </a:xfrm>
          <a:prstGeom prst="rect">
            <a:avLst/>
          </a:prstGeom>
        </p:spPr>
      </p:pic>
      <p:pic>
        <p:nvPicPr>
          <p:cNvPr id="8" name="Imagen 7"/>
          <p:cNvPicPr>
            <a:picLocks noChangeAspect="1"/>
          </p:cNvPicPr>
          <p:nvPr/>
        </p:nvPicPr>
        <p:blipFill>
          <a:blip r:embed="rId4"/>
          <a:stretch>
            <a:fillRect/>
          </a:stretch>
        </p:blipFill>
        <p:spPr>
          <a:xfrm>
            <a:off x="104952" y="2342261"/>
            <a:ext cx="2579872" cy="984010"/>
          </a:xfrm>
          <a:prstGeom prst="rect">
            <a:avLst/>
          </a:prstGeom>
        </p:spPr>
      </p:pic>
      <p:sp>
        <p:nvSpPr>
          <p:cNvPr id="21" name="Google Shape;557;p9"/>
          <p:cNvSpPr/>
          <p:nvPr/>
        </p:nvSpPr>
        <p:spPr>
          <a:xfrm>
            <a:off x="340124"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2" name="Google Shape;557;p9"/>
          <p:cNvSpPr/>
          <p:nvPr/>
        </p:nvSpPr>
        <p:spPr>
          <a:xfrm>
            <a:off x="1579586"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3" name="Google Shape;557;p9"/>
          <p:cNvSpPr/>
          <p:nvPr/>
        </p:nvSpPr>
        <p:spPr>
          <a:xfrm>
            <a:off x="2819048"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DDBA5"/>
          </a:solidFill>
          <a:ln>
            <a:noFill/>
          </a:ln>
        </p:spPr>
      </p:sp>
      <p:sp>
        <p:nvSpPr>
          <p:cNvPr id="24" name="Google Shape;557;p9"/>
          <p:cNvSpPr/>
          <p:nvPr/>
        </p:nvSpPr>
        <p:spPr>
          <a:xfrm>
            <a:off x="4058510" y="139126"/>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5" name="Google Shape;557;p9"/>
          <p:cNvSpPr/>
          <p:nvPr/>
        </p:nvSpPr>
        <p:spPr>
          <a:xfrm>
            <a:off x="5297972"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6" name="CuadroTexto 25"/>
          <p:cNvSpPr txBox="1"/>
          <p:nvPr/>
        </p:nvSpPr>
        <p:spPr>
          <a:xfrm>
            <a:off x="340125" y="163967"/>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1.  Introducción</a:t>
            </a:r>
            <a:endParaRPr lang="es-ES" sz="1400" b="1" dirty="0">
              <a:solidFill>
                <a:schemeClr val="bg1"/>
              </a:solidFill>
              <a:latin typeface="Visuelt Pro" panose="020B0503040202040104"/>
            </a:endParaRPr>
          </a:p>
        </p:txBody>
      </p:sp>
      <p:sp>
        <p:nvSpPr>
          <p:cNvPr id="27" name="CuadroTexto 26"/>
          <p:cNvSpPr txBox="1"/>
          <p:nvPr/>
        </p:nvSpPr>
        <p:spPr>
          <a:xfrm>
            <a:off x="1579585" y="176080"/>
            <a:ext cx="1239462" cy="307777"/>
          </a:xfrm>
          <a:prstGeom prst="rect">
            <a:avLst/>
          </a:prstGeom>
          <a:noFill/>
        </p:spPr>
        <p:txBody>
          <a:bodyPr wrap="square" rtlCol="0">
            <a:spAutoFit/>
          </a:bodyPr>
          <a:lstStyle/>
          <a:p>
            <a:pPr algn="ctr"/>
            <a:r>
              <a:rPr lang="es-ES" sz="1400" b="1" dirty="0">
                <a:solidFill>
                  <a:schemeClr val="bg1"/>
                </a:solidFill>
                <a:latin typeface="Visuelt Pro" panose="020B0503040202040104"/>
              </a:rPr>
              <a:t>2</a:t>
            </a:r>
            <a:r>
              <a:rPr lang="es-ES" sz="1400" b="1" dirty="0" smtClean="0">
                <a:solidFill>
                  <a:schemeClr val="bg1"/>
                </a:solidFill>
                <a:latin typeface="Visuelt Pro" panose="020B0503040202040104"/>
              </a:rPr>
              <a:t>.  Objetivos</a:t>
            </a:r>
            <a:endParaRPr lang="es-ES" sz="1400" b="1" dirty="0">
              <a:solidFill>
                <a:schemeClr val="bg1"/>
              </a:solidFill>
              <a:latin typeface="Visuelt Pro" panose="020B0503040202040104"/>
            </a:endParaRPr>
          </a:p>
        </p:txBody>
      </p:sp>
      <p:sp>
        <p:nvSpPr>
          <p:cNvPr id="28" name="CuadroTexto 27"/>
          <p:cNvSpPr txBox="1"/>
          <p:nvPr/>
        </p:nvSpPr>
        <p:spPr>
          <a:xfrm>
            <a:off x="2819048" y="177403"/>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3. Metodología</a:t>
            </a:r>
            <a:endParaRPr lang="es-ES" sz="1400" b="1" dirty="0">
              <a:solidFill>
                <a:schemeClr val="bg1"/>
              </a:solidFill>
              <a:latin typeface="Visuelt Pro" panose="020B0503040202040104"/>
            </a:endParaRPr>
          </a:p>
        </p:txBody>
      </p:sp>
      <p:sp>
        <p:nvSpPr>
          <p:cNvPr id="29" name="CuadroTexto 28"/>
          <p:cNvSpPr txBox="1"/>
          <p:nvPr/>
        </p:nvSpPr>
        <p:spPr>
          <a:xfrm>
            <a:off x="4055823" y="116664"/>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Resultados y discusión</a:t>
            </a:r>
            <a:endParaRPr lang="es-ES" sz="1200" b="1" dirty="0">
              <a:solidFill>
                <a:schemeClr val="bg1"/>
              </a:solidFill>
              <a:latin typeface="Visuelt Pro" panose="020B0503040202040104"/>
            </a:endParaRPr>
          </a:p>
        </p:txBody>
      </p:sp>
      <p:sp>
        <p:nvSpPr>
          <p:cNvPr id="30" name="CuadroTexto 29"/>
          <p:cNvSpPr txBox="1"/>
          <p:nvPr/>
        </p:nvSpPr>
        <p:spPr>
          <a:xfrm>
            <a:off x="5292598" y="163966"/>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5.  Conclusiones</a:t>
            </a:r>
            <a:endParaRPr lang="es-ES" sz="1400" b="1" dirty="0">
              <a:solidFill>
                <a:schemeClr val="bg1"/>
              </a:solidFill>
              <a:latin typeface="Visuelt Pro" panose="020B0503040202040104"/>
            </a:endParaRPr>
          </a:p>
        </p:txBody>
      </p:sp>
      <p:pic>
        <p:nvPicPr>
          <p:cNvPr id="4" name="Imagen 3"/>
          <p:cNvPicPr>
            <a:picLocks noChangeAspect="1"/>
          </p:cNvPicPr>
          <p:nvPr/>
        </p:nvPicPr>
        <p:blipFill>
          <a:blip r:embed="rId5"/>
          <a:stretch>
            <a:fillRect/>
          </a:stretch>
        </p:blipFill>
        <p:spPr>
          <a:xfrm>
            <a:off x="2656748" y="2590066"/>
            <a:ext cx="1460139" cy="474391"/>
          </a:xfrm>
          <a:prstGeom prst="rect">
            <a:avLst/>
          </a:prstGeom>
        </p:spPr>
      </p:pic>
      <p:pic>
        <p:nvPicPr>
          <p:cNvPr id="13" name="Imagen 12"/>
          <p:cNvPicPr>
            <a:picLocks noChangeAspect="1"/>
          </p:cNvPicPr>
          <p:nvPr/>
        </p:nvPicPr>
        <p:blipFill>
          <a:blip r:embed="rId6"/>
          <a:stretch>
            <a:fillRect/>
          </a:stretch>
        </p:blipFill>
        <p:spPr>
          <a:xfrm>
            <a:off x="5076184" y="709412"/>
            <a:ext cx="3714542" cy="3761307"/>
          </a:xfrm>
          <a:prstGeom prst="rect">
            <a:avLst/>
          </a:prstGeom>
        </p:spPr>
      </p:pic>
      <p:sp>
        <p:nvSpPr>
          <p:cNvPr id="33" name="Marcador de texto 2"/>
          <p:cNvSpPr>
            <a:spLocks noGrp="1"/>
          </p:cNvSpPr>
          <p:nvPr>
            <p:ph type="body" sz="quarter" idx="10"/>
          </p:nvPr>
        </p:nvSpPr>
        <p:spPr>
          <a:xfrm>
            <a:off x="340123" y="641992"/>
            <a:ext cx="6355952" cy="392732"/>
          </a:xfrm>
        </p:spPr>
        <p:txBody>
          <a:bodyPr>
            <a:noAutofit/>
          </a:bodyPr>
          <a:lstStyle/>
          <a:p>
            <a:r>
              <a:rPr lang="es-ES" sz="2200" dirty="0">
                <a:solidFill>
                  <a:schemeClr val="tx1"/>
                </a:solidFill>
                <a:latin typeface="Visuelt Pro" panose="020B0503040202040104"/>
              </a:rPr>
              <a:t>Evaluación de la precisión</a:t>
            </a:r>
          </a:p>
          <a:p>
            <a:endParaRPr lang="es-ES" sz="2200" dirty="0">
              <a:latin typeface="Visuelt Pro" panose="020B0503040202040104"/>
            </a:endParaRPr>
          </a:p>
        </p:txBody>
      </p:sp>
    </p:spTree>
    <p:extLst>
      <p:ext uri="{BB962C8B-B14F-4D97-AF65-F5344CB8AC3E}">
        <p14:creationId xmlns:p14="http://schemas.microsoft.com/office/powerpoint/2010/main" val="410260470"/>
      </p:ext>
    </p:extLst>
  </p:cSld>
  <p:clrMapOvr>
    <a:masterClrMapping/>
  </p:clrMapOvr>
  <mc:AlternateContent xmlns:mc="http://schemas.openxmlformats.org/markup-compatibility/2006" xmlns:p14="http://schemas.microsoft.com/office/powerpoint/2010/main">
    <mc:Choice Requires="p14">
      <p:transition spd="slow" p14:dur="2000" advTm="104455"/>
    </mc:Choice>
    <mc:Fallback xmlns="">
      <p:transition spd="slow" advTm="104455"/>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3"/>
          <a:stretch>
            <a:fillRect/>
          </a:stretch>
        </p:blipFill>
        <p:spPr>
          <a:xfrm>
            <a:off x="596376" y="1204972"/>
            <a:ext cx="2579872" cy="984010"/>
          </a:xfrm>
          <a:prstGeom prst="rect">
            <a:avLst/>
          </a:prstGeom>
        </p:spPr>
      </p:pic>
      <p:sp>
        <p:nvSpPr>
          <p:cNvPr id="21" name="Google Shape;557;p9"/>
          <p:cNvSpPr/>
          <p:nvPr/>
        </p:nvSpPr>
        <p:spPr>
          <a:xfrm>
            <a:off x="340124"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2" name="Google Shape;557;p9"/>
          <p:cNvSpPr/>
          <p:nvPr/>
        </p:nvSpPr>
        <p:spPr>
          <a:xfrm>
            <a:off x="1579586"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3" name="Google Shape;557;p9"/>
          <p:cNvSpPr/>
          <p:nvPr/>
        </p:nvSpPr>
        <p:spPr>
          <a:xfrm>
            <a:off x="2819048"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DDBA5"/>
          </a:solidFill>
          <a:ln>
            <a:noFill/>
          </a:ln>
        </p:spPr>
      </p:sp>
      <p:sp>
        <p:nvSpPr>
          <p:cNvPr id="24" name="Google Shape;557;p9"/>
          <p:cNvSpPr/>
          <p:nvPr/>
        </p:nvSpPr>
        <p:spPr>
          <a:xfrm>
            <a:off x="4058510" y="139126"/>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5" name="Google Shape;557;p9"/>
          <p:cNvSpPr/>
          <p:nvPr/>
        </p:nvSpPr>
        <p:spPr>
          <a:xfrm>
            <a:off x="5297972"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6" name="CuadroTexto 25"/>
          <p:cNvSpPr txBox="1"/>
          <p:nvPr/>
        </p:nvSpPr>
        <p:spPr>
          <a:xfrm>
            <a:off x="340125" y="163967"/>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1.  Introducción</a:t>
            </a:r>
            <a:endParaRPr lang="es-ES" sz="1400" b="1" dirty="0">
              <a:solidFill>
                <a:schemeClr val="bg1"/>
              </a:solidFill>
              <a:latin typeface="Visuelt Pro" panose="020B0503040202040104"/>
            </a:endParaRPr>
          </a:p>
        </p:txBody>
      </p:sp>
      <p:sp>
        <p:nvSpPr>
          <p:cNvPr id="27" name="CuadroTexto 26"/>
          <p:cNvSpPr txBox="1"/>
          <p:nvPr/>
        </p:nvSpPr>
        <p:spPr>
          <a:xfrm>
            <a:off x="1579585" y="176080"/>
            <a:ext cx="1239462" cy="307777"/>
          </a:xfrm>
          <a:prstGeom prst="rect">
            <a:avLst/>
          </a:prstGeom>
          <a:noFill/>
        </p:spPr>
        <p:txBody>
          <a:bodyPr wrap="square" rtlCol="0">
            <a:spAutoFit/>
          </a:bodyPr>
          <a:lstStyle/>
          <a:p>
            <a:pPr algn="ctr"/>
            <a:r>
              <a:rPr lang="es-ES" sz="1400" b="1" dirty="0">
                <a:solidFill>
                  <a:schemeClr val="bg1"/>
                </a:solidFill>
                <a:latin typeface="Visuelt Pro" panose="020B0503040202040104"/>
              </a:rPr>
              <a:t>2</a:t>
            </a:r>
            <a:r>
              <a:rPr lang="es-ES" sz="1400" b="1" dirty="0" smtClean="0">
                <a:solidFill>
                  <a:schemeClr val="bg1"/>
                </a:solidFill>
                <a:latin typeface="Visuelt Pro" panose="020B0503040202040104"/>
              </a:rPr>
              <a:t>.  Objetivos</a:t>
            </a:r>
            <a:endParaRPr lang="es-ES" sz="1400" b="1" dirty="0">
              <a:solidFill>
                <a:schemeClr val="bg1"/>
              </a:solidFill>
              <a:latin typeface="Visuelt Pro" panose="020B0503040202040104"/>
            </a:endParaRPr>
          </a:p>
        </p:txBody>
      </p:sp>
      <p:sp>
        <p:nvSpPr>
          <p:cNvPr id="28" name="CuadroTexto 27"/>
          <p:cNvSpPr txBox="1"/>
          <p:nvPr/>
        </p:nvSpPr>
        <p:spPr>
          <a:xfrm>
            <a:off x="2819048" y="177403"/>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3. Metodología</a:t>
            </a:r>
            <a:endParaRPr lang="es-ES" sz="1400" b="1" dirty="0">
              <a:solidFill>
                <a:schemeClr val="bg1"/>
              </a:solidFill>
              <a:latin typeface="Visuelt Pro" panose="020B0503040202040104"/>
            </a:endParaRPr>
          </a:p>
        </p:txBody>
      </p:sp>
      <p:sp>
        <p:nvSpPr>
          <p:cNvPr id="29" name="CuadroTexto 28"/>
          <p:cNvSpPr txBox="1"/>
          <p:nvPr/>
        </p:nvSpPr>
        <p:spPr>
          <a:xfrm>
            <a:off x="4055823" y="116664"/>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Resultados y discusión</a:t>
            </a:r>
            <a:endParaRPr lang="es-ES" sz="1200" b="1" dirty="0">
              <a:solidFill>
                <a:schemeClr val="bg1"/>
              </a:solidFill>
              <a:latin typeface="Visuelt Pro" panose="020B0503040202040104"/>
            </a:endParaRPr>
          </a:p>
        </p:txBody>
      </p:sp>
      <p:sp>
        <p:nvSpPr>
          <p:cNvPr id="30" name="CuadroTexto 29"/>
          <p:cNvSpPr txBox="1"/>
          <p:nvPr/>
        </p:nvSpPr>
        <p:spPr>
          <a:xfrm>
            <a:off x="5292598" y="163966"/>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5.  Conclusiones</a:t>
            </a:r>
            <a:endParaRPr lang="es-ES" sz="1400" b="1" dirty="0">
              <a:solidFill>
                <a:schemeClr val="bg1"/>
              </a:solidFill>
              <a:latin typeface="Visuelt Pro" panose="020B0503040202040104"/>
            </a:endParaRPr>
          </a:p>
        </p:txBody>
      </p:sp>
      <p:pic>
        <p:nvPicPr>
          <p:cNvPr id="6" name="Imagen 5"/>
          <p:cNvPicPr>
            <a:picLocks noChangeAspect="1"/>
          </p:cNvPicPr>
          <p:nvPr/>
        </p:nvPicPr>
        <p:blipFill>
          <a:blip r:embed="rId4"/>
          <a:stretch>
            <a:fillRect/>
          </a:stretch>
        </p:blipFill>
        <p:spPr>
          <a:xfrm>
            <a:off x="4474276" y="2239598"/>
            <a:ext cx="3800646" cy="1936520"/>
          </a:xfrm>
          <a:prstGeom prst="rect">
            <a:avLst/>
          </a:prstGeom>
        </p:spPr>
      </p:pic>
      <p:pic>
        <p:nvPicPr>
          <p:cNvPr id="11" name="Imagen 10"/>
          <p:cNvPicPr>
            <a:picLocks noChangeAspect="1"/>
          </p:cNvPicPr>
          <p:nvPr/>
        </p:nvPicPr>
        <p:blipFill>
          <a:blip r:embed="rId5"/>
          <a:stretch>
            <a:fillRect/>
          </a:stretch>
        </p:blipFill>
        <p:spPr>
          <a:xfrm>
            <a:off x="1043604" y="2188982"/>
            <a:ext cx="3296448" cy="2607638"/>
          </a:xfrm>
          <a:prstGeom prst="rect">
            <a:avLst/>
          </a:prstGeom>
        </p:spPr>
      </p:pic>
      <p:sp>
        <p:nvSpPr>
          <p:cNvPr id="19" name="Marcador de texto 2"/>
          <p:cNvSpPr>
            <a:spLocks noGrp="1"/>
          </p:cNvSpPr>
          <p:nvPr>
            <p:ph type="body" sz="quarter" idx="10"/>
          </p:nvPr>
        </p:nvSpPr>
        <p:spPr>
          <a:xfrm>
            <a:off x="340123" y="641992"/>
            <a:ext cx="6355952" cy="392732"/>
          </a:xfrm>
        </p:spPr>
        <p:txBody>
          <a:bodyPr>
            <a:noAutofit/>
          </a:bodyPr>
          <a:lstStyle/>
          <a:p>
            <a:r>
              <a:rPr lang="es-ES" sz="2200" dirty="0" smtClean="0">
                <a:solidFill>
                  <a:schemeClr val="tx1"/>
                </a:solidFill>
                <a:latin typeface="Visuelt Pro" panose="020B0503040202040104"/>
              </a:rPr>
              <a:t>Evaluación </a:t>
            </a:r>
            <a:r>
              <a:rPr lang="es-ES" sz="2200" dirty="0">
                <a:solidFill>
                  <a:schemeClr val="tx1"/>
                </a:solidFill>
                <a:latin typeface="Visuelt Pro" panose="020B0503040202040104"/>
              </a:rPr>
              <a:t>de la concordancia</a:t>
            </a:r>
          </a:p>
          <a:p>
            <a:endParaRPr lang="es-ES" sz="2200" dirty="0">
              <a:solidFill>
                <a:schemeClr val="tx1"/>
              </a:solidFill>
              <a:latin typeface="Visuelt Pro" panose="020B0503040202040104"/>
            </a:endParaRPr>
          </a:p>
          <a:p>
            <a:endParaRPr lang="es-ES" sz="2200" dirty="0">
              <a:solidFill>
                <a:schemeClr val="tx1"/>
              </a:solidFill>
              <a:latin typeface="Visuelt Pro" panose="020B0503040202040104"/>
            </a:endParaRPr>
          </a:p>
        </p:txBody>
      </p:sp>
    </p:spTree>
    <p:extLst>
      <p:ext uri="{BB962C8B-B14F-4D97-AF65-F5344CB8AC3E}">
        <p14:creationId xmlns:p14="http://schemas.microsoft.com/office/powerpoint/2010/main" val="1162939012"/>
      </p:ext>
    </p:extLst>
  </p:cSld>
  <p:clrMapOvr>
    <a:masterClrMapping/>
  </p:clrMapOvr>
  <mc:AlternateContent xmlns:mc="http://schemas.openxmlformats.org/markup-compatibility/2006" xmlns:p14="http://schemas.microsoft.com/office/powerpoint/2010/main">
    <mc:Choice Requires="p14">
      <p:transition spd="slow" p14:dur="2000" advTm="35033"/>
    </mc:Choice>
    <mc:Fallback xmlns="">
      <p:transition spd="slow" advTm="35033"/>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n 20"/>
          <p:cNvPicPr>
            <a:picLocks noChangeAspect="1"/>
          </p:cNvPicPr>
          <p:nvPr/>
        </p:nvPicPr>
        <p:blipFill rotWithShape="1">
          <a:blip r:embed="rId3"/>
          <a:srcRect r="25090"/>
          <a:stretch/>
        </p:blipFill>
        <p:spPr>
          <a:xfrm>
            <a:off x="818606" y="1926522"/>
            <a:ext cx="2821577" cy="2979578"/>
          </a:xfrm>
          <a:prstGeom prst="rect">
            <a:avLst/>
          </a:prstGeom>
        </p:spPr>
      </p:pic>
      <p:pic>
        <p:nvPicPr>
          <p:cNvPr id="6" name="Imagen 5"/>
          <p:cNvPicPr>
            <a:picLocks noChangeAspect="1"/>
          </p:cNvPicPr>
          <p:nvPr/>
        </p:nvPicPr>
        <p:blipFill>
          <a:blip r:embed="rId4"/>
          <a:stretch>
            <a:fillRect/>
          </a:stretch>
        </p:blipFill>
        <p:spPr>
          <a:xfrm>
            <a:off x="3663600" y="1256223"/>
            <a:ext cx="5323646" cy="3582737"/>
          </a:xfrm>
          <a:prstGeom prst="rect">
            <a:avLst/>
          </a:prstGeom>
        </p:spPr>
      </p:pic>
      <p:sp>
        <p:nvSpPr>
          <p:cNvPr id="5" name="Marcador de texto 4"/>
          <p:cNvSpPr>
            <a:spLocks noGrp="1"/>
          </p:cNvSpPr>
          <p:nvPr>
            <p:ph type="body" sz="quarter" idx="12"/>
          </p:nvPr>
        </p:nvSpPr>
        <p:spPr>
          <a:xfrm>
            <a:off x="340125" y="724899"/>
            <a:ext cx="6291474" cy="207749"/>
          </a:xfrm>
        </p:spPr>
        <p:txBody>
          <a:bodyPr>
            <a:noAutofit/>
          </a:bodyPr>
          <a:lstStyle/>
          <a:p>
            <a:r>
              <a:rPr lang="es-ES" sz="2200" dirty="0" smtClean="0"/>
              <a:t>Evaluación de la consistencia y de los recursos computacionales</a:t>
            </a:r>
            <a:endParaRPr lang="es-ES" sz="2200" dirty="0"/>
          </a:p>
        </p:txBody>
      </p:sp>
      <p:pic>
        <p:nvPicPr>
          <p:cNvPr id="8" name="Imagen 7"/>
          <p:cNvPicPr>
            <a:picLocks noChangeAspect="1"/>
          </p:cNvPicPr>
          <p:nvPr/>
        </p:nvPicPr>
        <p:blipFill>
          <a:blip r:embed="rId5"/>
          <a:stretch>
            <a:fillRect/>
          </a:stretch>
        </p:blipFill>
        <p:spPr>
          <a:xfrm>
            <a:off x="193098" y="1174121"/>
            <a:ext cx="2907783" cy="1109081"/>
          </a:xfrm>
          <a:prstGeom prst="rect">
            <a:avLst/>
          </a:prstGeom>
        </p:spPr>
      </p:pic>
      <p:sp>
        <p:nvSpPr>
          <p:cNvPr id="16" name="Google Shape;557;p9"/>
          <p:cNvSpPr/>
          <p:nvPr/>
        </p:nvSpPr>
        <p:spPr>
          <a:xfrm>
            <a:off x="340124"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17" name="Google Shape;557;p9"/>
          <p:cNvSpPr/>
          <p:nvPr/>
        </p:nvSpPr>
        <p:spPr>
          <a:xfrm>
            <a:off x="1579586"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18" name="Google Shape;557;p9"/>
          <p:cNvSpPr/>
          <p:nvPr/>
        </p:nvSpPr>
        <p:spPr>
          <a:xfrm>
            <a:off x="2819048"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DDBA5"/>
          </a:solidFill>
          <a:ln>
            <a:noFill/>
          </a:ln>
        </p:spPr>
      </p:sp>
      <p:sp>
        <p:nvSpPr>
          <p:cNvPr id="19" name="Google Shape;557;p9"/>
          <p:cNvSpPr/>
          <p:nvPr/>
        </p:nvSpPr>
        <p:spPr>
          <a:xfrm>
            <a:off x="4058510" y="139126"/>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30" name="Google Shape;557;p9"/>
          <p:cNvSpPr/>
          <p:nvPr/>
        </p:nvSpPr>
        <p:spPr>
          <a:xfrm>
            <a:off x="5297972"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31" name="CuadroTexto 30"/>
          <p:cNvSpPr txBox="1"/>
          <p:nvPr/>
        </p:nvSpPr>
        <p:spPr>
          <a:xfrm>
            <a:off x="340125" y="163967"/>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1.  Introducción</a:t>
            </a:r>
            <a:endParaRPr lang="es-ES" sz="1400" b="1" dirty="0">
              <a:solidFill>
                <a:schemeClr val="bg1"/>
              </a:solidFill>
              <a:latin typeface="Visuelt Pro" panose="020B0503040202040104"/>
            </a:endParaRPr>
          </a:p>
        </p:txBody>
      </p:sp>
      <p:sp>
        <p:nvSpPr>
          <p:cNvPr id="32" name="CuadroTexto 31"/>
          <p:cNvSpPr txBox="1"/>
          <p:nvPr/>
        </p:nvSpPr>
        <p:spPr>
          <a:xfrm>
            <a:off x="1579585" y="176080"/>
            <a:ext cx="1239462" cy="307777"/>
          </a:xfrm>
          <a:prstGeom prst="rect">
            <a:avLst/>
          </a:prstGeom>
          <a:noFill/>
        </p:spPr>
        <p:txBody>
          <a:bodyPr wrap="square" rtlCol="0">
            <a:spAutoFit/>
          </a:bodyPr>
          <a:lstStyle/>
          <a:p>
            <a:pPr algn="ctr"/>
            <a:r>
              <a:rPr lang="es-ES" sz="1400" b="1" dirty="0">
                <a:solidFill>
                  <a:schemeClr val="bg1"/>
                </a:solidFill>
                <a:latin typeface="Visuelt Pro" panose="020B0503040202040104"/>
              </a:rPr>
              <a:t>2</a:t>
            </a:r>
            <a:r>
              <a:rPr lang="es-ES" sz="1400" b="1" dirty="0" smtClean="0">
                <a:solidFill>
                  <a:schemeClr val="bg1"/>
                </a:solidFill>
                <a:latin typeface="Visuelt Pro" panose="020B0503040202040104"/>
              </a:rPr>
              <a:t>.  Objetivos</a:t>
            </a:r>
            <a:endParaRPr lang="es-ES" sz="1400" b="1" dirty="0">
              <a:solidFill>
                <a:schemeClr val="bg1"/>
              </a:solidFill>
              <a:latin typeface="Visuelt Pro" panose="020B0503040202040104"/>
            </a:endParaRPr>
          </a:p>
        </p:txBody>
      </p:sp>
      <p:sp>
        <p:nvSpPr>
          <p:cNvPr id="33" name="CuadroTexto 32"/>
          <p:cNvSpPr txBox="1"/>
          <p:nvPr/>
        </p:nvSpPr>
        <p:spPr>
          <a:xfrm>
            <a:off x="2819048" y="177403"/>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3. Metodología</a:t>
            </a:r>
            <a:endParaRPr lang="es-ES" sz="1400" b="1" dirty="0">
              <a:solidFill>
                <a:schemeClr val="bg1"/>
              </a:solidFill>
              <a:latin typeface="Visuelt Pro" panose="020B0503040202040104"/>
            </a:endParaRPr>
          </a:p>
        </p:txBody>
      </p:sp>
      <p:sp>
        <p:nvSpPr>
          <p:cNvPr id="34" name="CuadroTexto 33"/>
          <p:cNvSpPr txBox="1"/>
          <p:nvPr/>
        </p:nvSpPr>
        <p:spPr>
          <a:xfrm>
            <a:off x="4055823" y="116664"/>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Resultados y discusión</a:t>
            </a:r>
            <a:endParaRPr lang="es-ES" sz="1200" b="1" dirty="0">
              <a:solidFill>
                <a:schemeClr val="bg1"/>
              </a:solidFill>
              <a:latin typeface="Visuelt Pro" panose="020B0503040202040104"/>
            </a:endParaRPr>
          </a:p>
        </p:txBody>
      </p:sp>
      <p:sp>
        <p:nvSpPr>
          <p:cNvPr id="35" name="CuadroTexto 34"/>
          <p:cNvSpPr txBox="1"/>
          <p:nvPr/>
        </p:nvSpPr>
        <p:spPr>
          <a:xfrm>
            <a:off x="5292598" y="163966"/>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5.  Conclusiones</a:t>
            </a:r>
            <a:endParaRPr lang="es-ES" sz="1400" b="1" dirty="0">
              <a:solidFill>
                <a:schemeClr val="bg1"/>
              </a:solidFill>
              <a:latin typeface="Visuelt Pro" panose="020B0503040202040104"/>
            </a:endParaRPr>
          </a:p>
        </p:txBody>
      </p:sp>
    </p:spTree>
    <p:extLst>
      <p:ext uri="{BB962C8B-B14F-4D97-AF65-F5344CB8AC3E}">
        <p14:creationId xmlns:p14="http://schemas.microsoft.com/office/powerpoint/2010/main" val="2029275547"/>
      </p:ext>
    </p:extLst>
  </p:cSld>
  <p:clrMapOvr>
    <a:masterClrMapping/>
  </p:clrMapOvr>
  <mc:AlternateContent xmlns:mc="http://schemas.openxmlformats.org/markup-compatibility/2006" xmlns:p14="http://schemas.microsoft.com/office/powerpoint/2010/main">
    <mc:Choice Requires="p14">
      <p:transition spd="slow" p14:dur="2000" advTm="51907"/>
    </mc:Choice>
    <mc:Fallback xmlns="">
      <p:transition spd="slow" advTm="51907"/>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0"/>
          </p:nvPr>
        </p:nvSpPr>
        <p:spPr>
          <a:xfrm>
            <a:off x="340125" y="663483"/>
            <a:ext cx="4048702" cy="392732"/>
          </a:xfrm>
        </p:spPr>
        <p:txBody>
          <a:bodyPr>
            <a:noAutofit/>
          </a:bodyPr>
          <a:lstStyle/>
          <a:p>
            <a:r>
              <a:rPr lang="es-ES" sz="2200" dirty="0" smtClean="0">
                <a:solidFill>
                  <a:schemeClr val="tx1"/>
                </a:solidFill>
                <a:latin typeface="Visuelt Pro" panose="020B0503040202040104"/>
              </a:rPr>
              <a:t>Precisión en la expresión génica</a:t>
            </a:r>
            <a:endParaRPr lang="es-ES" sz="2200" dirty="0">
              <a:solidFill>
                <a:schemeClr val="tx1"/>
              </a:solidFill>
              <a:latin typeface="Visuelt Pro" panose="020B0503040202040104"/>
            </a:endParaRPr>
          </a:p>
        </p:txBody>
      </p:sp>
      <p:pic>
        <p:nvPicPr>
          <p:cNvPr id="23" name="Imagen 22"/>
          <p:cNvPicPr/>
          <p:nvPr/>
        </p:nvPicPr>
        <p:blipFill rotWithShape="1">
          <a:blip r:embed="rId3">
            <a:extLst>
              <a:ext uri="{28A0092B-C50C-407E-A947-70E740481C1C}">
                <a14:useLocalDpi xmlns:a14="http://schemas.microsoft.com/office/drawing/2010/main" val="0"/>
              </a:ext>
            </a:extLst>
          </a:blip>
          <a:srcRect b="51367"/>
          <a:stretch/>
        </p:blipFill>
        <p:spPr>
          <a:xfrm>
            <a:off x="340125" y="1474840"/>
            <a:ext cx="4260320" cy="2685594"/>
          </a:xfrm>
          <a:prstGeom prst="rect">
            <a:avLst/>
          </a:prstGeom>
          <a:ln>
            <a:solidFill>
              <a:schemeClr val="tx1"/>
            </a:solidFill>
          </a:ln>
        </p:spPr>
      </p:pic>
      <p:pic>
        <p:nvPicPr>
          <p:cNvPr id="24" name="Imagen 23"/>
          <p:cNvPicPr/>
          <p:nvPr/>
        </p:nvPicPr>
        <p:blipFill rotWithShape="1">
          <a:blip r:embed="rId3">
            <a:extLst>
              <a:ext uri="{28A0092B-C50C-407E-A947-70E740481C1C}">
                <a14:useLocalDpi xmlns:a14="http://schemas.microsoft.com/office/drawing/2010/main" val="0"/>
              </a:ext>
            </a:extLst>
          </a:blip>
          <a:srcRect t="50212" b="1155"/>
          <a:stretch/>
        </p:blipFill>
        <p:spPr>
          <a:xfrm>
            <a:off x="4678241" y="1474840"/>
            <a:ext cx="4260320" cy="2685594"/>
          </a:xfrm>
          <a:prstGeom prst="rect">
            <a:avLst/>
          </a:prstGeom>
          <a:ln>
            <a:solidFill>
              <a:schemeClr val="tx1"/>
            </a:solidFill>
          </a:ln>
        </p:spPr>
      </p:pic>
      <p:sp>
        <p:nvSpPr>
          <p:cNvPr id="26" name="Google Shape;557;p9"/>
          <p:cNvSpPr/>
          <p:nvPr/>
        </p:nvSpPr>
        <p:spPr>
          <a:xfrm>
            <a:off x="340124"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7" name="Google Shape;557;p9"/>
          <p:cNvSpPr/>
          <p:nvPr/>
        </p:nvSpPr>
        <p:spPr>
          <a:xfrm>
            <a:off x="1579586"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8" name="Google Shape;557;p9"/>
          <p:cNvSpPr/>
          <p:nvPr/>
        </p:nvSpPr>
        <p:spPr>
          <a:xfrm>
            <a:off x="2819048"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9" name="Google Shape;557;p9"/>
          <p:cNvSpPr/>
          <p:nvPr/>
        </p:nvSpPr>
        <p:spPr>
          <a:xfrm>
            <a:off x="4058510" y="139126"/>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DDBA5"/>
          </a:solidFill>
          <a:ln>
            <a:noFill/>
          </a:ln>
        </p:spPr>
      </p:sp>
      <p:sp>
        <p:nvSpPr>
          <p:cNvPr id="30" name="Google Shape;557;p9"/>
          <p:cNvSpPr/>
          <p:nvPr/>
        </p:nvSpPr>
        <p:spPr>
          <a:xfrm>
            <a:off x="5297972"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31" name="CuadroTexto 30"/>
          <p:cNvSpPr txBox="1"/>
          <p:nvPr/>
        </p:nvSpPr>
        <p:spPr>
          <a:xfrm>
            <a:off x="340125" y="163967"/>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1.  Introducción</a:t>
            </a:r>
            <a:endParaRPr lang="es-ES" sz="1400" b="1" dirty="0">
              <a:solidFill>
                <a:schemeClr val="bg1"/>
              </a:solidFill>
              <a:latin typeface="Visuelt Pro" panose="020B0503040202040104"/>
            </a:endParaRPr>
          </a:p>
        </p:txBody>
      </p:sp>
      <p:sp>
        <p:nvSpPr>
          <p:cNvPr id="32" name="CuadroTexto 31"/>
          <p:cNvSpPr txBox="1"/>
          <p:nvPr/>
        </p:nvSpPr>
        <p:spPr>
          <a:xfrm>
            <a:off x="1579585" y="176080"/>
            <a:ext cx="1239462" cy="307777"/>
          </a:xfrm>
          <a:prstGeom prst="rect">
            <a:avLst/>
          </a:prstGeom>
          <a:noFill/>
        </p:spPr>
        <p:txBody>
          <a:bodyPr wrap="square" rtlCol="0">
            <a:spAutoFit/>
          </a:bodyPr>
          <a:lstStyle/>
          <a:p>
            <a:pPr algn="ctr"/>
            <a:r>
              <a:rPr lang="es-ES" sz="1400" b="1" dirty="0">
                <a:solidFill>
                  <a:schemeClr val="bg1"/>
                </a:solidFill>
                <a:latin typeface="Visuelt Pro" panose="020B0503040202040104"/>
              </a:rPr>
              <a:t>2</a:t>
            </a:r>
            <a:r>
              <a:rPr lang="es-ES" sz="1400" b="1" dirty="0" smtClean="0">
                <a:solidFill>
                  <a:schemeClr val="bg1"/>
                </a:solidFill>
                <a:latin typeface="Visuelt Pro" panose="020B0503040202040104"/>
              </a:rPr>
              <a:t>.  Objetivos</a:t>
            </a:r>
            <a:endParaRPr lang="es-ES" sz="1400" b="1" dirty="0">
              <a:solidFill>
                <a:schemeClr val="bg1"/>
              </a:solidFill>
              <a:latin typeface="Visuelt Pro" panose="020B0503040202040104"/>
            </a:endParaRPr>
          </a:p>
        </p:txBody>
      </p:sp>
      <p:sp>
        <p:nvSpPr>
          <p:cNvPr id="37" name="CuadroTexto 36"/>
          <p:cNvSpPr txBox="1"/>
          <p:nvPr/>
        </p:nvSpPr>
        <p:spPr>
          <a:xfrm>
            <a:off x="2819048" y="177403"/>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3. Metodología</a:t>
            </a:r>
            <a:endParaRPr lang="es-ES" sz="1400" b="1" dirty="0">
              <a:solidFill>
                <a:schemeClr val="bg1"/>
              </a:solidFill>
              <a:latin typeface="Visuelt Pro" panose="020B0503040202040104"/>
            </a:endParaRPr>
          </a:p>
        </p:txBody>
      </p:sp>
      <p:sp>
        <p:nvSpPr>
          <p:cNvPr id="39" name="CuadroTexto 38"/>
          <p:cNvSpPr txBox="1"/>
          <p:nvPr/>
        </p:nvSpPr>
        <p:spPr>
          <a:xfrm>
            <a:off x="4058510" y="110901"/>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Resultados y discusión</a:t>
            </a:r>
            <a:endParaRPr lang="es-ES" sz="1200" b="1" dirty="0">
              <a:solidFill>
                <a:schemeClr val="bg1"/>
              </a:solidFill>
              <a:latin typeface="Visuelt Pro" panose="020B0503040202040104"/>
            </a:endParaRPr>
          </a:p>
        </p:txBody>
      </p:sp>
      <p:sp>
        <p:nvSpPr>
          <p:cNvPr id="40" name="CuadroTexto 39"/>
          <p:cNvSpPr txBox="1"/>
          <p:nvPr/>
        </p:nvSpPr>
        <p:spPr>
          <a:xfrm>
            <a:off x="5292598" y="163966"/>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5.  Conclusiones</a:t>
            </a:r>
            <a:endParaRPr lang="es-ES" sz="1400" b="1" dirty="0">
              <a:solidFill>
                <a:schemeClr val="bg1"/>
              </a:solidFill>
              <a:latin typeface="Visuelt Pro" panose="020B0503040202040104"/>
            </a:endParaRPr>
          </a:p>
        </p:txBody>
      </p:sp>
    </p:spTree>
    <p:extLst>
      <p:ext uri="{BB962C8B-B14F-4D97-AF65-F5344CB8AC3E}">
        <p14:creationId xmlns:p14="http://schemas.microsoft.com/office/powerpoint/2010/main" val="3215141919"/>
      </p:ext>
    </p:extLst>
  </p:cSld>
  <p:clrMapOvr>
    <a:masterClrMapping/>
  </p:clrMapOvr>
  <mc:AlternateContent xmlns:mc="http://schemas.openxmlformats.org/markup-compatibility/2006" xmlns:p14="http://schemas.microsoft.com/office/powerpoint/2010/main">
    <mc:Choice Requires="p14">
      <p:transition spd="slow" p14:dur="2000" advTm="18504"/>
    </mc:Choice>
    <mc:Fallback xmlns="">
      <p:transition spd="slow" advTm="18504"/>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a 7"/>
          <p:cNvGraphicFramePr>
            <a:graphicFrameLocks noGrp="1"/>
          </p:cNvGraphicFramePr>
          <p:nvPr>
            <p:extLst>
              <p:ext uri="{D42A27DB-BD31-4B8C-83A1-F6EECF244321}">
                <p14:modId xmlns:p14="http://schemas.microsoft.com/office/powerpoint/2010/main" val="2599212322"/>
              </p:ext>
            </p:extLst>
          </p:nvPr>
        </p:nvGraphicFramePr>
        <p:xfrm>
          <a:off x="3944620" y="3109069"/>
          <a:ext cx="4597858" cy="1188720"/>
        </p:xfrm>
        <a:graphic>
          <a:graphicData uri="http://schemas.openxmlformats.org/drawingml/2006/table">
            <a:tbl>
              <a:tblPr firstRow="1" firstCol="1" bandRow="1">
                <a:tableStyleId>{72833802-FEF1-4C79-8D5D-14CF1EAF98D9}</a:tableStyleId>
              </a:tblPr>
              <a:tblGrid>
                <a:gridCol w="1323020">
                  <a:extLst>
                    <a:ext uri="{9D8B030D-6E8A-4147-A177-3AD203B41FA5}">
                      <a16:colId xmlns:a16="http://schemas.microsoft.com/office/drawing/2014/main" val="2096463117"/>
                    </a:ext>
                  </a:extLst>
                </a:gridCol>
                <a:gridCol w="1168388">
                  <a:extLst>
                    <a:ext uri="{9D8B030D-6E8A-4147-A177-3AD203B41FA5}">
                      <a16:colId xmlns:a16="http://schemas.microsoft.com/office/drawing/2014/main" val="3186474582"/>
                    </a:ext>
                  </a:extLst>
                </a:gridCol>
                <a:gridCol w="1053225">
                  <a:extLst>
                    <a:ext uri="{9D8B030D-6E8A-4147-A177-3AD203B41FA5}">
                      <a16:colId xmlns:a16="http://schemas.microsoft.com/office/drawing/2014/main" val="1446650359"/>
                    </a:ext>
                  </a:extLst>
                </a:gridCol>
                <a:gridCol w="1053225">
                  <a:extLst>
                    <a:ext uri="{9D8B030D-6E8A-4147-A177-3AD203B41FA5}">
                      <a16:colId xmlns:a16="http://schemas.microsoft.com/office/drawing/2014/main" val="3033694243"/>
                    </a:ext>
                  </a:extLst>
                </a:gridCol>
              </a:tblGrid>
              <a:tr h="0">
                <a:tc gridSpan="4">
                  <a:txBody>
                    <a:bodyPr/>
                    <a:lstStyle/>
                    <a:p>
                      <a:pPr algn="ctr">
                        <a:lnSpc>
                          <a:spcPct val="150000"/>
                        </a:lnSpc>
                        <a:spcBef>
                          <a:spcPts val="3600"/>
                        </a:spcBef>
                        <a:spcAft>
                          <a:spcPts val="0"/>
                        </a:spcAft>
                      </a:pPr>
                      <a:r>
                        <a:rPr lang="es-ES_tradnl" sz="1200" dirty="0">
                          <a:effectLst/>
                          <a:latin typeface="Arial" panose="020B0604020202020204" pitchFamily="34" charset="0"/>
                          <a:cs typeface="Arial" panose="020B0604020202020204" pitchFamily="34" charset="0"/>
                        </a:rPr>
                        <a:t>NICHES</a:t>
                      </a:r>
                      <a:endParaRPr lang="es-ES" sz="1200" dirty="0">
                        <a:effectLst/>
                        <a:latin typeface="Arial" panose="020B0604020202020204" pitchFamily="34" charset="0"/>
                        <a:ea typeface="MS Mincho"/>
                        <a:cs typeface="Arial" panose="020B0604020202020204" pitchFamily="34" charset="0"/>
                      </a:endParaRPr>
                    </a:p>
                  </a:txBody>
                  <a:tcPr marL="68580" marR="68580" marT="0" marB="0">
                    <a:lnL w="6350" cap="flat" cmpd="sng" algn="ctr">
                      <a:noFill/>
                      <a:prstDash val="solid"/>
                      <a:miter lim="800000"/>
                    </a:lnL>
                    <a:lnR w="6350" cap="flat" cmpd="sng" algn="ctr">
                      <a:noFill/>
                      <a:prstDash val="solid"/>
                      <a:miter lim="800000"/>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3061934331"/>
                  </a:ext>
                </a:extLst>
              </a:tr>
              <a:tr h="0">
                <a:tc>
                  <a:txBody>
                    <a:bodyPr/>
                    <a:lstStyle/>
                    <a:p>
                      <a:pPr algn="ctr">
                        <a:lnSpc>
                          <a:spcPct val="150000"/>
                        </a:lnSpc>
                        <a:spcAft>
                          <a:spcPts val="0"/>
                        </a:spcAft>
                      </a:pPr>
                      <a:r>
                        <a:rPr lang="es-ES_tradnl" sz="1000">
                          <a:effectLst/>
                          <a:latin typeface="Arial" panose="020B0604020202020204" pitchFamily="34" charset="0"/>
                          <a:cs typeface="Arial" panose="020B0604020202020204" pitchFamily="34" charset="0"/>
                        </a:rPr>
                        <a:t>Conjunto de dato</a:t>
                      </a:r>
                      <a:endParaRPr lang="es-ES" sz="1200">
                        <a:effectLst/>
                        <a:latin typeface="Arial" panose="020B0604020202020204" pitchFamily="34" charset="0"/>
                        <a:ea typeface="MS Mincho"/>
                        <a:cs typeface="Arial" panose="020B0604020202020204" pitchFamily="34"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tabLst>
                          <a:tab pos="826770" algn="l"/>
                        </a:tabLst>
                      </a:pPr>
                      <a:r>
                        <a:rPr lang="es-ES_tradnl" sz="1000" b="1" dirty="0">
                          <a:effectLst/>
                          <a:latin typeface="Arial" panose="020B0604020202020204" pitchFamily="34" charset="0"/>
                          <a:cs typeface="Arial" panose="020B0604020202020204" pitchFamily="34" charset="0"/>
                        </a:rPr>
                        <a:t>Tercer cuartil</a:t>
                      </a:r>
                      <a:endParaRPr lang="es-ES" sz="1200" b="1" dirty="0">
                        <a:effectLst/>
                        <a:latin typeface="Arial" panose="020B0604020202020204" pitchFamily="34" charset="0"/>
                        <a:ea typeface="MS Mincho"/>
                        <a:cs typeface="Arial" panose="020B060402020202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tabLst>
                          <a:tab pos="826770" algn="l"/>
                        </a:tabLst>
                      </a:pPr>
                      <a:r>
                        <a:rPr lang="es-ES_tradnl" sz="1000" b="1" dirty="0">
                          <a:effectLst/>
                          <a:latin typeface="Arial" panose="020B0604020202020204" pitchFamily="34" charset="0"/>
                          <a:cs typeface="Arial" panose="020B0604020202020204" pitchFamily="34" charset="0"/>
                        </a:rPr>
                        <a:t>Primer cuartil</a:t>
                      </a:r>
                      <a:endParaRPr lang="es-ES" sz="1200" b="1" dirty="0">
                        <a:effectLst/>
                        <a:latin typeface="Arial" panose="020B0604020202020204" pitchFamily="34" charset="0"/>
                        <a:ea typeface="MS Mincho"/>
                        <a:cs typeface="Arial" panose="020B060402020202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tabLst>
                          <a:tab pos="826770" algn="l"/>
                        </a:tabLst>
                      </a:pPr>
                      <a:r>
                        <a:rPr lang="es-ES_tradnl" sz="1000" b="1" dirty="0">
                          <a:effectLst/>
                          <a:latin typeface="Arial" panose="020B0604020202020204" pitchFamily="34" charset="0"/>
                          <a:cs typeface="Arial" panose="020B0604020202020204" pitchFamily="34" charset="0"/>
                        </a:rPr>
                        <a:t>RIC</a:t>
                      </a:r>
                      <a:endParaRPr lang="es-ES" sz="1200" b="1" dirty="0">
                        <a:effectLst/>
                        <a:latin typeface="Arial" panose="020B0604020202020204" pitchFamily="34" charset="0"/>
                        <a:ea typeface="MS Mincho"/>
                        <a:cs typeface="Arial" panose="020B0604020202020204" pitchFamily="34"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4502960"/>
                  </a:ext>
                </a:extLst>
              </a:tr>
              <a:tr h="0">
                <a:tc>
                  <a:txBody>
                    <a:bodyPr/>
                    <a:lstStyle/>
                    <a:p>
                      <a:pPr algn="ctr">
                        <a:lnSpc>
                          <a:spcPct val="150000"/>
                        </a:lnSpc>
                        <a:spcAft>
                          <a:spcPts val="0"/>
                        </a:spcAft>
                      </a:pPr>
                      <a:r>
                        <a:rPr lang="es-ES_tradnl" sz="1000">
                          <a:effectLst/>
                          <a:latin typeface="Arial" panose="020B0604020202020204" pitchFamily="34" charset="0"/>
                          <a:cs typeface="Arial" panose="020B0604020202020204" pitchFamily="34" charset="0"/>
                        </a:rPr>
                        <a:t>PBMC 3k</a:t>
                      </a:r>
                      <a:endParaRPr lang="es-ES" sz="1200">
                        <a:effectLst/>
                        <a:latin typeface="Arial" panose="020B0604020202020204" pitchFamily="34" charset="0"/>
                        <a:ea typeface="MS Mincho"/>
                        <a:cs typeface="Arial" panose="020B0604020202020204" pitchFamily="34"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dirty="0">
                          <a:effectLst/>
                          <a:latin typeface="Arial" panose="020B0604020202020204" pitchFamily="34" charset="0"/>
                          <a:cs typeface="Arial" panose="020B0604020202020204" pitchFamily="34" charset="0"/>
                        </a:rPr>
                        <a:t>0.945</a:t>
                      </a:r>
                      <a:endParaRPr lang="es-ES" sz="1200" dirty="0">
                        <a:effectLst/>
                        <a:latin typeface="Arial" panose="020B0604020202020204" pitchFamily="34" charset="0"/>
                        <a:ea typeface="MS Mincho"/>
                        <a:cs typeface="Arial" panose="020B060402020202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dirty="0">
                          <a:effectLst/>
                          <a:latin typeface="Arial" panose="020B0604020202020204" pitchFamily="34" charset="0"/>
                          <a:cs typeface="Arial" panose="020B0604020202020204" pitchFamily="34" charset="0"/>
                        </a:rPr>
                        <a:t>0.869</a:t>
                      </a:r>
                      <a:endParaRPr lang="es-ES" sz="1200" dirty="0">
                        <a:effectLst/>
                        <a:latin typeface="Arial" panose="020B0604020202020204" pitchFamily="34" charset="0"/>
                        <a:ea typeface="MS Mincho"/>
                        <a:cs typeface="Arial" panose="020B060402020202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effectLst/>
                          <a:latin typeface="Arial" panose="020B0604020202020204" pitchFamily="34" charset="0"/>
                          <a:cs typeface="Arial" panose="020B0604020202020204" pitchFamily="34" charset="0"/>
                        </a:rPr>
                        <a:t>0.076</a:t>
                      </a:r>
                      <a:endParaRPr lang="es-ES" sz="1200">
                        <a:effectLst/>
                        <a:latin typeface="Arial" panose="020B0604020202020204" pitchFamily="34" charset="0"/>
                        <a:ea typeface="MS Mincho"/>
                        <a:cs typeface="Arial" panose="020B0604020202020204" pitchFamily="34"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6789143"/>
                  </a:ext>
                </a:extLst>
              </a:tr>
              <a:tr h="179324">
                <a:tc>
                  <a:txBody>
                    <a:bodyPr/>
                    <a:lstStyle/>
                    <a:p>
                      <a:pPr algn="ctr">
                        <a:lnSpc>
                          <a:spcPct val="150000"/>
                        </a:lnSpc>
                        <a:spcAft>
                          <a:spcPts val="0"/>
                        </a:spcAft>
                      </a:pPr>
                      <a:r>
                        <a:rPr lang="es-ES_tradnl" sz="1000">
                          <a:effectLst/>
                          <a:latin typeface="Arial" panose="020B0604020202020204" pitchFamily="34" charset="0"/>
                          <a:cs typeface="Arial" panose="020B0604020202020204" pitchFamily="34" charset="0"/>
                        </a:rPr>
                        <a:t>PBMC 6k</a:t>
                      </a:r>
                      <a:endParaRPr lang="es-ES" sz="1200">
                        <a:effectLst/>
                        <a:latin typeface="Arial" panose="020B0604020202020204" pitchFamily="34" charset="0"/>
                        <a:ea typeface="MS Mincho"/>
                        <a:cs typeface="Arial" panose="020B0604020202020204" pitchFamily="34"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effectLst/>
                          <a:latin typeface="Arial" panose="020B0604020202020204" pitchFamily="34" charset="0"/>
                          <a:cs typeface="Arial" panose="020B0604020202020204" pitchFamily="34" charset="0"/>
                        </a:rPr>
                        <a:t>0.912</a:t>
                      </a:r>
                      <a:endParaRPr lang="es-ES" sz="1200">
                        <a:effectLst/>
                        <a:latin typeface="Arial" panose="020B0604020202020204" pitchFamily="34" charset="0"/>
                        <a:ea typeface="MS Mincho"/>
                        <a:cs typeface="Arial" panose="020B060402020202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dirty="0">
                          <a:effectLst/>
                          <a:latin typeface="Arial" panose="020B0604020202020204" pitchFamily="34" charset="0"/>
                          <a:cs typeface="Arial" panose="020B0604020202020204" pitchFamily="34" charset="0"/>
                        </a:rPr>
                        <a:t>0.637</a:t>
                      </a:r>
                      <a:endParaRPr lang="es-ES" sz="1200" dirty="0">
                        <a:effectLst/>
                        <a:latin typeface="Arial" panose="020B0604020202020204" pitchFamily="34" charset="0"/>
                        <a:ea typeface="MS Mincho"/>
                        <a:cs typeface="Arial" panose="020B060402020202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dirty="0">
                          <a:effectLst/>
                          <a:latin typeface="Arial" panose="020B0604020202020204" pitchFamily="34" charset="0"/>
                          <a:cs typeface="Arial" panose="020B0604020202020204" pitchFamily="34" charset="0"/>
                        </a:rPr>
                        <a:t>0.276</a:t>
                      </a:r>
                      <a:endParaRPr lang="es-ES" sz="1200" dirty="0">
                        <a:effectLst/>
                        <a:latin typeface="Arial" panose="020B0604020202020204" pitchFamily="34" charset="0"/>
                        <a:ea typeface="MS Mincho"/>
                        <a:cs typeface="Arial" panose="020B0604020202020204" pitchFamily="34"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12127234"/>
                  </a:ext>
                </a:extLst>
              </a:tr>
              <a:tr h="79787">
                <a:tc>
                  <a:txBody>
                    <a:bodyPr/>
                    <a:lstStyle/>
                    <a:p>
                      <a:pPr algn="ctr">
                        <a:lnSpc>
                          <a:spcPct val="150000"/>
                        </a:lnSpc>
                        <a:spcAft>
                          <a:spcPts val="0"/>
                        </a:spcAft>
                      </a:pPr>
                      <a:r>
                        <a:rPr lang="es-ES_tradnl" sz="1000">
                          <a:effectLst/>
                          <a:latin typeface="Arial" panose="020B0604020202020204" pitchFamily="34" charset="0"/>
                          <a:cs typeface="Arial" panose="020B0604020202020204" pitchFamily="34" charset="0"/>
                        </a:rPr>
                        <a:t>PBMC 8k</a:t>
                      </a:r>
                      <a:endParaRPr lang="es-ES" sz="1200">
                        <a:effectLst/>
                        <a:latin typeface="Arial" panose="020B0604020202020204" pitchFamily="34" charset="0"/>
                        <a:ea typeface="MS Mincho"/>
                        <a:cs typeface="Arial" panose="020B0604020202020204" pitchFamily="34"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dirty="0">
                          <a:effectLst/>
                          <a:latin typeface="Arial" panose="020B0604020202020204" pitchFamily="34" charset="0"/>
                          <a:cs typeface="Arial" panose="020B0604020202020204" pitchFamily="34" charset="0"/>
                        </a:rPr>
                        <a:t>0.879</a:t>
                      </a:r>
                      <a:endParaRPr lang="es-ES" sz="1200" dirty="0">
                        <a:effectLst/>
                        <a:latin typeface="Arial" panose="020B0604020202020204" pitchFamily="34" charset="0"/>
                        <a:ea typeface="MS Mincho"/>
                        <a:cs typeface="Arial" panose="020B060402020202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effectLst/>
                          <a:latin typeface="Arial" panose="020B0604020202020204" pitchFamily="34" charset="0"/>
                          <a:cs typeface="Arial" panose="020B0604020202020204" pitchFamily="34" charset="0"/>
                        </a:rPr>
                        <a:t>0.645</a:t>
                      </a:r>
                      <a:endParaRPr lang="es-ES" sz="1200">
                        <a:effectLst/>
                        <a:latin typeface="Arial" panose="020B0604020202020204" pitchFamily="34" charset="0"/>
                        <a:ea typeface="MS Mincho"/>
                        <a:cs typeface="Arial" panose="020B060402020202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dirty="0">
                          <a:effectLst/>
                          <a:latin typeface="Arial" panose="020B0604020202020204" pitchFamily="34" charset="0"/>
                          <a:cs typeface="Arial" panose="020B0604020202020204" pitchFamily="34" charset="0"/>
                        </a:rPr>
                        <a:t>0.234</a:t>
                      </a:r>
                      <a:endParaRPr lang="es-ES" sz="1200" dirty="0">
                        <a:effectLst/>
                        <a:latin typeface="Arial" panose="020B0604020202020204" pitchFamily="34" charset="0"/>
                        <a:ea typeface="MS Mincho"/>
                        <a:cs typeface="Arial" panose="020B0604020202020204" pitchFamily="34"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94958940"/>
                  </a:ext>
                </a:extLst>
              </a:tr>
            </a:tbl>
          </a:graphicData>
        </a:graphic>
      </p:graphicFrame>
      <p:sp>
        <p:nvSpPr>
          <p:cNvPr id="7" name="Rectángulo 6"/>
          <p:cNvSpPr/>
          <p:nvPr/>
        </p:nvSpPr>
        <p:spPr>
          <a:xfrm>
            <a:off x="340125" y="1435587"/>
            <a:ext cx="3493177" cy="830997"/>
          </a:xfrm>
          <a:prstGeom prst="rect">
            <a:avLst/>
          </a:prstGeom>
        </p:spPr>
        <p:txBody>
          <a:bodyPr wrap="square">
            <a:spAutoFit/>
          </a:bodyPr>
          <a:lstStyle/>
          <a:p>
            <a:pPr marL="285750" indent="-285750" algn="just">
              <a:spcBef>
                <a:spcPts val="3600"/>
              </a:spcBef>
              <a:spcAft>
                <a:spcPts val="800"/>
              </a:spcAft>
              <a:buFont typeface="Arial" panose="020B0604020202020204" pitchFamily="34" charset="0"/>
              <a:buChar char="•"/>
            </a:pPr>
            <a:r>
              <a:rPr lang="es-ES_tradnl" sz="1600" dirty="0">
                <a:latin typeface="Visuelt Pro" panose="020B0503040202040104"/>
              </a:rPr>
              <a:t>CellChat presentó un total de 17 valores </a:t>
            </a:r>
            <a:r>
              <a:rPr lang="es-ES_tradnl" sz="1600" dirty="0" smtClean="0">
                <a:latin typeface="Visuelt Pro" panose="020B0503040202040104"/>
              </a:rPr>
              <a:t>atípicos, mientras que NICHES sólo muestra 2 valores atípicos</a:t>
            </a:r>
          </a:p>
        </p:txBody>
      </p:sp>
      <p:graphicFrame>
        <p:nvGraphicFramePr>
          <p:cNvPr id="23" name="Tabla 22"/>
          <p:cNvGraphicFramePr>
            <a:graphicFrameLocks noGrp="1"/>
          </p:cNvGraphicFramePr>
          <p:nvPr>
            <p:extLst>
              <p:ext uri="{D42A27DB-BD31-4B8C-83A1-F6EECF244321}">
                <p14:modId xmlns:p14="http://schemas.microsoft.com/office/powerpoint/2010/main" val="3644956083"/>
              </p:ext>
            </p:extLst>
          </p:nvPr>
        </p:nvGraphicFramePr>
        <p:xfrm>
          <a:off x="3944620" y="1227230"/>
          <a:ext cx="4597858" cy="1188720"/>
        </p:xfrm>
        <a:graphic>
          <a:graphicData uri="http://schemas.openxmlformats.org/drawingml/2006/table">
            <a:tbl>
              <a:tblPr firstRow="1" firstCol="1" bandRow="1">
                <a:tableStyleId>{72833802-FEF1-4C79-8D5D-14CF1EAF98D9}</a:tableStyleId>
              </a:tblPr>
              <a:tblGrid>
                <a:gridCol w="1323020">
                  <a:extLst>
                    <a:ext uri="{9D8B030D-6E8A-4147-A177-3AD203B41FA5}">
                      <a16:colId xmlns:a16="http://schemas.microsoft.com/office/drawing/2014/main" val="2096463117"/>
                    </a:ext>
                  </a:extLst>
                </a:gridCol>
                <a:gridCol w="1168388">
                  <a:extLst>
                    <a:ext uri="{9D8B030D-6E8A-4147-A177-3AD203B41FA5}">
                      <a16:colId xmlns:a16="http://schemas.microsoft.com/office/drawing/2014/main" val="3186474582"/>
                    </a:ext>
                  </a:extLst>
                </a:gridCol>
                <a:gridCol w="1053225">
                  <a:extLst>
                    <a:ext uri="{9D8B030D-6E8A-4147-A177-3AD203B41FA5}">
                      <a16:colId xmlns:a16="http://schemas.microsoft.com/office/drawing/2014/main" val="1446650359"/>
                    </a:ext>
                  </a:extLst>
                </a:gridCol>
                <a:gridCol w="1053225">
                  <a:extLst>
                    <a:ext uri="{9D8B030D-6E8A-4147-A177-3AD203B41FA5}">
                      <a16:colId xmlns:a16="http://schemas.microsoft.com/office/drawing/2014/main" val="3033694243"/>
                    </a:ext>
                  </a:extLst>
                </a:gridCol>
              </a:tblGrid>
              <a:tr h="176719">
                <a:tc gridSpan="4">
                  <a:txBody>
                    <a:bodyPr/>
                    <a:lstStyle/>
                    <a:p>
                      <a:pPr algn="ctr">
                        <a:lnSpc>
                          <a:spcPct val="150000"/>
                        </a:lnSpc>
                        <a:spcBef>
                          <a:spcPts val="3600"/>
                        </a:spcBef>
                        <a:spcAft>
                          <a:spcPts val="0"/>
                        </a:spcAft>
                      </a:pPr>
                      <a:r>
                        <a:rPr lang="es-ES_tradnl" sz="1200" dirty="0">
                          <a:effectLst/>
                          <a:latin typeface="Arial" panose="020B0604020202020204" pitchFamily="34" charset="0"/>
                          <a:cs typeface="Arial" panose="020B0604020202020204" pitchFamily="34" charset="0"/>
                        </a:rPr>
                        <a:t>CellChat</a:t>
                      </a:r>
                      <a:endParaRPr lang="es-ES" sz="1200" dirty="0">
                        <a:effectLst/>
                        <a:latin typeface="Arial" panose="020B0604020202020204" pitchFamily="34" charset="0"/>
                        <a:ea typeface="MS Mincho"/>
                        <a:cs typeface="Arial" panose="020B0604020202020204" pitchFamily="34" charset="0"/>
                      </a:endParaRPr>
                    </a:p>
                  </a:txBody>
                  <a:tcPr marL="68580" marR="68580" marT="0" marB="0">
                    <a:lnL w="6350" cap="flat" cmpd="sng" algn="ctr">
                      <a:noFill/>
                      <a:prstDash val="solid"/>
                      <a:miter lim="800000"/>
                    </a:lnL>
                    <a:lnR w="6350" cap="flat" cmpd="sng" algn="ctr">
                      <a:noFill/>
                      <a:prstDash val="solid"/>
                      <a:miter lim="800000"/>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3061934331"/>
                  </a:ext>
                </a:extLst>
              </a:tr>
              <a:tr h="147266">
                <a:tc>
                  <a:txBody>
                    <a:bodyPr/>
                    <a:lstStyle/>
                    <a:p>
                      <a:pPr algn="ctr">
                        <a:lnSpc>
                          <a:spcPct val="150000"/>
                        </a:lnSpc>
                        <a:spcAft>
                          <a:spcPts val="0"/>
                        </a:spcAft>
                      </a:pPr>
                      <a:r>
                        <a:rPr lang="es-ES_tradnl" sz="1000" b="1" dirty="0">
                          <a:effectLst/>
                          <a:latin typeface="Arial" panose="020B0604020202020204" pitchFamily="34" charset="0"/>
                          <a:cs typeface="Arial" panose="020B0604020202020204" pitchFamily="34" charset="0"/>
                        </a:rPr>
                        <a:t>Conjunto de dato</a:t>
                      </a:r>
                      <a:endParaRPr lang="es-ES" sz="1200" b="1" dirty="0">
                        <a:effectLst/>
                        <a:latin typeface="Arial" panose="020B0604020202020204" pitchFamily="34" charset="0"/>
                        <a:ea typeface="MS Mincho"/>
                        <a:cs typeface="Arial" panose="020B0604020202020204" pitchFamily="34"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tabLst>
                          <a:tab pos="826770" algn="l"/>
                        </a:tabLst>
                      </a:pPr>
                      <a:r>
                        <a:rPr lang="es-ES_tradnl" sz="1000" b="1" dirty="0">
                          <a:effectLst/>
                          <a:latin typeface="Arial" panose="020B0604020202020204" pitchFamily="34" charset="0"/>
                          <a:cs typeface="Arial" panose="020B0604020202020204" pitchFamily="34" charset="0"/>
                        </a:rPr>
                        <a:t>Tercer cuartil</a:t>
                      </a:r>
                      <a:endParaRPr lang="es-ES" sz="1200" b="1" dirty="0">
                        <a:effectLst/>
                        <a:latin typeface="Arial" panose="020B0604020202020204" pitchFamily="34" charset="0"/>
                        <a:ea typeface="MS Mincho"/>
                        <a:cs typeface="Arial" panose="020B060402020202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tabLst>
                          <a:tab pos="826770" algn="l"/>
                        </a:tabLst>
                      </a:pPr>
                      <a:r>
                        <a:rPr lang="es-ES_tradnl" sz="1000" b="1">
                          <a:effectLst/>
                          <a:latin typeface="Arial" panose="020B0604020202020204" pitchFamily="34" charset="0"/>
                          <a:cs typeface="Arial" panose="020B0604020202020204" pitchFamily="34" charset="0"/>
                        </a:rPr>
                        <a:t>Primer cuartil</a:t>
                      </a:r>
                      <a:endParaRPr lang="es-ES" sz="1200" b="1">
                        <a:effectLst/>
                        <a:latin typeface="Arial" panose="020B0604020202020204" pitchFamily="34" charset="0"/>
                        <a:ea typeface="MS Mincho"/>
                        <a:cs typeface="Arial" panose="020B060402020202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tabLst>
                          <a:tab pos="826770" algn="l"/>
                        </a:tabLst>
                      </a:pPr>
                      <a:r>
                        <a:rPr lang="es-ES_tradnl" sz="1000" b="1" dirty="0">
                          <a:effectLst/>
                          <a:latin typeface="Arial" panose="020B0604020202020204" pitchFamily="34" charset="0"/>
                          <a:cs typeface="Arial" panose="020B0604020202020204" pitchFamily="34" charset="0"/>
                        </a:rPr>
                        <a:t>RIC</a:t>
                      </a:r>
                      <a:endParaRPr lang="es-ES" sz="1200" b="1" dirty="0">
                        <a:effectLst/>
                        <a:latin typeface="Arial" panose="020B0604020202020204" pitchFamily="34" charset="0"/>
                        <a:ea typeface="MS Mincho"/>
                        <a:cs typeface="Arial" panose="020B0604020202020204" pitchFamily="34"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4502960"/>
                  </a:ext>
                </a:extLst>
              </a:tr>
              <a:tr h="147266">
                <a:tc>
                  <a:txBody>
                    <a:bodyPr/>
                    <a:lstStyle/>
                    <a:p>
                      <a:pPr algn="ctr">
                        <a:lnSpc>
                          <a:spcPct val="150000"/>
                        </a:lnSpc>
                        <a:spcAft>
                          <a:spcPts val="0"/>
                        </a:spcAft>
                      </a:pPr>
                      <a:r>
                        <a:rPr lang="es-ES_tradnl" sz="1000" dirty="0">
                          <a:effectLst/>
                          <a:latin typeface="Arial" panose="020B0604020202020204" pitchFamily="34" charset="0"/>
                          <a:cs typeface="Arial" panose="020B0604020202020204" pitchFamily="34" charset="0"/>
                        </a:rPr>
                        <a:t>PBMC 3k</a:t>
                      </a:r>
                      <a:endParaRPr lang="es-ES" sz="1200" dirty="0">
                        <a:effectLst/>
                        <a:latin typeface="Arial" panose="020B0604020202020204" pitchFamily="34" charset="0"/>
                        <a:ea typeface="MS Mincho"/>
                        <a:cs typeface="Arial" panose="020B0604020202020204" pitchFamily="34"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dirty="0">
                          <a:effectLst/>
                          <a:latin typeface="Arial" panose="020B0604020202020204" pitchFamily="34" charset="0"/>
                          <a:cs typeface="Arial" panose="020B0604020202020204" pitchFamily="34" charset="0"/>
                        </a:rPr>
                        <a:t>0.981</a:t>
                      </a:r>
                      <a:endParaRPr lang="es-ES" sz="1200" dirty="0">
                        <a:effectLst/>
                        <a:latin typeface="Arial" panose="020B0604020202020204" pitchFamily="34" charset="0"/>
                        <a:ea typeface="MS Mincho"/>
                        <a:cs typeface="Arial" panose="020B060402020202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effectLst/>
                          <a:latin typeface="Arial" panose="020B0604020202020204" pitchFamily="34" charset="0"/>
                          <a:cs typeface="Arial" panose="020B0604020202020204" pitchFamily="34" charset="0"/>
                        </a:rPr>
                        <a:t>0.914</a:t>
                      </a:r>
                      <a:endParaRPr lang="es-ES" sz="1200">
                        <a:effectLst/>
                        <a:latin typeface="Arial" panose="020B0604020202020204" pitchFamily="34" charset="0"/>
                        <a:ea typeface="MS Mincho"/>
                        <a:cs typeface="Arial" panose="020B060402020202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dirty="0">
                          <a:effectLst/>
                          <a:latin typeface="Arial" panose="020B0604020202020204" pitchFamily="34" charset="0"/>
                          <a:cs typeface="Arial" panose="020B0604020202020204" pitchFamily="34" charset="0"/>
                        </a:rPr>
                        <a:t>0.067</a:t>
                      </a:r>
                      <a:endParaRPr lang="es-ES" sz="1200" dirty="0">
                        <a:effectLst/>
                        <a:latin typeface="Arial" panose="020B0604020202020204" pitchFamily="34" charset="0"/>
                        <a:ea typeface="MS Mincho"/>
                        <a:cs typeface="Arial" panose="020B0604020202020204" pitchFamily="34"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6789143"/>
                  </a:ext>
                </a:extLst>
              </a:tr>
              <a:tr h="147266">
                <a:tc>
                  <a:txBody>
                    <a:bodyPr/>
                    <a:lstStyle/>
                    <a:p>
                      <a:pPr algn="ctr">
                        <a:lnSpc>
                          <a:spcPct val="150000"/>
                        </a:lnSpc>
                        <a:spcAft>
                          <a:spcPts val="0"/>
                        </a:spcAft>
                      </a:pPr>
                      <a:r>
                        <a:rPr lang="es-ES_tradnl" sz="1000">
                          <a:effectLst/>
                          <a:latin typeface="Arial" panose="020B0604020202020204" pitchFamily="34" charset="0"/>
                          <a:cs typeface="Arial" panose="020B0604020202020204" pitchFamily="34" charset="0"/>
                        </a:rPr>
                        <a:t>PBMC 6k</a:t>
                      </a:r>
                      <a:endParaRPr lang="es-ES" sz="1200">
                        <a:effectLst/>
                        <a:latin typeface="Arial" panose="020B0604020202020204" pitchFamily="34" charset="0"/>
                        <a:ea typeface="MS Mincho"/>
                        <a:cs typeface="Arial" panose="020B0604020202020204" pitchFamily="34"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dirty="0">
                          <a:effectLst/>
                          <a:latin typeface="Arial" panose="020B0604020202020204" pitchFamily="34" charset="0"/>
                          <a:cs typeface="Arial" panose="020B0604020202020204" pitchFamily="34" charset="0"/>
                        </a:rPr>
                        <a:t>0.970</a:t>
                      </a:r>
                      <a:endParaRPr lang="es-ES" sz="1200" dirty="0">
                        <a:effectLst/>
                        <a:latin typeface="Arial" panose="020B0604020202020204" pitchFamily="34" charset="0"/>
                        <a:ea typeface="MS Mincho"/>
                        <a:cs typeface="Arial" panose="020B060402020202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dirty="0">
                          <a:effectLst/>
                          <a:latin typeface="Arial" panose="020B0604020202020204" pitchFamily="34" charset="0"/>
                          <a:cs typeface="Arial" panose="020B0604020202020204" pitchFamily="34" charset="0"/>
                        </a:rPr>
                        <a:t>0.886</a:t>
                      </a:r>
                      <a:endParaRPr lang="es-ES" sz="1200" dirty="0">
                        <a:effectLst/>
                        <a:latin typeface="Arial" panose="020B0604020202020204" pitchFamily="34" charset="0"/>
                        <a:ea typeface="MS Mincho"/>
                        <a:cs typeface="Arial" panose="020B060402020202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dirty="0">
                          <a:effectLst/>
                          <a:latin typeface="Arial" panose="020B0604020202020204" pitchFamily="34" charset="0"/>
                          <a:cs typeface="Arial" panose="020B0604020202020204" pitchFamily="34" charset="0"/>
                        </a:rPr>
                        <a:t>0.085</a:t>
                      </a:r>
                      <a:endParaRPr lang="es-ES" sz="1200" dirty="0">
                        <a:effectLst/>
                        <a:latin typeface="Arial" panose="020B0604020202020204" pitchFamily="34" charset="0"/>
                        <a:ea typeface="MS Mincho"/>
                        <a:cs typeface="Arial" panose="020B0604020202020204" pitchFamily="34"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12127234"/>
                  </a:ext>
                </a:extLst>
              </a:tr>
              <a:tr h="147266">
                <a:tc>
                  <a:txBody>
                    <a:bodyPr/>
                    <a:lstStyle/>
                    <a:p>
                      <a:pPr algn="ctr">
                        <a:lnSpc>
                          <a:spcPct val="150000"/>
                        </a:lnSpc>
                        <a:spcAft>
                          <a:spcPts val="0"/>
                        </a:spcAft>
                      </a:pPr>
                      <a:r>
                        <a:rPr lang="es-ES_tradnl" sz="1000">
                          <a:effectLst/>
                          <a:latin typeface="Arial" panose="020B0604020202020204" pitchFamily="34" charset="0"/>
                          <a:cs typeface="Arial" panose="020B0604020202020204" pitchFamily="34" charset="0"/>
                        </a:rPr>
                        <a:t>PBMC 8k</a:t>
                      </a:r>
                      <a:endParaRPr lang="es-ES" sz="1200">
                        <a:effectLst/>
                        <a:latin typeface="Arial" panose="020B0604020202020204" pitchFamily="34" charset="0"/>
                        <a:ea typeface="MS Mincho"/>
                        <a:cs typeface="Arial" panose="020B0604020202020204" pitchFamily="34"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dirty="0">
                          <a:effectLst/>
                          <a:latin typeface="Arial" panose="020B0604020202020204" pitchFamily="34" charset="0"/>
                          <a:cs typeface="Arial" panose="020B0604020202020204" pitchFamily="34" charset="0"/>
                        </a:rPr>
                        <a:t>0.920</a:t>
                      </a:r>
                      <a:endParaRPr lang="es-ES" sz="1200" dirty="0">
                        <a:effectLst/>
                        <a:latin typeface="Arial" panose="020B0604020202020204" pitchFamily="34" charset="0"/>
                        <a:ea typeface="MS Mincho"/>
                        <a:cs typeface="Arial" panose="020B060402020202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dirty="0">
                          <a:effectLst/>
                          <a:latin typeface="Arial" panose="020B0604020202020204" pitchFamily="34" charset="0"/>
                          <a:cs typeface="Arial" panose="020B0604020202020204" pitchFamily="34" charset="0"/>
                        </a:rPr>
                        <a:t>0.789</a:t>
                      </a:r>
                      <a:endParaRPr lang="es-ES" sz="1200" dirty="0">
                        <a:effectLst/>
                        <a:latin typeface="Arial" panose="020B0604020202020204" pitchFamily="34" charset="0"/>
                        <a:ea typeface="MS Mincho"/>
                        <a:cs typeface="Arial" panose="020B0604020202020204" pitchFamily="34"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dirty="0">
                          <a:effectLst/>
                          <a:latin typeface="Arial" panose="020B0604020202020204" pitchFamily="34" charset="0"/>
                          <a:cs typeface="Arial" panose="020B0604020202020204" pitchFamily="34" charset="0"/>
                        </a:rPr>
                        <a:t>0.131</a:t>
                      </a:r>
                      <a:endParaRPr lang="es-ES" sz="1200" dirty="0">
                        <a:effectLst/>
                        <a:latin typeface="Arial" panose="020B0604020202020204" pitchFamily="34" charset="0"/>
                        <a:ea typeface="MS Mincho"/>
                        <a:cs typeface="Arial" panose="020B0604020202020204" pitchFamily="34"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94958940"/>
                  </a:ext>
                </a:extLst>
              </a:tr>
            </a:tbl>
          </a:graphicData>
        </a:graphic>
      </p:graphicFrame>
      <p:sp>
        <p:nvSpPr>
          <p:cNvPr id="26" name="Marcador de texto 2"/>
          <p:cNvSpPr>
            <a:spLocks noGrp="1"/>
          </p:cNvSpPr>
          <p:nvPr>
            <p:ph type="body" sz="quarter" idx="10"/>
          </p:nvPr>
        </p:nvSpPr>
        <p:spPr>
          <a:xfrm>
            <a:off x="340125" y="663483"/>
            <a:ext cx="4048702" cy="392732"/>
          </a:xfrm>
        </p:spPr>
        <p:txBody>
          <a:bodyPr>
            <a:noAutofit/>
          </a:bodyPr>
          <a:lstStyle/>
          <a:p>
            <a:r>
              <a:rPr lang="es-ES" sz="2200" dirty="0" smtClean="0">
                <a:solidFill>
                  <a:schemeClr val="tx1"/>
                </a:solidFill>
                <a:latin typeface="Visuelt Pro" panose="020B0503040202040104"/>
              </a:rPr>
              <a:t>Precisión en la expresión génica</a:t>
            </a:r>
            <a:endParaRPr lang="es-ES" sz="2200" dirty="0">
              <a:solidFill>
                <a:schemeClr val="tx1"/>
              </a:solidFill>
              <a:latin typeface="Visuelt Pro" panose="020B0503040202040104"/>
            </a:endParaRPr>
          </a:p>
        </p:txBody>
      </p:sp>
      <p:sp>
        <p:nvSpPr>
          <p:cNvPr id="5" name="Rectángulo 4"/>
          <p:cNvSpPr/>
          <p:nvPr/>
        </p:nvSpPr>
        <p:spPr>
          <a:xfrm>
            <a:off x="340125" y="3287930"/>
            <a:ext cx="3493178" cy="830997"/>
          </a:xfrm>
          <a:prstGeom prst="rect">
            <a:avLst/>
          </a:prstGeom>
        </p:spPr>
        <p:txBody>
          <a:bodyPr wrap="square">
            <a:spAutoFit/>
          </a:bodyPr>
          <a:lstStyle/>
          <a:p>
            <a:pPr marL="285750" indent="-285750" algn="just">
              <a:spcBef>
                <a:spcPts val="3600"/>
              </a:spcBef>
              <a:spcAft>
                <a:spcPts val="800"/>
              </a:spcAft>
              <a:buFont typeface="Arial" panose="020B0604020202020204" pitchFamily="34" charset="0"/>
              <a:buChar char="•"/>
            </a:pPr>
            <a:r>
              <a:rPr lang="es-ES_tradnl" sz="1600" dirty="0">
                <a:latin typeface="Visuelt Pro" panose="020B0503040202040104"/>
              </a:rPr>
              <a:t>Las predicciones de NICHES están más distribuidas alrededor de la mediana en contraste con </a:t>
            </a:r>
            <a:r>
              <a:rPr lang="es-ES_tradnl" sz="1600" dirty="0" smtClean="0">
                <a:latin typeface="Visuelt Pro" panose="020B0503040202040104"/>
              </a:rPr>
              <a:t>CellChat.</a:t>
            </a:r>
            <a:endParaRPr lang="es-ES" sz="1600" dirty="0">
              <a:latin typeface="Visuelt Pro" panose="020B0503040202040104"/>
              <a:ea typeface="MS Mincho"/>
              <a:cs typeface="Times New Roman" panose="02020603050405020304" pitchFamily="18" charset="0"/>
            </a:endParaRPr>
          </a:p>
        </p:txBody>
      </p:sp>
      <p:sp>
        <p:nvSpPr>
          <p:cNvPr id="38" name="Google Shape;557;p9"/>
          <p:cNvSpPr/>
          <p:nvPr/>
        </p:nvSpPr>
        <p:spPr>
          <a:xfrm>
            <a:off x="340124"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39" name="Google Shape;557;p9"/>
          <p:cNvSpPr/>
          <p:nvPr/>
        </p:nvSpPr>
        <p:spPr>
          <a:xfrm>
            <a:off x="1579586"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40" name="Google Shape;557;p9"/>
          <p:cNvSpPr/>
          <p:nvPr/>
        </p:nvSpPr>
        <p:spPr>
          <a:xfrm>
            <a:off x="2819048"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41" name="Google Shape;557;p9"/>
          <p:cNvSpPr/>
          <p:nvPr/>
        </p:nvSpPr>
        <p:spPr>
          <a:xfrm>
            <a:off x="4058510" y="139126"/>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DDBA5"/>
          </a:solidFill>
          <a:ln>
            <a:noFill/>
          </a:ln>
        </p:spPr>
      </p:sp>
      <p:sp>
        <p:nvSpPr>
          <p:cNvPr id="42" name="Google Shape;557;p9"/>
          <p:cNvSpPr/>
          <p:nvPr/>
        </p:nvSpPr>
        <p:spPr>
          <a:xfrm>
            <a:off x="5297972"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43" name="CuadroTexto 42"/>
          <p:cNvSpPr txBox="1"/>
          <p:nvPr/>
        </p:nvSpPr>
        <p:spPr>
          <a:xfrm>
            <a:off x="340125" y="163967"/>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1.  Introducción</a:t>
            </a:r>
            <a:endParaRPr lang="es-ES" sz="1400" b="1" dirty="0">
              <a:solidFill>
                <a:schemeClr val="bg1"/>
              </a:solidFill>
              <a:latin typeface="Visuelt Pro" panose="020B0503040202040104"/>
            </a:endParaRPr>
          </a:p>
        </p:txBody>
      </p:sp>
      <p:sp>
        <p:nvSpPr>
          <p:cNvPr id="44" name="CuadroTexto 43"/>
          <p:cNvSpPr txBox="1"/>
          <p:nvPr/>
        </p:nvSpPr>
        <p:spPr>
          <a:xfrm>
            <a:off x="1579585" y="176080"/>
            <a:ext cx="1239462" cy="307777"/>
          </a:xfrm>
          <a:prstGeom prst="rect">
            <a:avLst/>
          </a:prstGeom>
          <a:noFill/>
        </p:spPr>
        <p:txBody>
          <a:bodyPr wrap="square" rtlCol="0">
            <a:spAutoFit/>
          </a:bodyPr>
          <a:lstStyle/>
          <a:p>
            <a:pPr algn="ctr"/>
            <a:r>
              <a:rPr lang="es-ES" sz="1400" b="1" dirty="0">
                <a:solidFill>
                  <a:schemeClr val="bg1"/>
                </a:solidFill>
                <a:latin typeface="Visuelt Pro" panose="020B0503040202040104"/>
              </a:rPr>
              <a:t>2</a:t>
            </a:r>
            <a:r>
              <a:rPr lang="es-ES" sz="1400" b="1" dirty="0" smtClean="0">
                <a:solidFill>
                  <a:schemeClr val="bg1"/>
                </a:solidFill>
                <a:latin typeface="Visuelt Pro" panose="020B0503040202040104"/>
              </a:rPr>
              <a:t>.  Objetivos</a:t>
            </a:r>
            <a:endParaRPr lang="es-ES" sz="1400" b="1" dirty="0">
              <a:solidFill>
                <a:schemeClr val="bg1"/>
              </a:solidFill>
              <a:latin typeface="Visuelt Pro" panose="020B0503040202040104"/>
            </a:endParaRPr>
          </a:p>
        </p:txBody>
      </p:sp>
      <p:sp>
        <p:nvSpPr>
          <p:cNvPr id="45" name="CuadroTexto 44"/>
          <p:cNvSpPr txBox="1"/>
          <p:nvPr/>
        </p:nvSpPr>
        <p:spPr>
          <a:xfrm>
            <a:off x="2819048" y="177403"/>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3. Metodología</a:t>
            </a:r>
            <a:endParaRPr lang="es-ES" sz="1400" b="1" dirty="0">
              <a:solidFill>
                <a:schemeClr val="bg1"/>
              </a:solidFill>
              <a:latin typeface="Visuelt Pro" panose="020B0503040202040104"/>
            </a:endParaRPr>
          </a:p>
        </p:txBody>
      </p:sp>
      <p:sp>
        <p:nvSpPr>
          <p:cNvPr id="46" name="CuadroTexto 45"/>
          <p:cNvSpPr txBox="1"/>
          <p:nvPr/>
        </p:nvSpPr>
        <p:spPr>
          <a:xfrm>
            <a:off x="4058510" y="110901"/>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Resultados y discusión</a:t>
            </a:r>
            <a:endParaRPr lang="es-ES" sz="1200" b="1" dirty="0">
              <a:solidFill>
                <a:schemeClr val="bg1"/>
              </a:solidFill>
              <a:latin typeface="Visuelt Pro" panose="020B0503040202040104"/>
            </a:endParaRPr>
          </a:p>
        </p:txBody>
      </p:sp>
      <p:sp>
        <p:nvSpPr>
          <p:cNvPr id="47" name="CuadroTexto 46"/>
          <p:cNvSpPr txBox="1"/>
          <p:nvPr/>
        </p:nvSpPr>
        <p:spPr>
          <a:xfrm>
            <a:off x="5292598" y="163966"/>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5.  Conclusiones</a:t>
            </a:r>
            <a:endParaRPr lang="es-ES" sz="1400" b="1" dirty="0">
              <a:solidFill>
                <a:schemeClr val="bg1"/>
              </a:solidFill>
              <a:latin typeface="Visuelt Pro" panose="020B0503040202040104"/>
            </a:endParaRPr>
          </a:p>
        </p:txBody>
      </p:sp>
    </p:spTree>
    <p:extLst>
      <p:ext uri="{BB962C8B-B14F-4D97-AF65-F5344CB8AC3E}">
        <p14:creationId xmlns:p14="http://schemas.microsoft.com/office/powerpoint/2010/main" val="1784902281"/>
      </p:ext>
    </p:extLst>
  </p:cSld>
  <p:clrMapOvr>
    <a:masterClrMapping/>
  </p:clrMapOvr>
  <mc:AlternateContent xmlns:mc="http://schemas.openxmlformats.org/markup-compatibility/2006" xmlns:p14="http://schemas.microsoft.com/office/powerpoint/2010/main">
    <mc:Choice Requires="p14">
      <p:transition spd="slow" p14:dur="2000" advTm="18181"/>
    </mc:Choice>
    <mc:Fallback xmlns="">
      <p:transition spd="slow" advTm="18181"/>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Marcador de texto 2"/>
          <p:cNvSpPr>
            <a:spLocks noGrp="1"/>
          </p:cNvSpPr>
          <p:nvPr>
            <p:ph type="body" sz="quarter" idx="10"/>
          </p:nvPr>
        </p:nvSpPr>
        <p:spPr>
          <a:xfrm>
            <a:off x="340125" y="650691"/>
            <a:ext cx="3493176" cy="392732"/>
          </a:xfrm>
        </p:spPr>
        <p:txBody>
          <a:bodyPr>
            <a:noAutofit/>
          </a:bodyPr>
          <a:lstStyle/>
          <a:p>
            <a:r>
              <a:rPr lang="es-ES" sz="2200" dirty="0">
                <a:solidFill>
                  <a:schemeClr val="tx1"/>
                </a:solidFill>
                <a:latin typeface="Visuelt Pro" panose="020B0503040202040104"/>
              </a:rPr>
              <a:t>Precisión en la expresión proteica</a:t>
            </a:r>
          </a:p>
        </p:txBody>
      </p:sp>
      <p:pic>
        <p:nvPicPr>
          <p:cNvPr id="21" name="Imagen 20"/>
          <p:cNvPicPr/>
          <p:nvPr/>
        </p:nvPicPr>
        <p:blipFill rotWithShape="1">
          <a:blip r:embed="rId2">
            <a:extLst>
              <a:ext uri="{28A0092B-C50C-407E-A947-70E740481C1C}">
                <a14:useLocalDpi xmlns:a14="http://schemas.microsoft.com/office/drawing/2010/main" val="0"/>
              </a:ext>
            </a:extLst>
          </a:blip>
          <a:srcRect b="50264"/>
          <a:stretch/>
        </p:blipFill>
        <p:spPr>
          <a:xfrm>
            <a:off x="340125" y="1474841"/>
            <a:ext cx="4260320" cy="2670490"/>
          </a:xfrm>
          <a:prstGeom prst="rect">
            <a:avLst/>
          </a:prstGeom>
          <a:ln>
            <a:solidFill>
              <a:schemeClr val="tx1"/>
            </a:solidFill>
          </a:ln>
        </p:spPr>
      </p:pic>
      <p:pic>
        <p:nvPicPr>
          <p:cNvPr id="22" name="Imagen 21"/>
          <p:cNvPicPr/>
          <p:nvPr/>
        </p:nvPicPr>
        <p:blipFill rotWithShape="1">
          <a:blip r:embed="rId2">
            <a:extLst>
              <a:ext uri="{28A0092B-C50C-407E-A947-70E740481C1C}">
                <a14:useLocalDpi xmlns:a14="http://schemas.microsoft.com/office/drawing/2010/main" val="0"/>
              </a:ext>
            </a:extLst>
          </a:blip>
          <a:srcRect l="-680" t="49259" r="680" b="1006"/>
          <a:stretch/>
        </p:blipFill>
        <p:spPr>
          <a:xfrm>
            <a:off x="4678241" y="1474841"/>
            <a:ext cx="4338116" cy="2670490"/>
          </a:xfrm>
          <a:prstGeom prst="rect">
            <a:avLst/>
          </a:prstGeom>
          <a:ln>
            <a:solidFill>
              <a:schemeClr val="tx1"/>
            </a:solidFill>
          </a:ln>
        </p:spPr>
      </p:pic>
      <p:sp>
        <p:nvSpPr>
          <p:cNvPr id="44" name="Google Shape;557;p9"/>
          <p:cNvSpPr/>
          <p:nvPr/>
        </p:nvSpPr>
        <p:spPr>
          <a:xfrm>
            <a:off x="340124"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45" name="Google Shape;557;p9"/>
          <p:cNvSpPr/>
          <p:nvPr/>
        </p:nvSpPr>
        <p:spPr>
          <a:xfrm>
            <a:off x="1579586"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46" name="Google Shape;557;p9"/>
          <p:cNvSpPr/>
          <p:nvPr/>
        </p:nvSpPr>
        <p:spPr>
          <a:xfrm>
            <a:off x="2819048"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47" name="Google Shape;557;p9"/>
          <p:cNvSpPr/>
          <p:nvPr/>
        </p:nvSpPr>
        <p:spPr>
          <a:xfrm>
            <a:off x="4058510" y="139126"/>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DDBA5"/>
          </a:solidFill>
          <a:ln>
            <a:noFill/>
          </a:ln>
        </p:spPr>
      </p:sp>
      <p:sp>
        <p:nvSpPr>
          <p:cNvPr id="48" name="Google Shape;557;p9"/>
          <p:cNvSpPr/>
          <p:nvPr/>
        </p:nvSpPr>
        <p:spPr>
          <a:xfrm>
            <a:off x="5297972"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49" name="CuadroTexto 48"/>
          <p:cNvSpPr txBox="1"/>
          <p:nvPr/>
        </p:nvSpPr>
        <p:spPr>
          <a:xfrm>
            <a:off x="340125" y="163967"/>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1.  Introducción</a:t>
            </a:r>
            <a:endParaRPr lang="es-ES" sz="1400" b="1" dirty="0">
              <a:solidFill>
                <a:schemeClr val="bg1"/>
              </a:solidFill>
              <a:latin typeface="Visuelt Pro" panose="020B0503040202040104"/>
            </a:endParaRPr>
          </a:p>
        </p:txBody>
      </p:sp>
      <p:sp>
        <p:nvSpPr>
          <p:cNvPr id="50" name="CuadroTexto 49"/>
          <p:cNvSpPr txBox="1"/>
          <p:nvPr/>
        </p:nvSpPr>
        <p:spPr>
          <a:xfrm>
            <a:off x="1579585" y="176080"/>
            <a:ext cx="1239462" cy="307777"/>
          </a:xfrm>
          <a:prstGeom prst="rect">
            <a:avLst/>
          </a:prstGeom>
          <a:noFill/>
        </p:spPr>
        <p:txBody>
          <a:bodyPr wrap="square" rtlCol="0">
            <a:spAutoFit/>
          </a:bodyPr>
          <a:lstStyle/>
          <a:p>
            <a:pPr algn="ctr"/>
            <a:r>
              <a:rPr lang="es-ES" sz="1400" b="1" dirty="0">
                <a:solidFill>
                  <a:schemeClr val="bg1"/>
                </a:solidFill>
                <a:latin typeface="Visuelt Pro" panose="020B0503040202040104"/>
              </a:rPr>
              <a:t>2</a:t>
            </a:r>
            <a:r>
              <a:rPr lang="es-ES" sz="1400" b="1" dirty="0" smtClean="0">
                <a:solidFill>
                  <a:schemeClr val="bg1"/>
                </a:solidFill>
                <a:latin typeface="Visuelt Pro" panose="020B0503040202040104"/>
              </a:rPr>
              <a:t>.  Objetivos</a:t>
            </a:r>
            <a:endParaRPr lang="es-ES" sz="1400" b="1" dirty="0">
              <a:solidFill>
                <a:schemeClr val="bg1"/>
              </a:solidFill>
              <a:latin typeface="Visuelt Pro" panose="020B0503040202040104"/>
            </a:endParaRPr>
          </a:p>
        </p:txBody>
      </p:sp>
      <p:sp>
        <p:nvSpPr>
          <p:cNvPr id="51" name="CuadroTexto 50"/>
          <p:cNvSpPr txBox="1"/>
          <p:nvPr/>
        </p:nvSpPr>
        <p:spPr>
          <a:xfrm>
            <a:off x="2819048" y="177403"/>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3. Metodología</a:t>
            </a:r>
            <a:endParaRPr lang="es-ES" sz="1400" b="1" dirty="0">
              <a:solidFill>
                <a:schemeClr val="bg1"/>
              </a:solidFill>
              <a:latin typeface="Visuelt Pro" panose="020B0503040202040104"/>
            </a:endParaRPr>
          </a:p>
        </p:txBody>
      </p:sp>
      <p:sp>
        <p:nvSpPr>
          <p:cNvPr id="52" name="CuadroTexto 51"/>
          <p:cNvSpPr txBox="1"/>
          <p:nvPr/>
        </p:nvSpPr>
        <p:spPr>
          <a:xfrm>
            <a:off x="4058510" y="110901"/>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Resultados y discusión</a:t>
            </a:r>
            <a:endParaRPr lang="es-ES" sz="1200" b="1" dirty="0">
              <a:solidFill>
                <a:schemeClr val="bg1"/>
              </a:solidFill>
              <a:latin typeface="Visuelt Pro" panose="020B0503040202040104"/>
            </a:endParaRPr>
          </a:p>
        </p:txBody>
      </p:sp>
      <p:sp>
        <p:nvSpPr>
          <p:cNvPr id="53" name="CuadroTexto 52"/>
          <p:cNvSpPr txBox="1"/>
          <p:nvPr/>
        </p:nvSpPr>
        <p:spPr>
          <a:xfrm>
            <a:off x="5292598" y="163966"/>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5.  Conclusiones</a:t>
            </a:r>
            <a:endParaRPr lang="es-ES" sz="1400" b="1" dirty="0">
              <a:solidFill>
                <a:schemeClr val="bg1"/>
              </a:solidFill>
              <a:latin typeface="Visuelt Pro" panose="020B0503040202040104"/>
            </a:endParaRPr>
          </a:p>
        </p:txBody>
      </p:sp>
    </p:spTree>
    <p:extLst>
      <p:ext uri="{BB962C8B-B14F-4D97-AF65-F5344CB8AC3E}">
        <p14:creationId xmlns:p14="http://schemas.microsoft.com/office/powerpoint/2010/main" val="3069792163"/>
      </p:ext>
    </p:extLst>
  </p:cSld>
  <p:clrMapOvr>
    <a:masterClrMapping/>
  </p:clrMapOvr>
  <mc:AlternateContent xmlns:mc="http://schemas.openxmlformats.org/markup-compatibility/2006" xmlns:p14="http://schemas.microsoft.com/office/powerpoint/2010/main">
    <mc:Choice Requires="p14">
      <p:transition spd="slow" p14:dur="2000" advTm="32602"/>
    </mc:Choice>
    <mc:Fallback xmlns="">
      <p:transition spd="slow" advTm="32602"/>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p:cNvGraphicFramePr>
            <a:graphicFrameLocks noGrp="1"/>
          </p:cNvGraphicFramePr>
          <p:nvPr>
            <p:extLst>
              <p:ext uri="{D42A27DB-BD31-4B8C-83A1-F6EECF244321}">
                <p14:modId xmlns:p14="http://schemas.microsoft.com/office/powerpoint/2010/main" val="2489225007"/>
              </p:ext>
            </p:extLst>
          </p:nvPr>
        </p:nvGraphicFramePr>
        <p:xfrm>
          <a:off x="4068784" y="3322843"/>
          <a:ext cx="4597858" cy="1188720"/>
        </p:xfrm>
        <a:graphic>
          <a:graphicData uri="http://schemas.openxmlformats.org/drawingml/2006/table">
            <a:tbl>
              <a:tblPr firstRow="1" firstCol="1" bandRow="1">
                <a:tableStyleId>{72833802-FEF1-4C79-8D5D-14CF1EAF98D9}</a:tableStyleId>
              </a:tblPr>
              <a:tblGrid>
                <a:gridCol w="1323020">
                  <a:extLst>
                    <a:ext uri="{9D8B030D-6E8A-4147-A177-3AD203B41FA5}">
                      <a16:colId xmlns:a16="http://schemas.microsoft.com/office/drawing/2014/main" val="2096463117"/>
                    </a:ext>
                  </a:extLst>
                </a:gridCol>
                <a:gridCol w="1168388">
                  <a:extLst>
                    <a:ext uri="{9D8B030D-6E8A-4147-A177-3AD203B41FA5}">
                      <a16:colId xmlns:a16="http://schemas.microsoft.com/office/drawing/2014/main" val="3186474582"/>
                    </a:ext>
                  </a:extLst>
                </a:gridCol>
                <a:gridCol w="1053225">
                  <a:extLst>
                    <a:ext uri="{9D8B030D-6E8A-4147-A177-3AD203B41FA5}">
                      <a16:colId xmlns:a16="http://schemas.microsoft.com/office/drawing/2014/main" val="1446650359"/>
                    </a:ext>
                  </a:extLst>
                </a:gridCol>
                <a:gridCol w="1053225">
                  <a:extLst>
                    <a:ext uri="{9D8B030D-6E8A-4147-A177-3AD203B41FA5}">
                      <a16:colId xmlns:a16="http://schemas.microsoft.com/office/drawing/2014/main" val="3033694243"/>
                    </a:ext>
                  </a:extLst>
                </a:gridCol>
              </a:tblGrid>
              <a:tr h="0">
                <a:tc gridSpan="4">
                  <a:txBody>
                    <a:bodyPr/>
                    <a:lstStyle/>
                    <a:p>
                      <a:pPr algn="ctr">
                        <a:lnSpc>
                          <a:spcPct val="150000"/>
                        </a:lnSpc>
                        <a:spcBef>
                          <a:spcPts val="3600"/>
                        </a:spcBef>
                        <a:spcAft>
                          <a:spcPts val="0"/>
                        </a:spcAft>
                      </a:pPr>
                      <a:r>
                        <a:rPr lang="es-ES_tradnl" sz="1200" b="1" dirty="0">
                          <a:solidFill>
                            <a:srgbClr val="FFFFFF"/>
                          </a:solidFill>
                          <a:effectLst/>
                          <a:latin typeface="Arial" panose="020B0604020202020204" pitchFamily="34" charset="0"/>
                          <a:ea typeface="MS Mincho"/>
                          <a:cs typeface="Arial" panose="020B0604020202020204" pitchFamily="34" charset="0"/>
                        </a:rPr>
                        <a:t>NICHES</a:t>
                      </a:r>
                      <a:endParaRPr lang="es-ES" sz="1200" dirty="0">
                        <a:effectLst/>
                        <a:latin typeface="Arial" panose="020B0604020202020204" pitchFamily="34" charset="0"/>
                        <a:ea typeface="MS Mincho"/>
                        <a:cs typeface="Times New Roman" panose="02020603050405020304" pitchFamily="18" charset="0"/>
                      </a:endParaRPr>
                    </a:p>
                  </a:txBody>
                  <a:tcPr marL="68580" marR="68580" marT="0" marB="0">
                    <a:lnL w="6350" cap="flat" cmpd="sng" algn="ctr">
                      <a:noFill/>
                      <a:prstDash val="solid"/>
                      <a:miter lim="800000"/>
                    </a:lnL>
                    <a:lnR w="6350" cap="flat" cmpd="sng" algn="ctr">
                      <a:noFill/>
                      <a:prstDash val="solid"/>
                      <a:miter lim="800000"/>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3061934331"/>
                  </a:ext>
                </a:extLst>
              </a:tr>
              <a:tr h="0">
                <a:tc>
                  <a:txBody>
                    <a:bodyPr/>
                    <a:lstStyle/>
                    <a:p>
                      <a:pPr algn="ctr">
                        <a:lnSpc>
                          <a:spcPct val="150000"/>
                        </a:lnSpc>
                        <a:spcAft>
                          <a:spcPts val="0"/>
                        </a:spcAft>
                      </a:pPr>
                      <a:r>
                        <a:rPr lang="es-ES_tradnl" sz="1000" b="1">
                          <a:effectLst/>
                          <a:latin typeface="Arial" panose="020B0604020202020204" pitchFamily="34" charset="0"/>
                          <a:ea typeface="MS Mincho"/>
                          <a:cs typeface="Arial" panose="020B0604020202020204" pitchFamily="34" charset="0"/>
                        </a:rPr>
                        <a:t>Conjunto de dato</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tabLst>
                          <a:tab pos="826770" algn="l"/>
                        </a:tabLst>
                      </a:pPr>
                      <a:r>
                        <a:rPr lang="es-ES_tradnl" sz="1000" b="1">
                          <a:effectLst/>
                          <a:latin typeface="Arial" panose="020B0604020202020204" pitchFamily="34" charset="0"/>
                          <a:ea typeface="MS Mincho"/>
                          <a:cs typeface="Arial" panose="020B0604020202020204" pitchFamily="34" charset="0"/>
                        </a:rPr>
                        <a:t>Tercer cuartil</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tabLst>
                          <a:tab pos="826770" algn="l"/>
                        </a:tabLst>
                      </a:pPr>
                      <a:r>
                        <a:rPr lang="es-ES_tradnl" sz="1000" b="1">
                          <a:effectLst/>
                          <a:latin typeface="Arial" panose="020B0604020202020204" pitchFamily="34" charset="0"/>
                          <a:ea typeface="MS Mincho"/>
                          <a:cs typeface="Arial" panose="020B0604020202020204" pitchFamily="34" charset="0"/>
                        </a:rPr>
                        <a:t>Primer cuartil</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tabLst>
                          <a:tab pos="826770" algn="l"/>
                        </a:tabLst>
                      </a:pPr>
                      <a:r>
                        <a:rPr lang="es-ES_tradnl" sz="1000" b="1">
                          <a:effectLst/>
                          <a:latin typeface="Arial" panose="020B0604020202020204" pitchFamily="34" charset="0"/>
                          <a:ea typeface="MS Mincho"/>
                          <a:cs typeface="Arial" panose="020B0604020202020204" pitchFamily="34" charset="0"/>
                        </a:rPr>
                        <a:t>RIC</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4502960"/>
                  </a:ext>
                </a:extLst>
              </a:tr>
              <a:tr h="0">
                <a:tc>
                  <a:txBody>
                    <a:bodyPr/>
                    <a:lstStyle/>
                    <a:p>
                      <a:pPr algn="ctr">
                        <a:lnSpc>
                          <a:spcPct val="150000"/>
                        </a:lnSpc>
                        <a:spcAft>
                          <a:spcPts val="0"/>
                        </a:spcAft>
                      </a:pPr>
                      <a:r>
                        <a:rPr lang="es-ES_tradnl" sz="1000" b="1">
                          <a:effectLst/>
                          <a:latin typeface="Arial" panose="020B0604020202020204" pitchFamily="34" charset="0"/>
                          <a:ea typeface="MS Mincho"/>
                          <a:cs typeface="Arial" panose="020B0604020202020204" pitchFamily="34" charset="0"/>
                        </a:rPr>
                        <a:t>PBMC 3k</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effectLst/>
                          <a:latin typeface="Arial" panose="020B0604020202020204" pitchFamily="34" charset="0"/>
                          <a:ea typeface="Times New Roman" panose="02020603050405020304" pitchFamily="18" charset="0"/>
                          <a:cs typeface="Arial" panose="020B0604020202020204" pitchFamily="34" charset="0"/>
                        </a:rPr>
                        <a:t>0.485</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effectLst/>
                          <a:latin typeface="Arial" panose="020B0604020202020204" pitchFamily="34" charset="0"/>
                          <a:ea typeface="Times New Roman" panose="02020603050405020304" pitchFamily="18" charset="0"/>
                          <a:cs typeface="Arial" panose="020B0604020202020204" pitchFamily="34" charset="0"/>
                        </a:rPr>
                        <a:t>0.257</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effectLst/>
                          <a:latin typeface="Arial" panose="020B0604020202020204" pitchFamily="34" charset="0"/>
                          <a:ea typeface="Times New Roman" panose="02020603050405020304" pitchFamily="18" charset="0"/>
                          <a:cs typeface="Arial" panose="020B0604020202020204" pitchFamily="34" charset="0"/>
                        </a:rPr>
                        <a:t>0.228</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6789143"/>
                  </a:ext>
                </a:extLst>
              </a:tr>
              <a:tr h="179324">
                <a:tc>
                  <a:txBody>
                    <a:bodyPr/>
                    <a:lstStyle/>
                    <a:p>
                      <a:pPr algn="ctr">
                        <a:lnSpc>
                          <a:spcPct val="150000"/>
                        </a:lnSpc>
                        <a:spcAft>
                          <a:spcPts val="0"/>
                        </a:spcAft>
                      </a:pPr>
                      <a:r>
                        <a:rPr lang="es-ES_tradnl" sz="1000" b="1">
                          <a:effectLst/>
                          <a:latin typeface="Arial" panose="020B0604020202020204" pitchFamily="34" charset="0"/>
                          <a:ea typeface="MS Mincho"/>
                          <a:cs typeface="Arial" panose="020B0604020202020204" pitchFamily="34" charset="0"/>
                        </a:rPr>
                        <a:t>PBMC 6k</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effectLst/>
                          <a:latin typeface="Arial" panose="020B0604020202020204" pitchFamily="34" charset="0"/>
                          <a:ea typeface="Times New Roman" panose="02020603050405020304" pitchFamily="18" charset="0"/>
                          <a:cs typeface="Arial" panose="020B0604020202020204" pitchFamily="34" charset="0"/>
                        </a:rPr>
                        <a:t>0.744</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effectLst/>
                          <a:latin typeface="Arial" panose="020B0604020202020204" pitchFamily="34" charset="0"/>
                          <a:ea typeface="Times New Roman" panose="02020603050405020304" pitchFamily="18" charset="0"/>
                          <a:cs typeface="Arial" panose="020B0604020202020204" pitchFamily="34" charset="0"/>
                        </a:rPr>
                        <a:t>0.352</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effectLst/>
                          <a:latin typeface="Arial" panose="020B0604020202020204" pitchFamily="34" charset="0"/>
                          <a:ea typeface="Times New Roman" panose="02020603050405020304" pitchFamily="18" charset="0"/>
                          <a:cs typeface="Arial" panose="020B0604020202020204" pitchFamily="34" charset="0"/>
                        </a:rPr>
                        <a:t>0.392</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12127234"/>
                  </a:ext>
                </a:extLst>
              </a:tr>
              <a:tr h="79787">
                <a:tc>
                  <a:txBody>
                    <a:bodyPr/>
                    <a:lstStyle/>
                    <a:p>
                      <a:pPr algn="ctr">
                        <a:lnSpc>
                          <a:spcPct val="150000"/>
                        </a:lnSpc>
                        <a:spcAft>
                          <a:spcPts val="0"/>
                        </a:spcAft>
                      </a:pPr>
                      <a:r>
                        <a:rPr lang="es-ES_tradnl" sz="1000" b="1">
                          <a:effectLst/>
                          <a:latin typeface="Arial" panose="020B0604020202020204" pitchFamily="34" charset="0"/>
                          <a:ea typeface="MS Mincho"/>
                          <a:cs typeface="Arial" panose="020B0604020202020204" pitchFamily="34" charset="0"/>
                        </a:rPr>
                        <a:t>PBMC 8k</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effectLst/>
                          <a:latin typeface="Arial" panose="020B0604020202020204" pitchFamily="34" charset="0"/>
                          <a:ea typeface="MS Mincho"/>
                          <a:cs typeface="Arial" panose="020B0604020202020204" pitchFamily="34" charset="0"/>
                        </a:rPr>
                        <a:t>0.545</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effectLst/>
                          <a:latin typeface="Arial" panose="020B0604020202020204" pitchFamily="34" charset="0"/>
                          <a:ea typeface="MS Mincho"/>
                          <a:cs typeface="Arial" panose="020B0604020202020204" pitchFamily="34" charset="0"/>
                        </a:rPr>
                        <a:t>0.321</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dirty="0">
                          <a:effectLst/>
                          <a:latin typeface="Arial" panose="020B0604020202020204" pitchFamily="34" charset="0"/>
                          <a:ea typeface="MS Mincho"/>
                          <a:cs typeface="Arial" panose="020B0604020202020204" pitchFamily="34" charset="0"/>
                        </a:rPr>
                        <a:t>0.224</a:t>
                      </a:r>
                      <a:endParaRPr lang="es-ES" sz="1200" dirty="0">
                        <a:effectLst/>
                        <a:latin typeface="Arial" panose="020B0604020202020204" pitchFamily="34" charset="0"/>
                        <a:ea typeface="MS Mincho"/>
                        <a:cs typeface="Times New Roman" panose="02020603050405020304" pitchFamily="18"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94958940"/>
                  </a:ext>
                </a:extLst>
              </a:tr>
            </a:tbl>
          </a:graphicData>
        </a:graphic>
      </p:graphicFrame>
      <p:sp>
        <p:nvSpPr>
          <p:cNvPr id="7" name="Rectángulo 6"/>
          <p:cNvSpPr/>
          <p:nvPr/>
        </p:nvSpPr>
        <p:spPr>
          <a:xfrm>
            <a:off x="340125" y="1686383"/>
            <a:ext cx="3543618" cy="830997"/>
          </a:xfrm>
          <a:prstGeom prst="rect">
            <a:avLst/>
          </a:prstGeom>
        </p:spPr>
        <p:txBody>
          <a:bodyPr wrap="square">
            <a:spAutoFit/>
          </a:bodyPr>
          <a:lstStyle/>
          <a:p>
            <a:pPr marL="285750" lvl="0" indent="-285750" algn="just">
              <a:spcBef>
                <a:spcPts val="3600"/>
              </a:spcBef>
              <a:spcAft>
                <a:spcPts val="800"/>
              </a:spcAft>
              <a:buFont typeface="Arial" panose="020B0604020202020204" pitchFamily="34" charset="0"/>
              <a:buChar char="•"/>
            </a:pPr>
            <a:r>
              <a:rPr lang="es-ES_tradnl" sz="1600" dirty="0" smtClean="0">
                <a:latin typeface="Visuelt Pro" panose="020B0503040202040104"/>
              </a:rPr>
              <a:t>NICHES alcanza el valor máximo de 1 tanto </a:t>
            </a:r>
            <a:r>
              <a:rPr lang="es-ES_tradnl" sz="1600" dirty="0">
                <a:latin typeface="Visuelt Pro" panose="020B0503040202040104"/>
              </a:rPr>
              <a:t>PBMC 6k como PBMC </a:t>
            </a:r>
            <a:r>
              <a:rPr lang="es-ES_tradnl" sz="1600" dirty="0" smtClean="0">
                <a:latin typeface="Visuelt Pro" panose="020B0503040202040104"/>
              </a:rPr>
              <a:t>8k, detectando la </a:t>
            </a:r>
            <a:r>
              <a:rPr lang="es-ES_tradnl" sz="1600" dirty="0">
                <a:latin typeface="Visuelt Pro" panose="020B0503040202040104"/>
              </a:rPr>
              <a:t>presencia </a:t>
            </a:r>
            <a:r>
              <a:rPr lang="es-ES_tradnl" sz="1600" dirty="0" smtClean="0">
                <a:latin typeface="Visuelt Pro" panose="020B0503040202040104"/>
              </a:rPr>
              <a:t>proteica de </a:t>
            </a:r>
            <a:r>
              <a:rPr lang="es-ES_tradnl" sz="1600" dirty="0">
                <a:latin typeface="Visuelt Pro" panose="020B0503040202040104"/>
              </a:rPr>
              <a:t>todas las interacciones </a:t>
            </a:r>
            <a:endParaRPr lang="es-ES_tradnl" sz="1600" dirty="0" smtClean="0">
              <a:latin typeface="Visuelt Pro" panose="020B0503040202040104"/>
            </a:endParaRPr>
          </a:p>
        </p:txBody>
      </p:sp>
      <p:graphicFrame>
        <p:nvGraphicFramePr>
          <p:cNvPr id="24" name="Tabla 23"/>
          <p:cNvGraphicFramePr>
            <a:graphicFrameLocks noGrp="1"/>
          </p:cNvGraphicFramePr>
          <p:nvPr>
            <p:extLst>
              <p:ext uri="{D42A27DB-BD31-4B8C-83A1-F6EECF244321}">
                <p14:modId xmlns:p14="http://schemas.microsoft.com/office/powerpoint/2010/main" val="80212374"/>
              </p:ext>
            </p:extLst>
          </p:nvPr>
        </p:nvGraphicFramePr>
        <p:xfrm>
          <a:off x="4068784" y="1335959"/>
          <a:ext cx="4597858" cy="1188720"/>
        </p:xfrm>
        <a:graphic>
          <a:graphicData uri="http://schemas.openxmlformats.org/drawingml/2006/table">
            <a:tbl>
              <a:tblPr firstRow="1" firstCol="1" bandRow="1">
                <a:tableStyleId>{72833802-FEF1-4C79-8D5D-14CF1EAF98D9}</a:tableStyleId>
              </a:tblPr>
              <a:tblGrid>
                <a:gridCol w="1323020">
                  <a:extLst>
                    <a:ext uri="{9D8B030D-6E8A-4147-A177-3AD203B41FA5}">
                      <a16:colId xmlns:a16="http://schemas.microsoft.com/office/drawing/2014/main" val="2096463117"/>
                    </a:ext>
                  </a:extLst>
                </a:gridCol>
                <a:gridCol w="1168388">
                  <a:extLst>
                    <a:ext uri="{9D8B030D-6E8A-4147-A177-3AD203B41FA5}">
                      <a16:colId xmlns:a16="http://schemas.microsoft.com/office/drawing/2014/main" val="3186474582"/>
                    </a:ext>
                  </a:extLst>
                </a:gridCol>
                <a:gridCol w="1053225">
                  <a:extLst>
                    <a:ext uri="{9D8B030D-6E8A-4147-A177-3AD203B41FA5}">
                      <a16:colId xmlns:a16="http://schemas.microsoft.com/office/drawing/2014/main" val="1446650359"/>
                    </a:ext>
                  </a:extLst>
                </a:gridCol>
                <a:gridCol w="1053225">
                  <a:extLst>
                    <a:ext uri="{9D8B030D-6E8A-4147-A177-3AD203B41FA5}">
                      <a16:colId xmlns:a16="http://schemas.microsoft.com/office/drawing/2014/main" val="3033694243"/>
                    </a:ext>
                  </a:extLst>
                </a:gridCol>
              </a:tblGrid>
              <a:tr h="0">
                <a:tc gridSpan="4">
                  <a:txBody>
                    <a:bodyPr/>
                    <a:lstStyle/>
                    <a:p>
                      <a:pPr algn="ctr">
                        <a:lnSpc>
                          <a:spcPct val="150000"/>
                        </a:lnSpc>
                        <a:spcBef>
                          <a:spcPts val="3600"/>
                        </a:spcBef>
                        <a:spcAft>
                          <a:spcPts val="0"/>
                        </a:spcAft>
                      </a:pPr>
                      <a:r>
                        <a:rPr lang="es-ES_tradnl" sz="1200" b="1">
                          <a:solidFill>
                            <a:srgbClr val="FFFFFF"/>
                          </a:solidFill>
                          <a:effectLst/>
                          <a:latin typeface="Arial" panose="020B0604020202020204" pitchFamily="34" charset="0"/>
                          <a:ea typeface="MS Mincho"/>
                          <a:cs typeface="Arial" panose="020B0604020202020204" pitchFamily="34" charset="0"/>
                        </a:rPr>
                        <a:t>CellChat</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w="6350" cap="flat" cmpd="sng" algn="ctr">
                      <a:noFill/>
                      <a:prstDash val="solid"/>
                      <a:miter lim="800000"/>
                    </a:lnL>
                    <a:lnR w="6350" cap="flat" cmpd="sng" algn="ctr">
                      <a:noFill/>
                      <a:prstDash val="solid"/>
                      <a:miter lim="800000"/>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3061934331"/>
                  </a:ext>
                </a:extLst>
              </a:tr>
              <a:tr h="0">
                <a:tc>
                  <a:txBody>
                    <a:bodyPr/>
                    <a:lstStyle/>
                    <a:p>
                      <a:pPr algn="ctr">
                        <a:lnSpc>
                          <a:spcPct val="150000"/>
                        </a:lnSpc>
                        <a:spcAft>
                          <a:spcPts val="0"/>
                        </a:spcAft>
                      </a:pPr>
                      <a:r>
                        <a:rPr lang="es-ES_tradnl" sz="1000" b="1">
                          <a:effectLst/>
                          <a:latin typeface="Arial" panose="020B0604020202020204" pitchFamily="34" charset="0"/>
                          <a:ea typeface="MS Mincho"/>
                          <a:cs typeface="Arial" panose="020B0604020202020204" pitchFamily="34" charset="0"/>
                        </a:rPr>
                        <a:t>Conjunto de dato</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w="6350" cap="flat" cmpd="sng" algn="ctr">
                      <a:noFill/>
                      <a:prstDash val="solid"/>
                      <a:miter lim="800000"/>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tabLst>
                          <a:tab pos="826770" algn="l"/>
                        </a:tabLst>
                      </a:pPr>
                      <a:r>
                        <a:rPr lang="es-ES_tradnl" sz="1000" b="1">
                          <a:effectLst/>
                          <a:latin typeface="Arial" panose="020B0604020202020204" pitchFamily="34" charset="0"/>
                          <a:ea typeface="MS Mincho"/>
                          <a:cs typeface="Arial" panose="020B0604020202020204" pitchFamily="34" charset="0"/>
                        </a:rPr>
                        <a:t>Tercer cuartil</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tabLst>
                          <a:tab pos="826770" algn="l"/>
                        </a:tabLst>
                      </a:pPr>
                      <a:r>
                        <a:rPr lang="es-ES_tradnl" sz="1000" b="1">
                          <a:effectLst/>
                          <a:latin typeface="Arial" panose="020B0604020202020204" pitchFamily="34" charset="0"/>
                          <a:ea typeface="MS Mincho"/>
                          <a:cs typeface="Arial" panose="020B0604020202020204" pitchFamily="34" charset="0"/>
                        </a:rPr>
                        <a:t>Primer cuartil</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tabLst>
                          <a:tab pos="826770" algn="l"/>
                        </a:tabLst>
                      </a:pPr>
                      <a:r>
                        <a:rPr lang="es-ES_tradnl" sz="1000" b="1">
                          <a:effectLst/>
                          <a:latin typeface="Arial" panose="020B0604020202020204" pitchFamily="34" charset="0"/>
                          <a:ea typeface="MS Mincho"/>
                          <a:cs typeface="Arial" panose="020B0604020202020204" pitchFamily="34" charset="0"/>
                        </a:rPr>
                        <a:t>RIC</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4502960"/>
                  </a:ext>
                </a:extLst>
              </a:tr>
              <a:tr h="0">
                <a:tc>
                  <a:txBody>
                    <a:bodyPr/>
                    <a:lstStyle/>
                    <a:p>
                      <a:pPr algn="ctr">
                        <a:lnSpc>
                          <a:spcPct val="150000"/>
                        </a:lnSpc>
                        <a:spcAft>
                          <a:spcPts val="0"/>
                        </a:spcAft>
                      </a:pPr>
                      <a:r>
                        <a:rPr lang="es-ES_tradnl" sz="1000" b="1">
                          <a:effectLst/>
                          <a:latin typeface="Arial" panose="020B0604020202020204" pitchFamily="34" charset="0"/>
                          <a:ea typeface="MS Mincho"/>
                          <a:cs typeface="Arial" panose="020B0604020202020204" pitchFamily="34" charset="0"/>
                        </a:rPr>
                        <a:t>PBMC 3k</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w="6350" cap="flat" cmpd="sng" algn="ctr">
                      <a:noFill/>
                      <a:prstDash val="solid"/>
                      <a:miter lim="800000"/>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effectLst/>
                          <a:latin typeface="Arial" panose="020B0604020202020204" pitchFamily="34" charset="0"/>
                          <a:ea typeface="Times New Roman" panose="02020603050405020304" pitchFamily="18" charset="0"/>
                          <a:cs typeface="Arial" panose="020B0604020202020204" pitchFamily="34" charset="0"/>
                        </a:rPr>
                        <a:t>0.295</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effectLst/>
                          <a:latin typeface="Arial" panose="020B0604020202020204" pitchFamily="34" charset="0"/>
                          <a:ea typeface="Times New Roman" panose="02020603050405020304" pitchFamily="18" charset="0"/>
                          <a:cs typeface="Arial" panose="020B0604020202020204" pitchFamily="34" charset="0"/>
                        </a:rPr>
                        <a:t>0.212</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effectLst/>
                          <a:latin typeface="Arial" panose="020B0604020202020204" pitchFamily="34" charset="0"/>
                          <a:ea typeface="Times New Roman" panose="02020603050405020304" pitchFamily="18" charset="0"/>
                          <a:cs typeface="Arial" panose="020B0604020202020204" pitchFamily="34" charset="0"/>
                        </a:rPr>
                        <a:t>0.083</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6789143"/>
                  </a:ext>
                </a:extLst>
              </a:tr>
              <a:tr h="179324">
                <a:tc>
                  <a:txBody>
                    <a:bodyPr/>
                    <a:lstStyle/>
                    <a:p>
                      <a:pPr algn="ctr">
                        <a:lnSpc>
                          <a:spcPct val="150000"/>
                        </a:lnSpc>
                        <a:spcAft>
                          <a:spcPts val="0"/>
                        </a:spcAft>
                      </a:pPr>
                      <a:r>
                        <a:rPr lang="es-ES_tradnl" sz="1000" b="1" dirty="0">
                          <a:effectLst/>
                          <a:latin typeface="Arial" panose="020B0604020202020204" pitchFamily="34" charset="0"/>
                          <a:ea typeface="MS Mincho"/>
                          <a:cs typeface="Arial" panose="020B0604020202020204" pitchFamily="34" charset="0"/>
                        </a:rPr>
                        <a:t>PBMC 6k</a:t>
                      </a:r>
                      <a:endParaRPr lang="es-ES" sz="1200" dirty="0">
                        <a:effectLst/>
                        <a:latin typeface="Arial" panose="020B0604020202020204" pitchFamily="34" charset="0"/>
                        <a:ea typeface="MS Mincho"/>
                        <a:cs typeface="Times New Roman" panose="02020603050405020304" pitchFamily="18" charset="0"/>
                      </a:endParaRPr>
                    </a:p>
                  </a:txBody>
                  <a:tcPr marL="68580" marR="68580" marT="0" marB="0">
                    <a:lnL w="6350" cap="flat" cmpd="sng" algn="ctr">
                      <a:noFill/>
                      <a:prstDash val="solid"/>
                      <a:miter lim="800000"/>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solidFill>
                            <a:srgbClr val="000000"/>
                          </a:solidFill>
                          <a:effectLst/>
                          <a:latin typeface="Arial" panose="020B0604020202020204" pitchFamily="34" charset="0"/>
                          <a:ea typeface="MS Mincho"/>
                          <a:cs typeface="Arial" panose="020B0604020202020204" pitchFamily="34" charset="0"/>
                        </a:rPr>
                        <a:t>0.295</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effectLst/>
                          <a:latin typeface="Arial" panose="020B0604020202020204" pitchFamily="34" charset="0"/>
                          <a:ea typeface="Times New Roman" panose="02020603050405020304" pitchFamily="18" charset="0"/>
                          <a:cs typeface="Arial" panose="020B0604020202020204" pitchFamily="34" charset="0"/>
                        </a:rPr>
                        <a:t>0.215</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effectLst/>
                          <a:latin typeface="Arial" panose="020B0604020202020204" pitchFamily="34" charset="0"/>
                          <a:ea typeface="Times New Roman" panose="02020603050405020304" pitchFamily="18" charset="0"/>
                          <a:cs typeface="Arial" panose="020B0604020202020204" pitchFamily="34" charset="0"/>
                        </a:rPr>
                        <a:t>0.081</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12127234"/>
                  </a:ext>
                </a:extLst>
              </a:tr>
              <a:tr h="79787">
                <a:tc>
                  <a:txBody>
                    <a:bodyPr/>
                    <a:lstStyle/>
                    <a:p>
                      <a:pPr algn="ctr">
                        <a:lnSpc>
                          <a:spcPct val="150000"/>
                        </a:lnSpc>
                        <a:spcAft>
                          <a:spcPts val="0"/>
                        </a:spcAft>
                      </a:pPr>
                      <a:r>
                        <a:rPr lang="es-ES_tradnl" sz="1000" b="1" dirty="0">
                          <a:effectLst/>
                          <a:latin typeface="Arial" panose="020B0604020202020204" pitchFamily="34" charset="0"/>
                          <a:ea typeface="MS Mincho"/>
                          <a:cs typeface="Arial" panose="020B0604020202020204" pitchFamily="34" charset="0"/>
                        </a:rPr>
                        <a:t>PBMC 8k</a:t>
                      </a:r>
                      <a:endParaRPr lang="es-ES" sz="1200" dirty="0">
                        <a:effectLst/>
                        <a:latin typeface="Arial" panose="020B0604020202020204" pitchFamily="34" charset="0"/>
                        <a:ea typeface="MS Mincho"/>
                        <a:cs typeface="Times New Roman" panose="02020603050405020304" pitchFamily="18" charset="0"/>
                      </a:endParaRPr>
                    </a:p>
                  </a:txBody>
                  <a:tcPr marL="68580" marR="68580" marT="0" marB="0">
                    <a:lnL w="6350" cap="flat" cmpd="sng" algn="ctr">
                      <a:noFill/>
                      <a:prstDash val="solid"/>
                      <a:miter lim="800000"/>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dirty="0">
                          <a:solidFill>
                            <a:srgbClr val="000000"/>
                          </a:solidFill>
                          <a:effectLst/>
                          <a:latin typeface="Arial" panose="020B0604020202020204" pitchFamily="34" charset="0"/>
                          <a:ea typeface="MS Mincho"/>
                          <a:cs typeface="Arial" panose="020B0604020202020204" pitchFamily="34" charset="0"/>
                        </a:rPr>
                        <a:t>0.270</a:t>
                      </a:r>
                      <a:endParaRPr lang="es-ES" sz="1200" dirty="0">
                        <a:effectLst/>
                        <a:latin typeface="Arial" panose="020B0604020202020204" pitchFamily="34" charset="0"/>
                        <a:ea typeface="MS Mincho"/>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effectLst/>
                          <a:latin typeface="Arial" panose="020B0604020202020204" pitchFamily="34" charset="0"/>
                          <a:ea typeface="Times New Roman" panose="02020603050405020304" pitchFamily="18" charset="0"/>
                          <a:cs typeface="Arial" panose="020B0604020202020204" pitchFamily="34" charset="0"/>
                        </a:rPr>
                        <a:t>0.194</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dirty="0">
                          <a:effectLst/>
                          <a:latin typeface="Arial" panose="020B0604020202020204" pitchFamily="34" charset="0"/>
                          <a:ea typeface="Times New Roman" panose="02020603050405020304" pitchFamily="18" charset="0"/>
                          <a:cs typeface="Arial" panose="020B0604020202020204" pitchFamily="34" charset="0"/>
                        </a:rPr>
                        <a:t>0.076</a:t>
                      </a:r>
                      <a:endParaRPr lang="es-ES" sz="1200" dirty="0">
                        <a:effectLst/>
                        <a:latin typeface="Arial" panose="020B0604020202020204" pitchFamily="34" charset="0"/>
                        <a:ea typeface="MS Mincho"/>
                        <a:cs typeface="Times New Roman" panose="02020603050405020304" pitchFamily="18" charset="0"/>
                      </a:endParaRPr>
                    </a:p>
                  </a:txBody>
                  <a:tcPr marL="68580" marR="68580" marT="0" marB="0">
                    <a:lnL w="12700" cap="flat" cmpd="sng" algn="ctr">
                      <a:noFill/>
                      <a:prstDash val="solid"/>
                      <a:round/>
                      <a:headEnd type="none" w="med" len="med"/>
                      <a:tailEnd type="none" w="med" len="med"/>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94958940"/>
                  </a:ext>
                </a:extLst>
              </a:tr>
            </a:tbl>
          </a:graphicData>
        </a:graphic>
      </p:graphicFrame>
      <p:sp>
        <p:nvSpPr>
          <p:cNvPr id="25" name="Rectángulo 24"/>
          <p:cNvSpPr/>
          <p:nvPr/>
        </p:nvSpPr>
        <p:spPr>
          <a:xfrm>
            <a:off x="340124" y="3409207"/>
            <a:ext cx="3543619" cy="830997"/>
          </a:xfrm>
          <a:prstGeom prst="rect">
            <a:avLst/>
          </a:prstGeom>
        </p:spPr>
        <p:txBody>
          <a:bodyPr wrap="square">
            <a:spAutoFit/>
          </a:bodyPr>
          <a:lstStyle/>
          <a:p>
            <a:pPr marL="285750" indent="-285750" algn="just">
              <a:spcBef>
                <a:spcPts val="3600"/>
              </a:spcBef>
              <a:spcAft>
                <a:spcPts val="800"/>
              </a:spcAft>
              <a:buFont typeface="Arial" panose="020B0604020202020204" pitchFamily="34" charset="0"/>
              <a:buChar char="•"/>
            </a:pPr>
            <a:r>
              <a:rPr lang="es-ES_tradnl" sz="1600" dirty="0" smtClean="0">
                <a:latin typeface="Visuelt Pro" panose="020B0503040202040104"/>
              </a:rPr>
              <a:t>Al igual con los datos CAGE, las </a:t>
            </a:r>
            <a:r>
              <a:rPr lang="es-ES_tradnl" sz="1600" dirty="0">
                <a:latin typeface="Visuelt Pro" panose="020B0503040202040104"/>
              </a:rPr>
              <a:t>predicciones de CellChat están </a:t>
            </a:r>
            <a:r>
              <a:rPr lang="es-ES_tradnl" sz="1600" dirty="0" smtClean="0">
                <a:latin typeface="Visuelt Pro" panose="020B0503040202040104"/>
              </a:rPr>
              <a:t>concentrados </a:t>
            </a:r>
            <a:r>
              <a:rPr lang="es-ES_tradnl" sz="1600" dirty="0">
                <a:latin typeface="Visuelt Pro" panose="020B0503040202040104"/>
              </a:rPr>
              <a:t>alrededor de la </a:t>
            </a:r>
            <a:r>
              <a:rPr lang="es-ES_tradnl" sz="1600" dirty="0" smtClean="0">
                <a:latin typeface="Visuelt Pro" panose="020B0503040202040104"/>
              </a:rPr>
              <a:t>mediana</a:t>
            </a:r>
          </a:p>
        </p:txBody>
      </p:sp>
      <p:sp>
        <p:nvSpPr>
          <p:cNvPr id="36" name="Marcador de texto 2"/>
          <p:cNvSpPr>
            <a:spLocks noGrp="1"/>
          </p:cNvSpPr>
          <p:nvPr>
            <p:ph type="body" sz="quarter" idx="10"/>
          </p:nvPr>
        </p:nvSpPr>
        <p:spPr>
          <a:xfrm>
            <a:off x="340125" y="650691"/>
            <a:ext cx="3493176" cy="392732"/>
          </a:xfrm>
        </p:spPr>
        <p:txBody>
          <a:bodyPr>
            <a:noAutofit/>
          </a:bodyPr>
          <a:lstStyle/>
          <a:p>
            <a:r>
              <a:rPr lang="es-ES" sz="2200" dirty="0">
                <a:solidFill>
                  <a:schemeClr val="tx1"/>
                </a:solidFill>
                <a:latin typeface="Visuelt Pro" panose="020B0503040202040104"/>
              </a:rPr>
              <a:t>Precisión en la expresión proteica</a:t>
            </a:r>
          </a:p>
        </p:txBody>
      </p:sp>
      <p:sp>
        <p:nvSpPr>
          <p:cNvPr id="38" name="Google Shape;557;p9"/>
          <p:cNvSpPr/>
          <p:nvPr/>
        </p:nvSpPr>
        <p:spPr>
          <a:xfrm>
            <a:off x="340124"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39" name="Google Shape;557;p9"/>
          <p:cNvSpPr/>
          <p:nvPr/>
        </p:nvSpPr>
        <p:spPr>
          <a:xfrm>
            <a:off x="1579586"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40" name="Google Shape;557;p9"/>
          <p:cNvSpPr/>
          <p:nvPr/>
        </p:nvSpPr>
        <p:spPr>
          <a:xfrm>
            <a:off x="2819048"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41" name="Google Shape;557;p9"/>
          <p:cNvSpPr/>
          <p:nvPr/>
        </p:nvSpPr>
        <p:spPr>
          <a:xfrm>
            <a:off x="4058510" y="139126"/>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DDBA5"/>
          </a:solidFill>
          <a:ln>
            <a:noFill/>
          </a:ln>
        </p:spPr>
      </p:sp>
      <p:sp>
        <p:nvSpPr>
          <p:cNvPr id="42" name="Google Shape;557;p9"/>
          <p:cNvSpPr/>
          <p:nvPr/>
        </p:nvSpPr>
        <p:spPr>
          <a:xfrm>
            <a:off x="5297972"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43" name="CuadroTexto 42"/>
          <p:cNvSpPr txBox="1"/>
          <p:nvPr/>
        </p:nvSpPr>
        <p:spPr>
          <a:xfrm>
            <a:off x="340125" y="163967"/>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1.  Introducción</a:t>
            </a:r>
            <a:endParaRPr lang="es-ES" sz="1400" b="1" dirty="0">
              <a:solidFill>
                <a:schemeClr val="bg1"/>
              </a:solidFill>
              <a:latin typeface="Visuelt Pro" panose="020B0503040202040104"/>
            </a:endParaRPr>
          </a:p>
        </p:txBody>
      </p:sp>
      <p:sp>
        <p:nvSpPr>
          <p:cNvPr id="44" name="CuadroTexto 43"/>
          <p:cNvSpPr txBox="1"/>
          <p:nvPr/>
        </p:nvSpPr>
        <p:spPr>
          <a:xfrm>
            <a:off x="1579585" y="176080"/>
            <a:ext cx="1239462" cy="307777"/>
          </a:xfrm>
          <a:prstGeom prst="rect">
            <a:avLst/>
          </a:prstGeom>
          <a:noFill/>
        </p:spPr>
        <p:txBody>
          <a:bodyPr wrap="square" rtlCol="0">
            <a:spAutoFit/>
          </a:bodyPr>
          <a:lstStyle/>
          <a:p>
            <a:pPr algn="ctr"/>
            <a:r>
              <a:rPr lang="es-ES" sz="1400" b="1" dirty="0">
                <a:solidFill>
                  <a:schemeClr val="bg1"/>
                </a:solidFill>
                <a:latin typeface="Visuelt Pro" panose="020B0503040202040104"/>
              </a:rPr>
              <a:t>2</a:t>
            </a:r>
            <a:r>
              <a:rPr lang="es-ES" sz="1400" b="1" dirty="0" smtClean="0">
                <a:solidFill>
                  <a:schemeClr val="bg1"/>
                </a:solidFill>
                <a:latin typeface="Visuelt Pro" panose="020B0503040202040104"/>
              </a:rPr>
              <a:t>.  Objetivos</a:t>
            </a:r>
            <a:endParaRPr lang="es-ES" sz="1400" b="1" dirty="0">
              <a:solidFill>
                <a:schemeClr val="bg1"/>
              </a:solidFill>
              <a:latin typeface="Visuelt Pro" panose="020B0503040202040104"/>
            </a:endParaRPr>
          </a:p>
        </p:txBody>
      </p:sp>
      <p:sp>
        <p:nvSpPr>
          <p:cNvPr id="45" name="CuadroTexto 44"/>
          <p:cNvSpPr txBox="1"/>
          <p:nvPr/>
        </p:nvSpPr>
        <p:spPr>
          <a:xfrm>
            <a:off x="2819048" y="177403"/>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3. Metodología</a:t>
            </a:r>
            <a:endParaRPr lang="es-ES" sz="1400" b="1" dirty="0">
              <a:solidFill>
                <a:schemeClr val="bg1"/>
              </a:solidFill>
              <a:latin typeface="Visuelt Pro" panose="020B0503040202040104"/>
            </a:endParaRPr>
          </a:p>
        </p:txBody>
      </p:sp>
      <p:sp>
        <p:nvSpPr>
          <p:cNvPr id="46" name="CuadroTexto 45"/>
          <p:cNvSpPr txBox="1"/>
          <p:nvPr/>
        </p:nvSpPr>
        <p:spPr>
          <a:xfrm>
            <a:off x="4058510" y="110901"/>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Resultados y discusión</a:t>
            </a:r>
            <a:endParaRPr lang="es-ES" sz="1200" b="1" dirty="0">
              <a:solidFill>
                <a:schemeClr val="bg1"/>
              </a:solidFill>
              <a:latin typeface="Visuelt Pro" panose="020B0503040202040104"/>
            </a:endParaRPr>
          </a:p>
        </p:txBody>
      </p:sp>
      <p:sp>
        <p:nvSpPr>
          <p:cNvPr id="47" name="CuadroTexto 46"/>
          <p:cNvSpPr txBox="1"/>
          <p:nvPr/>
        </p:nvSpPr>
        <p:spPr>
          <a:xfrm>
            <a:off x="5292598" y="163966"/>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5.  Conclusiones</a:t>
            </a:r>
            <a:endParaRPr lang="es-ES" sz="1400" b="1" dirty="0">
              <a:solidFill>
                <a:schemeClr val="bg1"/>
              </a:solidFill>
              <a:latin typeface="Visuelt Pro" panose="020B0503040202040104"/>
            </a:endParaRPr>
          </a:p>
        </p:txBody>
      </p:sp>
    </p:spTree>
    <p:extLst>
      <p:ext uri="{BB962C8B-B14F-4D97-AF65-F5344CB8AC3E}">
        <p14:creationId xmlns:p14="http://schemas.microsoft.com/office/powerpoint/2010/main" val="123939672"/>
      </p:ext>
    </p:extLst>
  </p:cSld>
  <p:clrMapOvr>
    <a:masterClrMapping/>
  </p:clrMapOvr>
  <mc:AlternateContent xmlns:mc="http://schemas.openxmlformats.org/markup-compatibility/2006" xmlns:p14="http://schemas.microsoft.com/office/powerpoint/2010/main">
    <mc:Choice Requires="p14">
      <p:transition spd="slow" p14:dur="2000" advTm="17088"/>
    </mc:Choice>
    <mc:Fallback xmlns="">
      <p:transition spd="slow" advTm="17088"/>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0"/>
          </p:nvPr>
        </p:nvSpPr>
        <p:spPr>
          <a:xfrm>
            <a:off x="340124" y="670567"/>
            <a:ext cx="1813502" cy="392732"/>
          </a:xfrm>
        </p:spPr>
        <p:txBody>
          <a:bodyPr>
            <a:noAutofit/>
          </a:bodyPr>
          <a:lstStyle/>
          <a:p>
            <a:r>
              <a:rPr lang="es-ES" sz="2200" dirty="0" smtClean="0">
                <a:solidFill>
                  <a:schemeClr val="tx1"/>
                </a:solidFill>
                <a:latin typeface="Visuelt Pro" panose="020B0503040202040104"/>
              </a:rPr>
              <a:t>Concordancia</a:t>
            </a:r>
            <a:endParaRPr lang="es-ES" sz="2200" dirty="0">
              <a:solidFill>
                <a:schemeClr val="tx1"/>
              </a:solidFill>
              <a:latin typeface="Visuelt Pro" panose="020B0503040202040104"/>
            </a:endParaRPr>
          </a:p>
        </p:txBody>
      </p:sp>
      <p:sp>
        <p:nvSpPr>
          <p:cNvPr id="9" name="Rectángulo 8"/>
          <p:cNvSpPr/>
          <p:nvPr/>
        </p:nvSpPr>
        <p:spPr>
          <a:xfrm>
            <a:off x="340125" y="3749971"/>
            <a:ext cx="3117452" cy="830997"/>
          </a:xfrm>
          <a:prstGeom prst="rect">
            <a:avLst/>
          </a:prstGeom>
        </p:spPr>
        <p:txBody>
          <a:bodyPr wrap="square">
            <a:spAutoFit/>
          </a:bodyPr>
          <a:lstStyle/>
          <a:p>
            <a:pPr marL="285750" lvl="0" indent="-285750" algn="just">
              <a:spcBef>
                <a:spcPts val="3600"/>
              </a:spcBef>
              <a:spcAft>
                <a:spcPts val="800"/>
              </a:spcAft>
              <a:buFont typeface="Arial" panose="020B0604020202020204" pitchFamily="34" charset="0"/>
              <a:buChar char="•"/>
            </a:pPr>
            <a:r>
              <a:rPr lang="es-ES" sz="1600" dirty="0" smtClean="0">
                <a:latin typeface="Visuelt Pro" panose="020B0503040202040104"/>
              </a:rPr>
              <a:t>La mayoría de los conjuntos de datos mostró una similitud positiva (≥ 60%) entre NICHES y CellChat.</a:t>
            </a:r>
            <a:endParaRPr lang="es-ES" sz="1600" dirty="0">
              <a:latin typeface="Visuelt Pro" panose="020B0503040202040104"/>
            </a:endParaRPr>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637" y="1013557"/>
            <a:ext cx="2614186" cy="1895932"/>
          </a:xfrm>
          <a:prstGeom prst="rect">
            <a:avLst/>
          </a:prstGeom>
          <a:ln>
            <a:solidFill>
              <a:schemeClr val="tx1"/>
            </a:solidFill>
          </a:ln>
        </p:spPr>
      </p:pic>
      <p:pic>
        <p:nvPicPr>
          <p:cNvPr id="13" name="Imagen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3159" y="3133271"/>
            <a:ext cx="2641451" cy="1784941"/>
          </a:xfrm>
          <a:prstGeom prst="rect">
            <a:avLst/>
          </a:prstGeom>
          <a:ln>
            <a:solidFill>
              <a:schemeClr val="tx1"/>
            </a:solidFill>
          </a:ln>
        </p:spPr>
      </p:pic>
      <p:pic>
        <p:nvPicPr>
          <p:cNvPr id="22" name="Imagen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3885" y="1013557"/>
            <a:ext cx="2795461" cy="1895932"/>
          </a:xfrm>
          <a:prstGeom prst="rect">
            <a:avLst/>
          </a:prstGeom>
          <a:ln>
            <a:solidFill>
              <a:schemeClr val="tx1"/>
            </a:solidFill>
          </a:ln>
        </p:spPr>
      </p:pic>
      <p:sp>
        <p:nvSpPr>
          <p:cNvPr id="23" name="Rectángulo 22"/>
          <p:cNvSpPr/>
          <p:nvPr/>
        </p:nvSpPr>
        <p:spPr>
          <a:xfrm>
            <a:off x="340126" y="1292429"/>
            <a:ext cx="3117450" cy="2133918"/>
          </a:xfrm>
          <a:prstGeom prst="rect">
            <a:avLst/>
          </a:prstGeom>
        </p:spPr>
        <p:txBody>
          <a:bodyPr wrap="square">
            <a:spAutoFit/>
          </a:bodyPr>
          <a:lstStyle/>
          <a:p>
            <a:pPr marL="285750" indent="-285750" algn="just">
              <a:spcBef>
                <a:spcPts val="3600"/>
              </a:spcBef>
              <a:spcAft>
                <a:spcPts val="800"/>
              </a:spcAft>
              <a:buFont typeface="Arial" panose="020B0604020202020204" pitchFamily="34" charset="0"/>
              <a:buChar char="•"/>
            </a:pPr>
            <a:r>
              <a:rPr lang="es-ES" sz="1600" dirty="0">
                <a:latin typeface="Visuelt Pro" panose="020B0503040202040104"/>
              </a:rPr>
              <a:t>NICHES predijo menos interacciones que CellChat, excepto en los datos de la aurícula y el ventrículo izquierdo.</a:t>
            </a:r>
            <a:endParaRPr lang="es-ES" sz="1600" dirty="0">
              <a:latin typeface="Visuelt Pro" panose="020B0503040202040104"/>
              <a:ea typeface="MS Mincho"/>
              <a:cs typeface="Times New Roman" panose="02020603050405020304" pitchFamily="18" charset="0"/>
            </a:endParaRPr>
          </a:p>
          <a:p>
            <a:pPr marL="285750" lvl="0" indent="-285750" algn="just">
              <a:spcBef>
                <a:spcPts val="3600"/>
              </a:spcBef>
              <a:spcAft>
                <a:spcPts val="800"/>
              </a:spcAft>
              <a:buFont typeface="Arial" panose="020B0604020202020204" pitchFamily="34" charset="0"/>
              <a:buChar char="•"/>
            </a:pPr>
            <a:r>
              <a:rPr lang="es-ES" sz="1600" dirty="0" smtClean="0">
                <a:latin typeface="Visuelt Pro" panose="020B0503040202040104"/>
              </a:rPr>
              <a:t>NICHES </a:t>
            </a:r>
            <a:r>
              <a:rPr lang="es-ES" sz="1600" dirty="0">
                <a:latin typeface="Visuelt Pro" panose="020B0503040202040104"/>
              </a:rPr>
              <a:t>identificó más ligandos y receptores que </a:t>
            </a:r>
            <a:r>
              <a:rPr lang="es-ES" sz="1600" dirty="0" smtClean="0">
                <a:latin typeface="Visuelt Pro" panose="020B0503040202040104"/>
              </a:rPr>
              <a:t>CellChat en todos los conjuntos de datos</a:t>
            </a:r>
            <a:endParaRPr lang="es-ES" sz="1600" dirty="0">
              <a:latin typeface="Visuelt Pro" panose="020B0503040202040104"/>
            </a:endParaRPr>
          </a:p>
        </p:txBody>
      </p:sp>
      <p:sp>
        <p:nvSpPr>
          <p:cNvPr id="43" name="Google Shape;557;p9"/>
          <p:cNvSpPr/>
          <p:nvPr/>
        </p:nvSpPr>
        <p:spPr>
          <a:xfrm>
            <a:off x="340124"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44" name="Google Shape;557;p9"/>
          <p:cNvSpPr/>
          <p:nvPr/>
        </p:nvSpPr>
        <p:spPr>
          <a:xfrm>
            <a:off x="1579586"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45" name="Google Shape;557;p9"/>
          <p:cNvSpPr/>
          <p:nvPr/>
        </p:nvSpPr>
        <p:spPr>
          <a:xfrm>
            <a:off x="2819048"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46" name="Google Shape;557;p9"/>
          <p:cNvSpPr/>
          <p:nvPr/>
        </p:nvSpPr>
        <p:spPr>
          <a:xfrm>
            <a:off x="4058510" y="139126"/>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DDBA5"/>
          </a:solidFill>
          <a:ln>
            <a:noFill/>
          </a:ln>
        </p:spPr>
      </p:sp>
      <p:sp>
        <p:nvSpPr>
          <p:cNvPr id="47" name="Google Shape;557;p9"/>
          <p:cNvSpPr/>
          <p:nvPr/>
        </p:nvSpPr>
        <p:spPr>
          <a:xfrm>
            <a:off x="5297972"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48" name="CuadroTexto 47"/>
          <p:cNvSpPr txBox="1"/>
          <p:nvPr/>
        </p:nvSpPr>
        <p:spPr>
          <a:xfrm>
            <a:off x="340125" y="163967"/>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1.  Introducción</a:t>
            </a:r>
            <a:endParaRPr lang="es-ES" sz="1400" b="1" dirty="0">
              <a:solidFill>
                <a:schemeClr val="bg1"/>
              </a:solidFill>
              <a:latin typeface="Visuelt Pro" panose="020B0503040202040104"/>
            </a:endParaRPr>
          </a:p>
        </p:txBody>
      </p:sp>
      <p:sp>
        <p:nvSpPr>
          <p:cNvPr id="49" name="CuadroTexto 48"/>
          <p:cNvSpPr txBox="1"/>
          <p:nvPr/>
        </p:nvSpPr>
        <p:spPr>
          <a:xfrm>
            <a:off x="1579585" y="176080"/>
            <a:ext cx="1239462" cy="307777"/>
          </a:xfrm>
          <a:prstGeom prst="rect">
            <a:avLst/>
          </a:prstGeom>
          <a:noFill/>
        </p:spPr>
        <p:txBody>
          <a:bodyPr wrap="square" rtlCol="0">
            <a:spAutoFit/>
          </a:bodyPr>
          <a:lstStyle/>
          <a:p>
            <a:pPr algn="ctr"/>
            <a:r>
              <a:rPr lang="es-ES" sz="1400" b="1" dirty="0">
                <a:solidFill>
                  <a:schemeClr val="bg1"/>
                </a:solidFill>
                <a:latin typeface="Visuelt Pro" panose="020B0503040202040104"/>
              </a:rPr>
              <a:t>2</a:t>
            </a:r>
            <a:r>
              <a:rPr lang="es-ES" sz="1400" b="1" dirty="0" smtClean="0">
                <a:solidFill>
                  <a:schemeClr val="bg1"/>
                </a:solidFill>
                <a:latin typeface="Visuelt Pro" panose="020B0503040202040104"/>
              </a:rPr>
              <a:t>.  Objetivos</a:t>
            </a:r>
            <a:endParaRPr lang="es-ES" sz="1400" b="1" dirty="0">
              <a:solidFill>
                <a:schemeClr val="bg1"/>
              </a:solidFill>
              <a:latin typeface="Visuelt Pro" panose="020B0503040202040104"/>
            </a:endParaRPr>
          </a:p>
        </p:txBody>
      </p:sp>
      <p:sp>
        <p:nvSpPr>
          <p:cNvPr id="50" name="CuadroTexto 49"/>
          <p:cNvSpPr txBox="1"/>
          <p:nvPr/>
        </p:nvSpPr>
        <p:spPr>
          <a:xfrm>
            <a:off x="2819048" y="177403"/>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3. Metodología</a:t>
            </a:r>
            <a:endParaRPr lang="es-ES" sz="1400" b="1" dirty="0">
              <a:solidFill>
                <a:schemeClr val="bg1"/>
              </a:solidFill>
              <a:latin typeface="Visuelt Pro" panose="020B0503040202040104"/>
            </a:endParaRPr>
          </a:p>
        </p:txBody>
      </p:sp>
      <p:sp>
        <p:nvSpPr>
          <p:cNvPr id="51" name="CuadroTexto 50"/>
          <p:cNvSpPr txBox="1"/>
          <p:nvPr/>
        </p:nvSpPr>
        <p:spPr>
          <a:xfrm>
            <a:off x="4058510" y="110901"/>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Resultados y discusión</a:t>
            </a:r>
            <a:endParaRPr lang="es-ES" sz="1200" b="1" dirty="0">
              <a:solidFill>
                <a:schemeClr val="bg1"/>
              </a:solidFill>
              <a:latin typeface="Visuelt Pro" panose="020B0503040202040104"/>
            </a:endParaRPr>
          </a:p>
        </p:txBody>
      </p:sp>
      <p:sp>
        <p:nvSpPr>
          <p:cNvPr id="52" name="CuadroTexto 51"/>
          <p:cNvSpPr txBox="1"/>
          <p:nvPr/>
        </p:nvSpPr>
        <p:spPr>
          <a:xfrm>
            <a:off x="5292598" y="163966"/>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5.  Conclusiones</a:t>
            </a:r>
            <a:endParaRPr lang="es-ES" sz="1400" b="1" dirty="0">
              <a:solidFill>
                <a:schemeClr val="bg1"/>
              </a:solidFill>
              <a:latin typeface="Visuelt Pro" panose="020B0503040202040104"/>
            </a:endParaRPr>
          </a:p>
        </p:txBody>
      </p:sp>
    </p:spTree>
    <p:extLst>
      <p:ext uri="{BB962C8B-B14F-4D97-AF65-F5344CB8AC3E}">
        <p14:creationId xmlns:p14="http://schemas.microsoft.com/office/powerpoint/2010/main" val="3038821632"/>
      </p:ext>
    </p:extLst>
  </p:cSld>
  <p:clrMapOvr>
    <a:masterClrMapping/>
  </p:clrMapOvr>
  <mc:AlternateContent xmlns:mc="http://schemas.openxmlformats.org/markup-compatibility/2006" xmlns:p14="http://schemas.microsoft.com/office/powerpoint/2010/main">
    <mc:Choice Requires="p14">
      <p:transition spd="slow" p14:dur="2000" advTm="1935"/>
    </mc:Choice>
    <mc:Fallback xmlns="">
      <p:transition spd="slow" advTm="193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nvSpPr>
        <p:spPr>
          <a:xfrm>
            <a:off x="357378" y="580459"/>
            <a:ext cx="2575708" cy="905441"/>
          </a:xfrm>
          <a:prstGeom prst="rect">
            <a:avLst/>
          </a:prstGeom>
        </p:spPr>
        <p:txBody>
          <a:bodyPr wrap="square" lIns="0" tIns="0" rIns="0" bIns="0" rtlCol="0" anchor="t">
            <a:spAutoFit/>
          </a:bodyPr>
          <a:lstStyle/>
          <a:p>
            <a:pPr algn="ctr">
              <a:lnSpc>
                <a:spcPts val="8213"/>
              </a:lnSpc>
            </a:pPr>
            <a:r>
              <a:rPr lang="en-US" sz="4000" spc="-192" dirty="0" err="1">
                <a:latin typeface="Visuelt Pro" panose="020B0503040202040104"/>
                <a:cs typeface="Arial" panose="020B0604020202020204" pitchFamily="34" charset="0"/>
              </a:rPr>
              <a:t>Índice</a:t>
            </a:r>
            <a:endParaRPr lang="en-US" sz="4000" spc="-192" dirty="0">
              <a:latin typeface="Visuelt Pro" panose="020B0503040202040104"/>
              <a:cs typeface="Arial" panose="020B0604020202020204" pitchFamily="34" charset="0"/>
            </a:endParaRPr>
          </a:p>
        </p:txBody>
      </p:sp>
      <p:sp>
        <p:nvSpPr>
          <p:cNvPr id="14" name="Marcador de texto 3"/>
          <p:cNvSpPr>
            <a:spLocks noGrp="1"/>
          </p:cNvSpPr>
          <p:nvPr>
            <p:ph type="body" sz="quarter" idx="11"/>
          </p:nvPr>
        </p:nvSpPr>
        <p:spPr>
          <a:xfrm>
            <a:off x="1125249" y="1485900"/>
            <a:ext cx="6494751" cy="2828925"/>
          </a:xfrm>
        </p:spPr>
        <p:txBody>
          <a:bodyPr>
            <a:noAutofit/>
          </a:bodyPr>
          <a:lstStyle/>
          <a:p>
            <a:pPr marL="457200" indent="-457200">
              <a:buFont typeface="Arial" panose="020B0604020202020204" pitchFamily="34" charset="0"/>
              <a:buChar char="•"/>
            </a:pPr>
            <a:r>
              <a:rPr lang="es-ES" sz="2000" dirty="0" smtClean="0">
                <a:solidFill>
                  <a:schemeClr val="tx1"/>
                </a:solidFill>
              </a:rPr>
              <a:t>Introducción</a:t>
            </a:r>
            <a:endParaRPr lang="es-ES" sz="2000" dirty="0">
              <a:solidFill>
                <a:schemeClr val="tx1"/>
              </a:solidFill>
            </a:endParaRPr>
          </a:p>
          <a:p>
            <a:pPr marL="457200" indent="-457200">
              <a:buFont typeface="Arial" panose="020B0604020202020204" pitchFamily="34" charset="0"/>
              <a:buChar char="•"/>
            </a:pPr>
            <a:r>
              <a:rPr lang="es-ES" sz="2000" dirty="0" smtClean="0">
                <a:solidFill>
                  <a:schemeClr val="tx1"/>
                </a:solidFill>
              </a:rPr>
              <a:t>Objetivos</a:t>
            </a:r>
          </a:p>
          <a:p>
            <a:pPr marL="457200" indent="-457200">
              <a:buFont typeface="Arial" panose="020B0604020202020204" pitchFamily="34" charset="0"/>
              <a:buChar char="•"/>
            </a:pPr>
            <a:r>
              <a:rPr lang="es-ES" sz="2000" dirty="0" smtClean="0">
                <a:solidFill>
                  <a:schemeClr val="tx1"/>
                </a:solidFill>
              </a:rPr>
              <a:t>Metodología</a:t>
            </a:r>
          </a:p>
          <a:p>
            <a:pPr marL="457200" indent="-457200">
              <a:buFont typeface="Arial" panose="020B0604020202020204" pitchFamily="34" charset="0"/>
              <a:buChar char="•"/>
            </a:pPr>
            <a:r>
              <a:rPr lang="es-ES" sz="2000" dirty="0" smtClean="0">
                <a:solidFill>
                  <a:schemeClr val="tx1"/>
                </a:solidFill>
              </a:rPr>
              <a:t>Resultados y discusión</a:t>
            </a:r>
          </a:p>
          <a:p>
            <a:pPr marL="457200" indent="-457200">
              <a:buFont typeface="Arial" panose="020B0604020202020204" pitchFamily="34" charset="0"/>
              <a:buChar char="•"/>
            </a:pPr>
            <a:r>
              <a:rPr lang="es-ES" sz="2000" dirty="0" smtClean="0">
                <a:solidFill>
                  <a:schemeClr val="tx1"/>
                </a:solidFill>
              </a:rPr>
              <a:t>Conclusiones</a:t>
            </a:r>
            <a:endParaRPr lang="es-ES" sz="2000" dirty="0">
              <a:solidFill>
                <a:schemeClr val="tx1"/>
              </a:solidFill>
            </a:endParaRPr>
          </a:p>
        </p:txBody>
      </p:sp>
    </p:spTree>
    <p:extLst>
      <p:ext uri="{BB962C8B-B14F-4D97-AF65-F5344CB8AC3E}">
        <p14:creationId xmlns:p14="http://schemas.microsoft.com/office/powerpoint/2010/main" val="2435816081"/>
      </p:ext>
    </p:extLst>
  </p:cSld>
  <p:clrMapOvr>
    <a:masterClrMapping/>
  </p:clrMapOvr>
  <mc:AlternateContent xmlns:mc="http://schemas.openxmlformats.org/markup-compatibility/2006" xmlns:p14="http://schemas.microsoft.com/office/powerpoint/2010/main">
    <mc:Choice Requires="p14">
      <p:transition spd="slow" p14:dur="2000" advTm="4466"/>
    </mc:Choice>
    <mc:Fallback xmlns="">
      <p:transition spd="slow" advTm="4466"/>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0"/>
          </p:nvPr>
        </p:nvSpPr>
        <p:spPr>
          <a:xfrm>
            <a:off x="353092" y="650430"/>
            <a:ext cx="3085687" cy="392732"/>
          </a:xfrm>
        </p:spPr>
        <p:txBody>
          <a:bodyPr>
            <a:noAutofit/>
          </a:bodyPr>
          <a:lstStyle/>
          <a:p>
            <a:r>
              <a:rPr lang="es-ES" sz="2200" dirty="0" smtClean="0">
                <a:solidFill>
                  <a:schemeClr val="tx1"/>
                </a:solidFill>
                <a:latin typeface="Visuelt Pro" panose="020B0503040202040104"/>
              </a:rPr>
              <a:t>Consistencia</a:t>
            </a:r>
            <a:endParaRPr lang="es-ES" sz="2200" dirty="0">
              <a:solidFill>
                <a:schemeClr val="tx1"/>
              </a:solidFill>
              <a:latin typeface="Visuelt Pro" panose="020B0503040202040104"/>
            </a:endParaRPr>
          </a:p>
        </p:txBody>
      </p:sp>
      <p:graphicFrame>
        <p:nvGraphicFramePr>
          <p:cNvPr id="2" name="Tabla 1"/>
          <p:cNvGraphicFramePr>
            <a:graphicFrameLocks noGrp="1"/>
          </p:cNvGraphicFramePr>
          <p:nvPr>
            <p:extLst>
              <p:ext uri="{D42A27DB-BD31-4B8C-83A1-F6EECF244321}">
                <p14:modId xmlns:p14="http://schemas.microsoft.com/office/powerpoint/2010/main" val="190800123"/>
              </p:ext>
            </p:extLst>
          </p:nvPr>
        </p:nvGraphicFramePr>
        <p:xfrm>
          <a:off x="4778477" y="983561"/>
          <a:ext cx="4112438" cy="1645920"/>
        </p:xfrm>
        <a:graphic>
          <a:graphicData uri="http://schemas.openxmlformats.org/drawingml/2006/table">
            <a:tbl>
              <a:tblPr firstRow="1" firstCol="1" bandRow="1">
                <a:tableStyleId>{72833802-FEF1-4C79-8D5D-14CF1EAF98D9}</a:tableStyleId>
              </a:tblPr>
              <a:tblGrid>
                <a:gridCol w="2056219">
                  <a:extLst>
                    <a:ext uri="{9D8B030D-6E8A-4147-A177-3AD203B41FA5}">
                      <a16:colId xmlns:a16="http://schemas.microsoft.com/office/drawing/2014/main" val="1430363658"/>
                    </a:ext>
                  </a:extLst>
                </a:gridCol>
                <a:gridCol w="2056219">
                  <a:extLst>
                    <a:ext uri="{9D8B030D-6E8A-4147-A177-3AD203B41FA5}">
                      <a16:colId xmlns:a16="http://schemas.microsoft.com/office/drawing/2014/main" val="1891371941"/>
                    </a:ext>
                  </a:extLst>
                </a:gridCol>
              </a:tblGrid>
              <a:tr h="250453">
                <a:tc gridSpan="2">
                  <a:txBody>
                    <a:bodyPr/>
                    <a:lstStyle/>
                    <a:p>
                      <a:pPr algn="ctr">
                        <a:lnSpc>
                          <a:spcPct val="150000"/>
                        </a:lnSpc>
                        <a:spcBef>
                          <a:spcPts val="3600"/>
                        </a:spcBef>
                        <a:spcAft>
                          <a:spcPts val="0"/>
                        </a:spcAft>
                      </a:pPr>
                      <a:r>
                        <a:rPr lang="es-ES_tradnl" sz="1200" b="1" dirty="0">
                          <a:solidFill>
                            <a:srgbClr val="FFFFFF"/>
                          </a:solidFill>
                          <a:effectLst/>
                          <a:latin typeface="Arial" panose="020B0604020202020204" pitchFamily="34" charset="0"/>
                          <a:ea typeface="MS Mincho"/>
                          <a:cs typeface="Arial" panose="020B0604020202020204" pitchFamily="34" charset="0"/>
                        </a:rPr>
                        <a:t>CellChat</a:t>
                      </a:r>
                      <a:endParaRPr lang="es-ES" sz="1200" dirty="0">
                        <a:effectLst/>
                        <a:latin typeface="Arial" panose="020B0604020202020204" pitchFamily="34" charset="0"/>
                        <a:ea typeface="MS Mincho"/>
                        <a:cs typeface="Times New Roman" panose="02020603050405020304" pitchFamily="18" charset="0"/>
                      </a:endParaRPr>
                    </a:p>
                  </a:txBody>
                  <a:tcPr marL="68580" marR="68580" marT="0" marB="0">
                    <a:lnL w="6350" cap="flat" cmpd="sng" algn="ctr">
                      <a:noFill/>
                      <a:prstDash val="solid"/>
                      <a:miter lim="800000"/>
                    </a:lnL>
                    <a:lnR w="6350" cap="flat" cmpd="sng" algn="ctr">
                      <a:noFill/>
                      <a:prstDash val="solid"/>
                      <a:miter lim="800000"/>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s-ES"/>
                    </a:p>
                  </a:txBody>
                  <a:tcPr/>
                </a:tc>
                <a:extLst>
                  <a:ext uri="{0D108BD9-81ED-4DB2-BD59-A6C34878D82A}">
                    <a16:rowId xmlns:a16="http://schemas.microsoft.com/office/drawing/2014/main" val="2903895781"/>
                  </a:ext>
                </a:extLst>
              </a:tr>
              <a:tr h="208711">
                <a:tc>
                  <a:txBody>
                    <a:bodyPr/>
                    <a:lstStyle/>
                    <a:p>
                      <a:pPr algn="ctr">
                        <a:lnSpc>
                          <a:spcPct val="150000"/>
                        </a:lnSpc>
                        <a:spcAft>
                          <a:spcPts val="0"/>
                        </a:spcAft>
                      </a:pPr>
                      <a:r>
                        <a:rPr lang="es-ES_tradnl" sz="1000" b="1">
                          <a:effectLst/>
                          <a:latin typeface="Arial" panose="020B0604020202020204" pitchFamily="34" charset="0"/>
                          <a:ea typeface="MS Mincho"/>
                          <a:cs typeface="Arial" panose="020B0604020202020204" pitchFamily="34" charset="0"/>
                        </a:rPr>
                        <a:t>Reducción</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b="1">
                          <a:effectLst/>
                          <a:latin typeface="Arial" panose="020B0604020202020204" pitchFamily="34" charset="0"/>
                          <a:ea typeface="MS Mincho"/>
                          <a:cs typeface="Arial" panose="020B0604020202020204" pitchFamily="34" charset="0"/>
                        </a:rPr>
                        <a:t>Índice de Jaccard</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66823695"/>
                  </a:ext>
                </a:extLst>
              </a:tr>
              <a:tr h="208711">
                <a:tc>
                  <a:txBody>
                    <a:bodyPr/>
                    <a:lstStyle/>
                    <a:p>
                      <a:pPr algn="ctr">
                        <a:lnSpc>
                          <a:spcPct val="150000"/>
                        </a:lnSpc>
                        <a:spcAft>
                          <a:spcPts val="0"/>
                        </a:spcAft>
                      </a:pPr>
                      <a:r>
                        <a:rPr lang="es-ES_tradnl" sz="1000" dirty="0">
                          <a:effectLst/>
                          <a:latin typeface="Arial" panose="020B0604020202020204" pitchFamily="34" charset="0"/>
                          <a:ea typeface="MS Mincho"/>
                          <a:cs typeface="Arial" panose="020B0604020202020204" pitchFamily="34" charset="0"/>
                        </a:rPr>
                        <a:t>90%</a:t>
                      </a:r>
                      <a:endParaRPr lang="es-ES" sz="1200" dirty="0">
                        <a:effectLst/>
                        <a:latin typeface="Arial" panose="020B0604020202020204" pitchFamily="34" charset="0"/>
                        <a:ea typeface="MS Mincho"/>
                        <a:cs typeface="Times New Roman" panose="02020603050405020304" pitchFamily="18"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solidFill>
                            <a:srgbClr val="000000"/>
                          </a:solidFill>
                          <a:effectLst/>
                          <a:latin typeface="Arial" panose="020B0604020202020204" pitchFamily="34" charset="0"/>
                          <a:ea typeface="MS Mincho"/>
                          <a:cs typeface="Arial" panose="020B0604020202020204" pitchFamily="34" charset="0"/>
                        </a:rPr>
                        <a:t>0.959</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8203588"/>
                  </a:ext>
                </a:extLst>
              </a:tr>
              <a:tr h="208711">
                <a:tc>
                  <a:txBody>
                    <a:bodyPr/>
                    <a:lstStyle/>
                    <a:p>
                      <a:pPr algn="ctr">
                        <a:lnSpc>
                          <a:spcPct val="150000"/>
                        </a:lnSpc>
                        <a:spcAft>
                          <a:spcPts val="0"/>
                        </a:spcAft>
                      </a:pPr>
                      <a:r>
                        <a:rPr lang="es-ES_tradnl" sz="1000">
                          <a:effectLst/>
                          <a:latin typeface="Arial" panose="020B0604020202020204" pitchFamily="34" charset="0"/>
                          <a:ea typeface="MS Mincho"/>
                          <a:cs typeface="Arial" panose="020B0604020202020204" pitchFamily="34" charset="0"/>
                        </a:rPr>
                        <a:t>80%</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solidFill>
                            <a:srgbClr val="000000"/>
                          </a:solidFill>
                          <a:effectLst/>
                          <a:latin typeface="Arial" panose="020B0604020202020204" pitchFamily="34" charset="0"/>
                          <a:ea typeface="MS Mincho"/>
                          <a:cs typeface="Arial" panose="020B0604020202020204" pitchFamily="34" charset="0"/>
                        </a:rPr>
                        <a:t>0.900</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5727464"/>
                  </a:ext>
                </a:extLst>
              </a:tr>
              <a:tr h="208711">
                <a:tc>
                  <a:txBody>
                    <a:bodyPr/>
                    <a:lstStyle/>
                    <a:p>
                      <a:pPr algn="ctr">
                        <a:lnSpc>
                          <a:spcPct val="150000"/>
                        </a:lnSpc>
                        <a:spcAft>
                          <a:spcPts val="0"/>
                        </a:spcAft>
                      </a:pPr>
                      <a:r>
                        <a:rPr lang="es-ES_tradnl" sz="1000">
                          <a:effectLst/>
                          <a:latin typeface="Arial" panose="020B0604020202020204" pitchFamily="34" charset="0"/>
                          <a:ea typeface="MS Mincho"/>
                          <a:cs typeface="Arial" panose="020B0604020202020204" pitchFamily="34" charset="0"/>
                        </a:rPr>
                        <a:t>70%</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solidFill>
                            <a:srgbClr val="000000"/>
                          </a:solidFill>
                          <a:effectLst/>
                          <a:latin typeface="Arial" panose="020B0604020202020204" pitchFamily="34" charset="0"/>
                          <a:ea typeface="MS Mincho"/>
                          <a:cs typeface="Arial" panose="020B0604020202020204" pitchFamily="34" charset="0"/>
                        </a:rPr>
                        <a:t>0.895</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0990935"/>
                  </a:ext>
                </a:extLst>
              </a:tr>
              <a:tr h="208711">
                <a:tc>
                  <a:txBody>
                    <a:bodyPr/>
                    <a:lstStyle/>
                    <a:p>
                      <a:pPr algn="ctr">
                        <a:lnSpc>
                          <a:spcPct val="150000"/>
                        </a:lnSpc>
                        <a:spcAft>
                          <a:spcPts val="0"/>
                        </a:spcAft>
                      </a:pPr>
                      <a:r>
                        <a:rPr lang="es-ES_tradnl" sz="1000">
                          <a:effectLst/>
                          <a:latin typeface="Arial" panose="020B0604020202020204" pitchFamily="34" charset="0"/>
                          <a:ea typeface="MS Mincho"/>
                          <a:cs typeface="Arial" panose="020B0604020202020204" pitchFamily="34" charset="0"/>
                        </a:rPr>
                        <a:t>60%</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solidFill>
                            <a:srgbClr val="000000"/>
                          </a:solidFill>
                          <a:effectLst/>
                          <a:latin typeface="Arial" panose="020B0604020202020204" pitchFamily="34" charset="0"/>
                          <a:ea typeface="MS Mincho"/>
                          <a:cs typeface="Arial" panose="020B0604020202020204" pitchFamily="34" charset="0"/>
                        </a:rPr>
                        <a:t>0.822</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9313260"/>
                  </a:ext>
                </a:extLst>
              </a:tr>
              <a:tr h="208711">
                <a:tc>
                  <a:txBody>
                    <a:bodyPr/>
                    <a:lstStyle/>
                    <a:p>
                      <a:pPr algn="ctr">
                        <a:lnSpc>
                          <a:spcPct val="150000"/>
                        </a:lnSpc>
                        <a:spcAft>
                          <a:spcPts val="0"/>
                        </a:spcAft>
                      </a:pPr>
                      <a:r>
                        <a:rPr lang="es-ES_tradnl" sz="1000" dirty="0">
                          <a:effectLst/>
                          <a:latin typeface="Arial" panose="020B0604020202020204" pitchFamily="34" charset="0"/>
                          <a:ea typeface="MS Mincho"/>
                          <a:cs typeface="Arial" panose="020B0604020202020204" pitchFamily="34" charset="0"/>
                        </a:rPr>
                        <a:t>50%</a:t>
                      </a:r>
                      <a:endParaRPr lang="es-ES" sz="1200" dirty="0">
                        <a:effectLst/>
                        <a:latin typeface="Arial" panose="020B0604020202020204" pitchFamily="34" charset="0"/>
                        <a:ea typeface="MS Mincho"/>
                        <a:cs typeface="Times New Roman" panose="02020603050405020304" pitchFamily="18"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dirty="0">
                          <a:solidFill>
                            <a:srgbClr val="000000"/>
                          </a:solidFill>
                          <a:effectLst/>
                          <a:latin typeface="Arial" panose="020B0604020202020204" pitchFamily="34" charset="0"/>
                          <a:ea typeface="MS Mincho"/>
                          <a:cs typeface="Arial" panose="020B0604020202020204" pitchFamily="34" charset="0"/>
                        </a:rPr>
                        <a:t>0.782</a:t>
                      </a:r>
                      <a:endParaRPr lang="es-ES" sz="1200" dirty="0">
                        <a:effectLst/>
                        <a:latin typeface="Arial" panose="020B0604020202020204" pitchFamily="34" charset="0"/>
                        <a:ea typeface="MS Mincho"/>
                        <a:cs typeface="Times New Roman" panose="02020603050405020304" pitchFamily="18"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81070049"/>
                  </a:ext>
                </a:extLst>
              </a:tr>
            </a:tbl>
          </a:graphicData>
        </a:graphic>
      </p:graphicFrame>
      <p:graphicFrame>
        <p:nvGraphicFramePr>
          <p:cNvPr id="8" name="Tabla 7"/>
          <p:cNvGraphicFramePr>
            <a:graphicFrameLocks noGrp="1"/>
          </p:cNvGraphicFramePr>
          <p:nvPr>
            <p:extLst>
              <p:ext uri="{D42A27DB-BD31-4B8C-83A1-F6EECF244321}">
                <p14:modId xmlns:p14="http://schemas.microsoft.com/office/powerpoint/2010/main" val="2886647732"/>
              </p:ext>
            </p:extLst>
          </p:nvPr>
        </p:nvGraphicFramePr>
        <p:xfrm>
          <a:off x="4778477" y="3141299"/>
          <a:ext cx="4112438" cy="1645920"/>
        </p:xfrm>
        <a:graphic>
          <a:graphicData uri="http://schemas.openxmlformats.org/drawingml/2006/table">
            <a:tbl>
              <a:tblPr firstRow="1" firstCol="1" bandRow="1">
                <a:tableStyleId>{72833802-FEF1-4C79-8D5D-14CF1EAF98D9}</a:tableStyleId>
              </a:tblPr>
              <a:tblGrid>
                <a:gridCol w="2056219">
                  <a:extLst>
                    <a:ext uri="{9D8B030D-6E8A-4147-A177-3AD203B41FA5}">
                      <a16:colId xmlns:a16="http://schemas.microsoft.com/office/drawing/2014/main" val="1430363658"/>
                    </a:ext>
                  </a:extLst>
                </a:gridCol>
                <a:gridCol w="2056219">
                  <a:extLst>
                    <a:ext uri="{9D8B030D-6E8A-4147-A177-3AD203B41FA5}">
                      <a16:colId xmlns:a16="http://schemas.microsoft.com/office/drawing/2014/main" val="1891371941"/>
                    </a:ext>
                  </a:extLst>
                </a:gridCol>
              </a:tblGrid>
              <a:tr h="250453">
                <a:tc gridSpan="2">
                  <a:txBody>
                    <a:bodyPr/>
                    <a:lstStyle/>
                    <a:p>
                      <a:pPr algn="ctr">
                        <a:lnSpc>
                          <a:spcPct val="150000"/>
                        </a:lnSpc>
                        <a:spcBef>
                          <a:spcPts val="3600"/>
                        </a:spcBef>
                        <a:spcAft>
                          <a:spcPts val="0"/>
                        </a:spcAft>
                      </a:pPr>
                      <a:r>
                        <a:rPr lang="es-ES_tradnl" sz="1200" b="1" dirty="0">
                          <a:solidFill>
                            <a:srgbClr val="FFFFFF"/>
                          </a:solidFill>
                          <a:effectLst/>
                          <a:latin typeface="Arial" panose="020B0604020202020204" pitchFamily="34" charset="0"/>
                          <a:ea typeface="MS Mincho"/>
                          <a:cs typeface="Arial" panose="020B0604020202020204" pitchFamily="34" charset="0"/>
                        </a:rPr>
                        <a:t>NICHES</a:t>
                      </a:r>
                      <a:endParaRPr lang="es-ES" sz="1200" dirty="0">
                        <a:effectLst/>
                        <a:latin typeface="Arial" panose="020B0604020202020204" pitchFamily="34" charset="0"/>
                        <a:ea typeface="MS Mincho"/>
                        <a:cs typeface="Times New Roman" panose="02020603050405020304" pitchFamily="18" charset="0"/>
                      </a:endParaRPr>
                    </a:p>
                  </a:txBody>
                  <a:tcPr marL="68580" marR="68580" marT="0" marB="0">
                    <a:lnL w="6350" cap="flat" cmpd="sng" algn="ctr">
                      <a:noFill/>
                      <a:prstDash val="solid"/>
                      <a:miter lim="800000"/>
                    </a:lnL>
                    <a:lnR w="6350" cap="flat" cmpd="sng" algn="ctr">
                      <a:noFill/>
                      <a:prstDash val="solid"/>
                      <a:miter lim="800000"/>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s-ES"/>
                    </a:p>
                  </a:txBody>
                  <a:tcPr/>
                </a:tc>
                <a:extLst>
                  <a:ext uri="{0D108BD9-81ED-4DB2-BD59-A6C34878D82A}">
                    <a16:rowId xmlns:a16="http://schemas.microsoft.com/office/drawing/2014/main" val="2903895781"/>
                  </a:ext>
                </a:extLst>
              </a:tr>
              <a:tr h="208711">
                <a:tc>
                  <a:txBody>
                    <a:bodyPr/>
                    <a:lstStyle/>
                    <a:p>
                      <a:pPr algn="ctr">
                        <a:lnSpc>
                          <a:spcPct val="150000"/>
                        </a:lnSpc>
                        <a:spcAft>
                          <a:spcPts val="0"/>
                        </a:spcAft>
                      </a:pPr>
                      <a:r>
                        <a:rPr lang="es-ES_tradnl" sz="1000" b="1">
                          <a:effectLst/>
                          <a:latin typeface="Arial" panose="020B0604020202020204" pitchFamily="34" charset="0"/>
                          <a:ea typeface="MS Mincho"/>
                          <a:cs typeface="Arial" panose="020B0604020202020204" pitchFamily="34" charset="0"/>
                        </a:rPr>
                        <a:t>Reducción</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b="1">
                          <a:effectLst/>
                          <a:latin typeface="Arial" panose="020B0604020202020204" pitchFamily="34" charset="0"/>
                          <a:ea typeface="MS Mincho"/>
                          <a:cs typeface="Arial" panose="020B0604020202020204" pitchFamily="34" charset="0"/>
                        </a:rPr>
                        <a:t>Índice de Jaccard</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66823695"/>
                  </a:ext>
                </a:extLst>
              </a:tr>
              <a:tr h="208711">
                <a:tc>
                  <a:txBody>
                    <a:bodyPr/>
                    <a:lstStyle/>
                    <a:p>
                      <a:pPr algn="ctr">
                        <a:lnSpc>
                          <a:spcPct val="150000"/>
                        </a:lnSpc>
                        <a:spcAft>
                          <a:spcPts val="0"/>
                        </a:spcAft>
                      </a:pPr>
                      <a:r>
                        <a:rPr lang="es-ES_tradnl" sz="1000">
                          <a:effectLst/>
                          <a:latin typeface="Arial" panose="020B0604020202020204" pitchFamily="34" charset="0"/>
                          <a:ea typeface="MS Mincho"/>
                          <a:cs typeface="Arial" panose="020B0604020202020204" pitchFamily="34" charset="0"/>
                        </a:rPr>
                        <a:t>90%</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solidFill>
                            <a:srgbClr val="000000"/>
                          </a:solidFill>
                          <a:effectLst/>
                          <a:latin typeface="Arial" panose="020B0604020202020204" pitchFamily="34" charset="0"/>
                          <a:ea typeface="MS Mincho"/>
                          <a:cs typeface="Arial" panose="020B0604020202020204" pitchFamily="34" charset="0"/>
                        </a:rPr>
                        <a:t>0.665</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8203588"/>
                  </a:ext>
                </a:extLst>
              </a:tr>
              <a:tr h="208711">
                <a:tc>
                  <a:txBody>
                    <a:bodyPr/>
                    <a:lstStyle/>
                    <a:p>
                      <a:pPr algn="ctr">
                        <a:lnSpc>
                          <a:spcPct val="150000"/>
                        </a:lnSpc>
                        <a:spcAft>
                          <a:spcPts val="0"/>
                        </a:spcAft>
                      </a:pPr>
                      <a:r>
                        <a:rPr lang="es-ES_tradnl" sz="1000" dirty="0">
                          <a:effectLst/>
                          <a:latin typeface="Arial" panose="020B0604020202020204" pitchFamily="34" charset="0"/>
                          <a:ea typeface="MS Mincho"/>
                          <a:cs typeface="Arial" panose="020B0604020202020204" pitchFamily="34" charset="0"/>
                        </a:rPr>
                        <a:t>80%</a:t>
                      </a:r>
                      <a:endParaRPr lang="es-ES" sz="1200" dirty="0">
                        <a:effectLst/>
                        <a:latin typeface="Arial" panose="020B0604020202020204" pitchFamily="34" charset="0"/>
                        <a:ea typeface="MS Mincho"/>
                        <a:cs typeface="Times New Roman" panose="02020603050405020304" pitchFamily="18"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solidFill>
                            <a:srgbClr val="000000"/>
                          </a:solidFill>
                          <a:effectLst/>
                          <a:latin typeface="Arial" panose="020B0604020202020204" pitchFamily="34" charset="0"/>
                          <a:ea typeface="MS Mincho"/>
                          <a:cs typeface="Arial" panose="020B0604020202020204" pitchFamily="34" charset="0"/>
                        </a:rPr>
                        <a:t>0.653</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5727464"/>
                  </a:ext>
                </a:extLst>
              </a:tr>
              <a:tr h="208711">
                <a:tc>
                  <a:txBody>
                    <a:bodyPr/>
                    <a:lstStyle/>
                    <a:p>
                      <a:pPr algn="ctr">
                        <a:lnSpc>
                          <a:spcPct val="150000"/>
                        </a:lnSpc>
                        <a:spcAft>
                          <a:spcPts val="0"/>
                        </a:spcAft>
                      </a:pPr>
                      <a:r>
                        <a:rPr lang="es-ES_tradnl" sz="1000">
                          <a:effectLst/>
                          <a:latin typeface="Arial" panose="020B0604020202020204" pitchFamily="34" charset="0"/>
                          <a:ea typeface="MS Mincho"/>
                          <a:cs typeface="Arial" panose="020B0604020202020204" pitchFamily="34" charset="0"/>
                        </a:rPr>
                        <a:t>70%</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solidFill>
                            <a:srgbClr val="000000"/>
                          </a:solidFill>
                          <a:effectLst/>
                          <a:latin typeface="Arial" panose="020B0604020202020204" pitchFamily="34" charset="0"/>
                          <a:ea typeface="MS Mincho"/>
                          <a:cs typeface="Arial" panose="020B0604020202020204" pitchFamily="34" charset="0"/>
                        </a:rPr>
                        <a:t>0.637</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0990935"/>
                  </a:ext>
                </a:extLst>
              </a:tr>
              <a:tr h="208711">
                <a:tc>
                  <a:txBody>
                    <a:bodyPr/>
                    <a:lstStyle/>
                    <a:p>
                      <a:pPr algn="ctr">
                        <a:lnSpc>
                          <a:spcPct val="150000"/>
                        </a:lnSpc>
                        <a:spcAft>
                          <a:spcPts val="0"/>
                        </a:spcAft>
                      </a:pPr>
                      <a:r>
                        <a:rPr lang="es-ES_tradnl" sz="1000">
                          <a:effectLst/>
                          <a:latin typeface="Arial" panose="020B0604020202020204" pitchFamily="34" charset="0"/>
                          <a:ea typeface="MS Mincho"/>
                          <a:cs typeface="Arial" panose="020B0604020202020204" pitchFamily="34" charset="0"/>
                        </a:rPr>
                        <a:t>60%</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a:solidFill>
                            <a:srgbClr val="000000"/>
                          </a:solidFill>
                          <a:effectLst/>
                          <a:latin typeface="Arial" panose="020B0604020202020204" pitchFamily="34" charset="0"/>
                          <a:ea typeface="MS Mincho"/>
                          <a:cs typeface="Arial" panose="020B0604020202020204" pitchFamily="34" charset="0"/>
                        </a:rPr>
                        <a:t>0.627</a:t>
                      </a:r>
                      <a:endParaRPr lang="es-ES" sz="1200">
                        <a:effectLst/>
                        <a:latin typeface="Arial" panose="020B0604020202020204" pitchFamily="34" charset="0"/>
                        <a:ea typeface="MS Mincho"/>
                        <a:cs typeface="Times New Roman" panose="02020603050405020304" pitchFamily="18"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9313260"/>
                  </a:ext>
                </a:extLst>
              </a:tr>
              <a:tr h="208711">
                <a:tc>
                  <a:txBody>
                    <a:bodyPr/>
                    <a:lstStyle/>
                    <a:p>
                      <a:pPr algn="ctr">
                        <a:lnSpc>
                          <a:spcPct val="150000"/>
                        </a:lnSpc>
                        <a:spcAft>
                          <a:spcPts val="0"/>
                        </a:spcAft>
                      </a:pPr>
                      <a:r>
                        <a:rPr lang="es-ES_tradnl" sz="1000" dirty="0">
                          <a:effectLst/>
                          <a:latin typeface="Arial" panose="020B0604020202020204" pitchFamily="34" charset="0"/>
                          <a:ea typeface="MS Mincho"/>
                          <a:cs typeface="Arial" panose="020B0604020202020204" pitchFamily="34" charset="0"/>
                        </a:rPr>
                        <a:t>50%</a:t>
                      </a:r>
                      <a:endParaRPr lang="es-ES" sz="1200" dirty="0">
                        <a:effectLst/>
                        <a:latin typeface="Arial" panose="020B0604020202020204" pitchFamily="34" charset="0"/>
                        <a:ea typeface="MS Mincho"/>
                        <a:cs typeface="Times New Roman" panose="02020603050405020304" pitchFamily="18" charset="0"/>
                      </a:endParaRPr>
                    </a:p>
                  </a:txBody>
                  <a:tcPr marL="68580" marR="68580" marT="0" marB="0">
                    <a:lnL w="6350" cap="flat" cmpd="sng" algn="ctr">
                      <a:noFill/>
                      <a:prstDash val="solid"/>
                      <a:miter lim="800000"/>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0"/>
                        </a:spcAft>
                      </a:pPr>
                      <a:r>
                        <a:rPr lang="es-ES_tradnl" sz="1000" dirty="0">
                          <a:solidFill>
                            <a:srgbClr val="000000"/>
                          </a:solidFill>
                          <a:effectLst/>
                          <a:latin typeface="Arial" panose="020B0604020202020204" pitchFamily="34" charset="0"/>
                          <a:ea typeface="MS Mincho"/>
                          <a:cs typeface="Arial" panose="020B0604020202020204" pitchFamily="34" charset="0"/>
                        </a:rPr>
                        <a:t>0.611</a:t>
                      </a:r>
                      <a:endParaRPr lang="es-ES" sz="1200" dirty="0">
                        <a:effectLst/>
                        <a:latin typeface="Arial" panose="020B0604020202020204" pitchFamily="34" charset="0"/>
                        <a:ea typeface="MS Mincho"/>
                        <a:cs typeface="Times New Roman" panose="02020603050405020304" pitchFamily="18" charset="0"/>
                      </a:endParaRPr>
                    </a:p>
                  </a:txBody>
                  <a:tcPr marL="68580" marR="68580" marT="0" marB="0">
                    <a:lnL>
                      <a:noFill/>
                    </a:lnL>
                    <a:lnR w="6350" cap="flat" cmpd="sng" algn="ctr">
                      <a:noFill/>
                      <a:prstDash val="solid"/>
                      <a:miter lim="800000"/>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81070049"/>
                  </a:ext>
                </a:extLst>
              </a:tr>
            </a:tbl>
          </a:graphicData>
        </a:graphic>
      </p:graphicFrame>
      <p:sp>
        <p:nvSpPr>
          <p:cNvPr id="7" name="Rectángulo 6"/>
          <p:cNvSpPr/>
          <p:nvPr/>
        </p:nvSpPr>
        <p:spPr>
          <a:xfrm>
            <a:off x="186813" y="1148513"/>
            <a:ext cx="4247535" cy="3190617"/>
          </a:xfrm>
          <a:prstGeom prst="rect">
            <a:avLst/>
          </a:prstGeom>
        </p:spPr>
        <p:txBody>
          <a:bodyPr wrap="square">
            <a:spAutoFit/>
          </a:bodyPr>
          <a:lstStyle/>
          <a:p>
            <a:pPr marL="285750" lvl="0" indent="-285750" algn="just">
              <a:spcBef>
                <a:spcPts val="3600"/>
              </a:spcBef>
              <a:spcAft>
                <a:spcPts val="800"/>
              </a:spcAft>
              <a:buFont typeface="Arial" panose="020B0604020202020204" pitchFamily="34" charset="0"/>
              <a:buChar char="•"/>
            </a:pPr>
            <a:r>
              <a:rPr lang="es-ES" sz="1600" dirty="0" smtClean="0">
                <a:latin typeface="Visuelt Pro" panose="020B0503040202040104"/>
              </a:rPr>
              <a:t>El valor máximo del índice de Jaccard en CellChat es 0.959, mientras que NICHES es 0.665. </a:t>
            </a:r>
          </a:p>
          <a:p>
            <a:pPr marL="285750" lvl="0" indent="-285750" algn="just">
              <a:spcBef>
                <a:spcPts val="3600"/>
              </a:spcBef>
              <a:spcAft>
                <a:spcPts val="800"/>
              </a:spcAft>
              <a:buFont typeface="Arial" panose="020B0604020202020204" pitchFamily="34" charset="0"/>
              <a:buChar char="•"/>
            </a:pPr>
            <a:r>
              <a:rPr lang="es-ES" sz="1600" dirty="0">
                <a:latin typeface="Visuelt Pro" panose="020B0503040202040104"/>
              </a:rPr>
              <a:t>CellChat conservó el 78% de las interacciones originales cuando el conjunto de datos se redujo al 50%, mientras que NICHES solo identificó el 61</a:t>
            </a:r>
            <a:r>
              <a:rPr lang="es-ES" sz="1600" dirty="0" smtClean="0">
                <a:latin typeface="Visuelt Pro" panose="020B0503040202040104"/>
              </a:rPr>
              <a:t>%.</a:t>
            </a:r>
          </a:p>
          <a:p>
            <a:pPr marL="285750" lvl="0" indent="-285750" algn="just">
              <a:spcBef>
                <a:spcPts val="3600"/>
              </a:spcBef>
              <a:spcAft>
                <a:spcPts val="800"/>
              </a:spcAft>
              <a:buFont typeface="Arial" panose="020B0604020202020204" pitchFamily="34" charset="0"/>
              <a:buChar char="•"/>
            </a:pPr>
            <a:r>
              <a:rPr lang="es-ES" sz="1600" dirty="0">
                <a:latin typeface="Visuelt Pro" panose="020B0503040202040104"/>
              </a:rPr>
              <a:t>NICHES mostró una disminución más pronunciada en su índice de Jaccard, lo que indica que fue más sensible a la reducción del tamaño del conjunto de datos que CellChat.</a:t>
            </a:r>
            <a:endParaRPr lang="es-ES" sz="1600" dirty="0">
              <a:latin typeface="Visuelt Pro" panose="020B0503040202040104"/>
              <a:ea typeface="MS Mincho"/>
              <a:cs typeface="Times New Roman" panose="02020603050405020304" pitchFamily="18" charset="0"/>
            </a:endParaRPr>
          </a:p>
        </p:txBody>
      </p:sp>
      <p:sp>
        <p:nvSpPr>
          <p:cNvPr id="21" name="Google Shape;557;p9"/>
          <p:cNvSpPr/>
          <p:nvPr/>
        </p:nvSpPr>
        <p:spPr>
          <a:xfrm>
            <a:off x="340124"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2" name="Google Shape;557;p9"/>
          <p:cNvSpPr/>
          <p:nvPr/>
        </p:nvSpPr>
        <p:spPr>
          <a:xfrm>
            <a:off x="1579586"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3" name="Google Shape;557;p9"/>
          <p:cNvSpPr/>
          <p:nvPr/>
        </p:nvSpPr>
        <p:spPr>
          <a:xfrm>
            <a:off x="2819048"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4" name="Google Shape;557;p9"/>
          <p:cNvSpPr/>
          <p:nvPr/>
        </p:nvSpPr>
        <p:spPr>
          <a:xfrm>
            <a:off x="4058510" y="139126"/>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DDBA5"/>
          </a:solidFill>
          <a:ln>
            <a:noFill/>
          </a:ln>
        </p:spPr>
      </p:sp>
      <p:sp>
        <p:nvSpPr>
          <p:cNvPr id="25" name="Google Shape;557;p9"/>
          <p:cNvSpPr/>
          <p:nvPr/>
        </p:nvSpPr>
        <p:spPr>
          <a:xfrm>
            <a:off x="5297972"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6" name="CuadroTexto 25"/>
          <p:cNvSpPr txBox="1"/>
          <p:nvPr/>
        </p:nvSpPr>
        <p:spPr>
          <a:xfrm>
            <a:off x="340125" y="163967"/>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1.  Introducción</a:t>
            </a:r>
            <a:endParaRPr lang="es-ES" sz="1400" b="1" dirty="0">
              <a:solidFill>
                <a:schemeClr val="bg1"/>
              </a:solidFill>
              <a:latin typeface="Visuelt Pro" panose="020B0503040202040104"/>
            </a:endParaRPr>
          </a:p>
        </p:txBody>
      </p:sp>
      <p:sp>
        <p:nvSpPr>
          <p:cNvPr id="27" name="CuadroTexto 26"/>
          <p:cNvSpPr txBox="1"/>
          <p:nvPr/>
        </p:nvSpPr>
        <p:spPr>
          <a:xfrm>
            <a:off x="1579585" y="176080"/>
            <a:ext cx="1239462" cy="307777"/>
          </a:xfrm>
          <a:prstGeom prst="rect">
            <a:avLst/>
          </a:prstGeom>
          <a:noFill/>
        </p:spPr>
        <p:txBody>
          <a:bodyPr wrap="square" rtlCol="0">
            <a:spAutoFit/>
          </a:bodyPr>
          <a:lstStyle/>
          <a:p>
            <a:pPr algn="ctr"/>
            <a:r>
              <a:rPr lang="es-ES" sz="1400" b="1" dirty="0">
                <a:solidFill>
                  <a:schemeClr val="bg1"/>
                </a:solidFill>
                <a:latin typeface="Visuelt Pro" panose="020B0503040202040104"/>
              </a:rPr>
              <a:t>2</a:t>
            </a:r>
            <a:r>
              <a:rPr lang="es-ES" sz="1400" b="1" dirty="0" smtClean="0">
                <a:solidFill>
                  <a:schemeClr val="bg1"/>
                </a:solidFill>
                <a:latin typeface="Visuelt Pro" panose="020B0503040202040104"/>
              </a:rPr>
              <a:t>.  Objetivos</a:t>
            </a:r>
            <a:endParaRPr lang="es-ES" sz="1400" b="1" dirty="0">
              <a:solidFill>
                <a:schemeClr val="bg1"/>
              </a:solidFill>
              <a:latin typeface="Visuelt Pro" panose="020B0503040202040104"/>
            </a:endParaRPr>
          </a:p>
        </p:txBody>
      </p:sp>
      <p:sp>
        <p:nvSpPr>
          <p:cNvPr id="28" name="CuadroTexto 27"/>
          <p:cNvSpPr txBox="1"/>
          <p:nvPr/>
        </p:nvSpPr>
        <p:spPr>
          <a:xfrm>
            <a:off x="2819048" y="177403"/>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3. Metodología</a:t>
            </a:r>
            <a:endParaRPr lang="es-ES" sz="1400" b="1" dirty="0">
              <a:solidFill>
                <a:schemeClr val="bg1"/>
              </a:solidFill>
              <a:latin typeface="Visuelt Pro" panose="020B0503040202040104"/>
            </a:endParaRPr>
          </a:p>
        </p:txBody>
      </p:sp>
      <p:sp>
        <p:nvSpPr>
          <p:cNvPr id="29" name="CuadroTexto 28"/>
          <p:cNvSpPr txBox="1"/>
          <p:nvPr/>
        </p:nvSpPr>
        <p:spPr>
          <a:xfrm>
            <a:off x="4058510" y="110901"/>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Resultados y discusión</a:t>
            </a:r>
            <a:endParaRPr lang="es-ES" sz="1200" b="1" dirty="0">
              <a:solidFill>
                <a:schemeClr val="bg1"/>
              </a:solidFill>
              <a:latin typeface="Visuelt Pro" panose="020B0503040202040104"/>
            </a:endParaRPr>
          </a:p>
        </p:txBody>
      </p:sp>
      <p:sp>
        <p:nvSpPr>
          <p:cNvPr id="30" name="CuadroTexto 29"/>
          <p:cNvSpPr txBox="1"/>
          <p:nvPr/>
        </p:nvSpPr>
        <p:spPr>
          <a:xfrm>
            <a:off x="5292598" y="163966"/>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5.  Conclusiones</a:t>
            </a:r>
            <a:endParaRPr lang="es-ES" sz="1400" b="1" dirty="0">
              <a:solidFill>
                <a:schemeClr val="bg1"/>
              </a:solidFill>
              <a:latin typeface="Visuelt Pro" panose="020B0503040202040104"/>
            </a:endParaRPr>
          </a:p>
        </p:txBody>
      </p:sp>
    </p:spTree>
    <p:extLst>
      <p:ext uri="{BB962C8B-B14F-4D97-AF65-F5344CB8AC3E}">
        <p14:creationId xmlns:p14="http://schemas.microsoft.com/office/powerpoint/2010/main" val="1759767955"/>
      </p:ext>
    </p:extLst>
  </p:cSld>
  <p:clrMapOvr>
    <a:masterClrMapping/>
  </p:clrMapOvr>
  <mc:AlternateContent xmlns:mc="http://schemas.openxmlformats.org/markup-compatibility/2006" xmlns:p14="http://schemas.microsoft.com/office/powerpoint/2010/main">
    <mc:Choice Requires="p14">
      <p:transition spd="slow" p14:dur="2000" advTm="30024"/>
    </mc:Choice>
    <mc:Fallback xmlns="">
      <p:transition spd="slow" advTm="30024"/>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0"/>
          </p:nvPr>
        </p:nvSpPr>
        <p:spPr>
          <a:xfrm>
            <a:off x="340124" y="611158"/>
            <a:ext cx="3085687" cy="392732"/>
          </a:xfrm>
        </p:spPr>
        <p:txBody>
          <a:bodyPr>
            <a:noAutofit/>
          </a:bodyPr>
          <a:lstStyle/>
          <a:p>
            <a:r>
              <a:rPr lang="es-ES" sz="2200" dirty="0" smtClean="0">
                <a:solidFill>
                  <a:schemeClr val="tx1"/>
                </a:solidFill>
                <a:latin typeface="Visuelt Pro" panose="020B0503040202040104"/>
              </a:rPr>
              <a:t>Recursos computacionales</a:t>
            </a:r>
            <a:endParaRPr lang="es-ES" sz="2200" dirty="0">
              <a:solidFill>
                <a:schemeClr val="tx1"/>
              </a:solidFill>
              <a:latin typeface="Visuelt Pro" panose="020B0503040202040104"/>
            </a:endParaRPr>
          </a:p>
        </p:txBody>
      </p:sp>
      <p:pic>
        <p:nvPicPr>
          <p:cNvPr id="21" name="Imagen 20"/>
          <p:cNvPicPr/>
          <p:nvPr/>
        </p:nvPicPr>
        <p:blipFill rotWithShape="1">
          <a:blip r:embed="rId2">
            <a:extLst>
              <a:ext uri="{28A0092B-C50C-407E-A947-70E740481C1C}">
                <a14:useLocalDpi xmlns:a14="http://schemas.microsoft.com/office/drawing/2010/main" val="0"/>
              </a:ext>
            </a:extLst>
          </a:blip>
          <a:srcRect b="49707"/>
          <a:stretch/>
        </p:blipFill>
        <p:spPr>
          <a:xfrm>
            <a:off x="5297972" y="1016841"/>
            <a:ext cx="2946528" cy="1736967"/>
          </a:xfrm>
          <a:prstGeom prst="rect">
            <a:avLst/>
          </a:prstGeom>
          <a:ln>
            <a:solidFill>
              <a:schemeClr val="tx1"/>
            </a:solidFill>
          </a:ln>
        </p:spPr>
      </p:pic>
      <p:pic>
        <p:nvPicPr>
          <p:cNvPr id="23" name="Imagen 22"/>
          <p:cNvPicPr/>
          <p:nvPr/>
        </p:nvPicPr>
        <p:blipFill rotWithShape="1">
          <a:blip r:embed="rId2">
            <a:extLst>
              <a:ext uri="{28A0092B-C50C-407E-A947-70E740481C1C}">
                <a14:useLocalDpi xmlns:a14="http://schemas.microsoft.com/office/drawing/2010/main" val="0"/>
              </a:ext>
            </a:extLst>
          </a:blip>
          <a:srcRect l="-1408" t="50517" r="1408" b="-810"/>
          <a:stretch/>
        </p:blipFill>
        <p:spPr>
          <a:xfrm>
            <a:off x="5297972" y="2925420"/>
            <a:ext cx="2946528" cy="1736967"/>
          </a:xfrm>
          <a:prstGeom prst="rect">
            <a:avLst/>
          </a:prstGeom>
          <a:ln>
            <a:solidFill>
              <a:schemeClr val="tx1"/>
            </a:solidFill>
          </a:ln>
        </p:spPr>
      </p:pic>
      <p:pic>
        <p:nvPicPr>
          <p:cNvPr id="24" name="Imagen 23"/>
          <p:cNvPicPr/>
          <p:nvPr/>
        </p:nvPicPr>
        <p:blipFill rotWithShape="1">
          <a:blip r:embed="rId3">
            <a:extLst>
              <a:ext uri="{28A0092B-C50C-407E-A947-70E740481C1C}">
                <a14:useLocalDpi xmlns:a14="http://schemas.microsoft.com/office/drawing/2010/main" val="0"/>
              </a:ext>
            </a:extLst>
          </a:blip>
          <a:srcRect b="50631"/>
          <a:stretch/>
        </p:blipFill>
        <p:spPr>
          <a:xfrm>
            <a:off x="409703" y="1016841"/>
            <a:ext cx="2946528" cy="1736967"/>
          </a:xfrm>
          <a:prstGeom prst="rect">
            <a:avLst/>
          </a:prstGeom>
          <a:ln>
            <a:solidFill>
              <a:schemeClr val="tx1"/>
            </a:solidFill>
          </a:ln>
        </p:spPr>
      </p:pic>
      <p:pic>
        <p:nvPicPr>
          <p:cNvPr id="25" name="Imagen 24"/>
          <p:cNvPicPr/>
          <p:nvPr/>
        </p:nvPicPr>
        <p:blipFill rotWithShape="1">
          <a:blip r:embed="rId3">
            <a:extLst>
              <a:ext uri="{28A0092B-C50C-407E-A947-70E740481C1C}">
                <a14:useLocalDpi xmlns:a14="http://schemas.microsoft.com/office/drawing/2010/main" val="0"/>
              </a:ext>
            </a:extLst>
          </a:blip>
          <a:srcRect t="51167" b="-536"/>
          <a:stretch/>
        </p:blipFill>
        <p:spPr>
          <a:xfrm>
            <a:off x="409703" y="2925420"/>
            <a:ext cx="2946528" cy="1736967"/>
          </a:xfrm>
          <a:prstGeom prst="rect">
            <a:avLst/>
          </a:prstGeom>
          <a:ln>
            <a:solidFill>
              <a:schemeClr val="tx1"/>
            </a:solidFill>
          </a:ln>
        </p:spPr>
      </p:pic>
      <p:sp>
        <p:nvSpPr>
          <p:cNvPr id="26" name="Google Shape;557;p9"/>
          <p:cNvSpPr/>
          <p:nvPr/>
        </p:nvSpPr>
        <p:spPr>
          <a:xfrm>
            <a:off x="340124"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7" name="Google Shape;557;p9"/>
          <p:cNvSpPr/>
          <p:nvPr/>
        </p:nvSpPr>
        <p:spPr>
          <a:xfrm>
            <a:off x="1579586"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8" name="Google Shape;557;p9"/>
          <p:cNvSpPr/>
          <p:nvPr/>
        </p:nvSpPr>
        <p:spPr>
          <a:xfrm>
            <a:off x="2819048"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9" name="Google Shape;557;p9"/>
          <p:cNvSpPr/>
          <p:nvPr/>
        </p:nvSpPr>
        <p:spPr>
          <a:xfrm>
            <a:off x="4058510" y="139126"/>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DDBA5"/>
          </a:solidFill>
          <a:ln>
            <a:noFill/>
          </a:ln>
        </p:spPr>
      </p:sp>
      <p:sp>
        <p:nvSpPr>
          <p:cNvPr id="30" name="Google Shape;557;p9"/>
          <p:cNvSpPr/>
          <p:nvPr/>
        </p:nvSpPr>
        <p:spPr>
          <a:xfrm>
            <a:off x="5297972"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31" name="CuadroTexto 30"/>
          <p:cNvSpPr txBox="1"/>
          <p:nvPr/>
        </p:nvSpPr>
        <p:spPr>
          <a:xfrm>
            <a:off x="340125" y="163967"/>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1.  Introducción</a:t>
            </a:r>
            <a:endParaRPr lang="es-ES" sz="1400" b="1" dirty="0">
              <a:solidFill>
                <a:schemeClr val="bg1"/>
              </a:solidFill>
              <a:latin typeface="Visuelt Pro" panose="020B0503040202040104"/>
            </a:endParaRPr>
          </a:p>
        </p:txBody>
      </p:sp>
      <p:sp>
        <p:nvSpPr>
          <p:cNvPr id="32" name="CuadroTexto 31"/>
          <p:cNvSpPr txBox="1"/>
          <p:nvPr/>
        </p:nvSpPr>
        <p:spPr>
          <a:xfrm>
            <a:off x="1579585" y="176080"/>
            <a:ext cx="1239462" cy="307777"/>
          </a:xfrm>
          <a:prstGeom prst="rect">
            <a:avLst/>
          </a:prstGeom>
          <a:noFill/>
        </p:spPr>
        <p:txBody>
          <a:bodyPr wrap="square" rtlCol="0">
            <a:spAutoFit/>
          </a:bodyPr>
          <a:lstStyle/>
          <a:p>
            <a:pPr algn="ctr"/>
            <a:r>
              <a:rPr lang="es-ES" sz="1400" b="1" dirty="0">
                <a:solidFill>
                  <a:schemeClr val="bg1"/>
                </a:solidFill>
                <a:latin typeface="Visuelt Pro" panose="020B0503040202040104"/>
              </a:rPr>
              <a:t>2</a:t>
            </a:r>
            <a:r>
              <a:rPr lang="es-ES" sz="1400" b="1" dirty="0" smtClean="0">
                <a:solidFill>
                  <a:schemeClr val="bg1"/>
                </a:solidFill>
                <a:latin typeface="Visuelt Pro" panose="020B0503040202040104"/>
              </a:rPr>
              <a:t>.  Objetivos</a:t>
            </a:r>
            <a:endParaRPr lang="es-ES" sz="1400" b="1" dirty="0">
              <a:solidFill>
                <a:schemeClr val="bg1"/>
              </a:solidFill>
              <a:latin typeface="Visuelt Pro" panose="020B0503040202040104"/>
            </a:endParaRPr>
          </a:p>
        </p:txBody>
      </p:sp>
      <p:sp>
        <p:nvSpPr>
          <p:cNvPr id="33" name="CuadroTexto 32"/>
          <p:cNvSpPr txBox="1"/>
          <p:nvPr/>
        </p:nvSpPr>
        <p:spPr>
          <a:xfrm>
            <a:off x="2819048" y="177403"/>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3. Metodología</a:t>
            </a:r>
            <a:endParaRPr lang="es-ES" sz="1400" b="1" dirty="0">
              <a:solidFill>
                <a:schemeClr val="bg1"/>
              </a:solidFill>
              <a:latin typeface="Visuelt Pro" panose="020B0503040202040104"/>
            </a:endParaRPr>
          </a:p>
        </p:txBody>
      </p:sp>
      <p:sp>
        <p:nvSpPr>
          <p:cNvPr id="34" name="CuadroTexto 33"/>
          <p:cNvSpPr txBox="1"/>
          <p:nvPr/>
        </p:nvSpPr>
        <p:spPr>
          <a:xfrm>
            <a:off x="4058510" y="110901"/>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Resultados y discusión</a:t>
            </a:r>
            <a:endParaRPr lang="es-ES" sz="1200" b="1" dirty="0">
              <a:solidFill>
                <a:schemeClr val="bg1"/>
              </a:solidFill>
              <a:latin typeface="Visuelt Pro" panose="020B0503040202040104"/>
            </a:endParaRPr>
          </a:p>
        </p:txBody>
      </p:sp>
      <p:sp>
        <p:nvSpPr>
          <p:cNvPr id="35" name="CuadroTexto 34"/>
          <p:cNvSpPr txBox="1"/>
          <p:nvPr/>
        </p:nvSpPr>
        <p:spPr>
          <a:xfrm>
            <a:off x="5292598" y="163966"/>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5.  Conclusiones</a:t>
            </a:r>
            <a:endParaRPr lang="es-ES" sz="1400" b="1" dirty="0">
              <a:solidFill>
                <a:schemeClr val="bg1"/>
              </a:solidFill>
              <a:latin typeface="Visuelt Pro" panose="020B0503040202040104"/>
            </a:endParaRPr>
          </a:p>
        </p:txBody>
      </p:sp>
      <p:sp>
        <p:nvSpPr>
          <p:cNvPr id="36" name="Rectángulo 35"/>
          <p:cNvSpPr/>
          <p:nvPr/>
        </p:nvSpPr>
        <p:spPr>
          <a:xfrm>
            <a:off x="3356231" y="1346715"/>
            <a:ext cx="1941741" cy="1077218"/>
          </a:xfrm>
          <a:prstGeom prst="rect">
            <a:avLst/>
          </a:prstGeom>
        </p:spPr>
        <p:txBody>
          <a:bodyPr wrap="square">
            <a:spAutoFit/>
          </a:bodyPr>
          <a:lstStyle/>
          <a:p>
            <a:pPr marL="285750" lvl="0" indent="-285750" algn="just">
              <a:spcBef>
                <a:spcPts val="3600"/>
              </a:spcBef>
              <a:spcAft>
                <a:spcPts val="800"/>
              </a:spcAft>
              <a:buFont typeface="Arial" panose="020B0604020202020204" pitchFamily="34" charset="0"/>
              <a:buChar char="•"/>
            </a:pPr>
            <a:r>
              <a:rPr lang="es-ES" sz="1600" dirty="0" smtClean="0">
                <a:latin typeface="Visuelt Pro" panose="020B0503040202040104"/>
              </a:rPr>
              <a:t>La tendencia de CellChat en consumo más pronunciada y lineal</a:t>
            </a:r>
          </a:p>
        </p:txBody>
      </p:sp>
      <p:sp>
        <p:nvSpPr>
          <p:cNvPr id="37" name="Rectángulo 36"/>
          <p:cNvSpPr/>
          <p:nvPr/>
        </p:nvSpPr>
        <p:spPr>
          <a:xfrm>
            <a:off x="3356230" y="3132183"/>
            <a:ext cx="1936367" cy="1323439"/>
          </a:xfrm>
          <a:prstGeom prst="rect">
            <a:avLst/>
          </a:prstGeom>
        </p:spPr>
        <p:txBody>
          <a:bodyPr wrap="square">
            <a:spAutoFit/>
          </a:bodyPr>
          <a:lstStyle/>
          <a:p>
            <a:pPr marL="285750" lvl="0" indent="-285750" algn="just">
              <a:spcBef>
                <a:spcPts val="3600"/>
              </a:spcBef>
              <a:spcAft>
                <a:spcPts val="800"/>
              </a:spcAft>
              <a:buFont typeface="Arial" panose="020B0604020202020204" pitchFamily="34" charset="0"/>
              <a:buChar char="•"/>
            </a:pPr>
            <a:r>
              <a:rPr lang="es-ES" sz="1600" dirty="0" smtClean="0">
                <a:latin typeface="Visuelt Pro" panose="020B0503040202040104"/>
              </a:rPr>
              <a:t>En NICHES, el número de tipos celulares afecta significativamente el tiempo de ejecución</a:t>
            </a:r>
          </a:p>
        </p:txBody>
      </p:sp>
    </p:spTree>
    <p:extLst>
      <p:ext uri="{BB962C8B-B14F-4D97-AF65-F5344CB8AC3E}">
        <p14:creationId xmlns:p14="http://schemas.microsoft.com/office/powerpoint/2010/main" val="1562530632"/>
      </p:ext>
    </p:extLst>
  </p:cSld>
  <p:clrMapOvr>
    <a:masterClrMapping/>
  </p:clrMapOvr>
  <mc:AlternateContent xmlns:mc="http://schemas.openxmlformats.org/markup-compatibility/2006" xmlns:p14="http://schemas.microsoft.com/office/powerpoint/2010/main">
    <mc:Choice Requires="p14">
      <p:transition spd="slow" p14:dur="2000" advTm="53512"/>
    </mc:Choice>
    <mc:Fallback xmlns="">
      <p:transition spd="slow" advTm="53512"/>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redondeado 50"/>
          <p:cNvSpPr/>
          <p:nvPr/>
        </p:nvSpPr>
        <p:spPr>
          <a:xfrm>
            <a:off x="340125" y="2109788"/>
            <a:ext cx="2749740" cy="1359875"/>
          </a:xfrm>
          <a:prstGeom prst="roundRect">
            <a:avLst>
              <a:gd name="adj" fmla="val 11361"/>
            </a:avLst>
          </a:prstGeom>
          <a:solidFill>
            <a:srgbClr val="9DC3E6"/>
          </a:solidFill>
          <a:ln>
            <a:solidFill>
              <a:srgbClr val="9DC3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6" name="Rectángulo redondeado 55"/>
          <p:cNvSpPr/>
          <p:nvPr/>
        </p:nvSpPr>
        <p:spPr>
          <a:xfrm>
            <a:off x="340124" y="3992253"/>
            <a:ext cx="2749740" cy="584775"/>
          </a:xfrm>
          <a:prstGeom prst="roundRect">
            <a:avLst>
              <a:gd name="adj" fmla="val 11361"/>
            </a:avLst>
          </a:prstGeom>
          <a:solidFill>
            <a:srgbClr val="9DC3E6"/>
          </a:solidFill>
          <a:ln>
            <a:solidFill>
              <a:srgbClr val="9DC3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Rectángulo redondeado 22"/>
          <p:cNvSpPr/>
          <p:nvPr/>
        </p:nvSpPr>
        <p:spPr>
          <a:xfrm>
            <a:off x="5668939" y="1840307"/>
            <a:ext cx="2781677" cy="1779193"/>
          </a:xfrm>
          <a:prstGeom prst="roundRect">
            <a:avLst>
              <a:gd name="adj" fmla="val 11361"/>
            </a:avLst>
          </a:prstGeom>
          <a:solidFill>
            <a:srgbClr val="9DC3E6"/>
          </a:solidFill>
          <a:ln>
            <a:solidFill>
              <a:srgbClr val="9DC3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Cruz 23"/>
          <p:cNvSpPr/>
          <p:nvPr/>
        </p:nvSpPr>
        <p:spPr>
          <a:xfrm>
            <a:off x="5806190" y="2022302"/>
            <a:ext cx="240071" cy="232599"/>
          </a:xfrm>
          <a:prstGeom prst="plus">
            <a:avLst>
              <a:gd name="adj" fmla="val 36230"/>
            </a:avLst>
          </a:prstGeom>
          <a:solidFill>
            <a:srgbClr val="FBC05D"/>
          </a:solidFill>
          <a:ln>
            <a:solidFill>
              <a:srgbClr val="FBC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Rectángulo 24"/>
          <p:cNvSpPr/>
          <p:nvPr/>
        </p:nvSpPr>
        <p:spPr>
          <a:xfrm>
            <a:off x="5823743" y="3315577"/>
            <a:ext cx="240071" cy="69850"/>
          </a:xfrm>
          <a:prstGeom prst="rect">
            <a:avLst/>
          </a:prstGeom>
          <a:solidFill>
            <a:srgbClr val="FBC05D"/>
          </a:solidFill>
          <a:ln>
            <a:solidFill>
              <a:srgbClr val="FBC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Marcador de texto 4"/>
          <p:cNvSpPr txBox="1">
            <a:spLocks/>
          </p:cNvSpPr>
          <p:nvPr/>
        </p:nvSpPr>
        <p:spPr>
          <a:xfrm>
            <a:off x="6079650" y="3246627"/>
            <a:ext cx="2409714" cy="207749"/>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900" b="0" kern="1200">
                <a:solidFill>
                  <a:schemeClr val="tx1"/>
                </a:solidFill>
                <a:latin typeface="Visuelt Pro" panose="020B050304020204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pex New"/>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pex New"/>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600" dirty="0"/>
              <a:t>Precisión </a:t>
            </a:r>
            <a:r>
              <a:rPr lang="es-ES" sz="1600" dirty="0" smtClean="0"/>
              <a:t>en la presencia proteica</a:t>
            </a:r>
            <a:endParaRPr lang="es-ES" sz="1600" dirty="0"/>
          </a:p>
        </p:txBody>
      </p:sp>
      <p:sp>
        <p:nvSpPr>
          <p:cNvPr id="31" name="Cruz 30"/>
          <p:cNvSpPr/>
          <p:nvPr/>
        </p:nvSpPr>
        <p:spPr>
          <a:xfrm>
            <a:off x="5803910" y="2414441"/>
            <a:ext cx="240071" cy="232599"/>
          </a:xfrm>
          <a:prstGeom prst="plus">
            <a:avLst>
              <a:gd name="adj" fmla="val 36230"/>
            </a:avLst>
          </a:prstGeom>
          <a:solidFill>
            <a:srgbClr val="FBC05D"/>
          </a:solidFill>
          <a:ln>
            <a:solidFill>
              <a:srgbClr val="FBC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Marcador de texto 4"/>
          <p:cNvSpPr txBox="1">
            <a:spLocks/>
          </p:cNvSpPr>
          <p:nvPr/>
        </p:nvSpPr>
        <p:spPr>
          <a:xfrm>
            <a:off x="6115159" y="2832248"/>
            <a:ext cx="2295919" cy="207749"/>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900" b="0" kern="1200">
                <a:solidFill>
                  <a:schemeClr val="tx1"/>
                </a:solidFill>
                <a:latin typeface="Visuelt Pro" panose="020B050304020204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pex New"/>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pex New"/>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600" dirty="0" smtClean="0"/>
              <a:t>Consistencia, concentración de sus predicciones</a:t>
            </a:r>
            <a:endParaRPr lang="es-ES" sz="1600" dirty="0"/>
          </a:p>
        </p:txBody>
      </p:sp>
      <p:sp>
        <p:nvSpPr>
          <p:cNvPr id="41" name="Rectángulo redondeado 40"/>
          <p:cNvSpPr/>
          <p:nvPr/>
        </p:nvSpPr>
        <p:spPr>
          <a:xfrm>
            <a:off x="6049154" y="1130359"/>
            <a:ext cx="1784498" cy="418013"/>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2" name="Título 1"/>
          <p:cNvSpPr>
            <a:spLocks noGrp="1"/>
          </p:cNvSpPr>
          <p:nvPr>
            <p:ph type="ctrTitle"/>
          </p:nvPr>
        </p:nvSpPr>
        <p:spPr>
          <a:xfrm>
            <a:off x="6049154" y="1130359"/>
            <a:ext cx="1784498" cy="425231"/>
          </a:xfrm>
        </p:spPr>
        <p:txBody>
          <a:bodyPr>
            <a:normAutofit/>
          </a:bodyPr>
          <a:lstStyle/>
          <a:p>
            <a:r>
              <a:rPr lang="es-ES" sz="2200" dirty="0" smtClean="0"/>
              <a:t>Efectos</a:t>
            </a:r>
            <a:endParaRPr lang="es-ES" sz="2200" dirty="0"/>
          </a:p>
        </p:txBody>
      </p:sp>
      <p:sp>
        <p:nvSpPr>
          <p:cNvPr id="43" name="Rectángulo redondeado 42"/>
          <p:cNvSpPr/>
          <p:nvPr/>
        </p:nvSpPr>
        <p:spPr>
          <a:xfrm>
            <a:off x="723363" y="1173844"/>
            <a:ext cx="1784498" cy="418013"/>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Título 1"/>
          <p:cNvSpPr txBox="1">
            <a:spLocks/>
          </p:cNvSpPr>
          <p:nvPr/>
        </p:nvSpPr>
        <p:spPr>
          <a:xfrm>
            <a:off x="723363" y="1190115"/>
            <a:ext cx="1784498" cy="378684"/>
          </a:xfrm>
          <a:prstGeom prst="rect">
            <a:avLst/>
          </a:prstGeom>
        </p:spPr>
        <p:txBody>
          <a:bodyPr vert="horz" lIns="91440" tIns="45720" rIns="91440" bIns="45720" rtlCol="0" anchor="ctr" anchorCtr="0">
            <a:normAutofit fontScale="90000" lnSpcReduction="10000"/>
          </a:bodyPr>
          <a:lstStyle>
            <a:lvl1pPr marL="0" indent="0" algn="ctr" defTabSz="914400" rtl="0" eaLnBrk="1" latinLnBrk="0" hangingPunct="1">
              <a:lnSpc>
                <a:spcPct val="90000"/>
              </a:lnSpc>
              <a:spcBef>
                <a:spcPct val="0"/>
              </a:spcBef>
              <a:buFont typeface="Arial" panose="020B0604020202020204" pitchFamily="34" charset="0"/>
              <a:buNone/>
              <a:defRPr sz="3750" kern="1200">
                <a:solidFill>
                  <a:schemeClr val="tx1"/>
                </a:solidFill>
                <a:latin typeface="Visuelt Pro" panose="020B0503040202040104" pitchFamily="34" charset="0"/>
                <a:ea typeface="+mj-ea"/>
                <a:cs typeface="+mj-cs"/>
              </a:defRPr>
            </a:lvl1pPr>
          </a:lstStyle>
          <a:p>
            <a:r>
              <a:rPr lang="es-ES" sz="2400" dirty="0" smtClean="0"/>
              <a:t>Metodología</a:t>
            </a:r>
            <a:endParaRPr lang="es-ES" dirty="0"/>
          </a:p>
        </p:txBody>
      </p:sp>
      <p:sp>
        <p:nvSpPr>
          <p:cNvPr id="6" name="Rectángulo 5"/>
          <p:cNvSpPr/>
          <p:nvPr/>
        </p:nvSpPr>
        <p:spPr>
          <a:xfrm>
            <a:off x="359022" y="2146225"/>
            <a:ext cx="2749740" cy="1323439"/>
          </a:xfrm>
          <a:prstGeom prst="rect">
            <a:avLst/>
          </a:prstGeom>
        </p:spPr>
        <p:txBody>
          <a:bodyPr wrap="square">
            <a:spAutoFit/>
          </a:bodyPr>
          <a:lstStyle/>
          <a:p>
            <a:pPr marL="285750" indent="-285750">
              <a:buFont typeface="Arial" panose="020B0604020202020204" pitchFamily="34" charset="0"/>
              <a:buChar char="•"/>
            </a:pPr>
            <a:r>
              <a:rPr lang="es-ES" sz="1600" dirty="0">
                <a:latin typeface="Visuelt Pro" panose="020B0503040202040104"/>
              </a:rPr>
              <a:t>Valor de probabilidad</a:t>
            </a:r>
          </a:p>
          <a:p>
            <a:pPr marL="285750" indent="-285750">
              <a:buFont typeface="Arial" panose="020B0604020202020204" pitchFamily="34" charset="0"/>
              <a:buChar char="•"/>
            </a:pPr>
            <a:endParaRPr lang="es-ES" sz="1600" dirty="0" smtClean="0">
              <a:latin typeface="Visuelt Pro" panose="020B0503040202040104"/>
            </a:endParaRPr>
          </a:p>
          <a:p>
            <a:pPr marL="285750" indent="-285750">
              <a:buFont typeface="Arial" panose="020B0604020202020204" pitchFamily="34" charset="0"/>
              <a:buChar char="•"/>
            </a:pPr>
            <a:r>
              <a:rPr lang="es-ES" sz="1600" dirty="0" smtClean="0">
                <a:latin typeface="Visuelt Pro" panose="020B0503040202040104"/>
              </a:rPr>
              <a:t>Promediado </a:t>
            </a:r>
            <a:r>
              <a:rPr lang="es-ES" sz="1600" dirty="0">
                <a:latin typeface="Visuelt Pro" panose="020B0503040202040104"/>
              </a:rPr>
              <a:t>de la expresión </a:t>
            </a:r>
            <a:r>
              <a:rPr lang="es-ES" sz="1600" dirty="0" smtClean="0">
                <a:latin typeface="Visuelt Pro" panose="020B0503040202040104"/>
              </a:rPr>
              <a:t>génica</a:t>
            </a:r>
          </a:p>
          <a:p>
            <a:endParaRPr lang="es-ES" sz="1600" dirty="0">
              <a:latin typeface="Visuelt Pro" panose="020B0503040202040104"/>
            </a:endParaRPr>
          </a:p>
          <a:p>
            <a:pPr marL="285750" indent="-285750">
              <a:buFont typeface="Arial" panose="020B0604020202020204" pitchFamily="34" charset="0"/>
              <a:buChar char="•"/>
            </a:pPr>
            <a:r>
              <a:rPr lang="es-ES" sz="1600" dirty="0" smtClean="0">
                <a:latin typeface="Visuelt Pro" panose="020B0503040202040104"/>
              </a:rPr>
              <a:t>Reducción del ruido técnico</a:t>
            </a:r>
          </a:p>
        </p:txBody>
      </p:sp>
      <p:sp>
        <p:nvSpPr>
          <p:cNvPr id="46" name="Rectángulo 45"/>
          <p:cNvSpPr/>
          <p:nvPr/>
        </p:nvSpPr>
        <p:spPr>
          <a:xfrm>
            <a:off x="359021" y="3992254"/>
            <a:ext cx="2680009" cy="584775"/>
          </a:xfrm>
          <a:prstGeom prst="rect">
            <a:avLst/>
          </a:prstGeom>
        </p:spPr>
        <p:txBody>
          <a:bodyPr wrap="square">
            <a:spAutoFit/>
          </a:bodyPr>
          <a:lstStyle/>
          <a:p>
            <a:pPr marL="285750" indent="-285750">
              <a:buFont typeface="Arial" panose="020B0604020202020204" pitchFamily="34" charset="0"/>
              <a:buChar char="•"/>
            </a:pPr>
            <a:r>
              <a:rPr lang="es-ES_tradnl" sz="1600" dirty="0" smtClean="0">
                <a:latin typeface="Visuelt Pro" panose="020B0503040202040104"/>
              </a:rPr>
              <a:t>No posee técnica para manejar la alta </a:t>
            </a:r>
            <a:r>
              <a:rPr lang="es-ES_tradnl" sz="1600" dirty="0" err="1" smtClean="0">
                <a:latin typeface="Visuelt Pro" panose="020B0503040202040104"/>
              </a:rPr>
              <a:t>dimensionalidad</a:t>
            </a:r>
            <a:r>
              <a:rPr lang="es-ES_tradnl" sz="1600" dirty="0" smtClean="0">
                <a:latin typeface="Visuelt Pro" panose="020B0503040202040104"/>
              </a:rPr>
              <a:t> de datos</a:t>
            </a:r>
            <a:endParaRPr lang="es-ES" sz="1400" dirty="0">
              <a:latin typeface="Visuelt Pro" panose="020B0503040202040104"/>
            </a:endParaRPr>
          </a:p>
        </p:txBody>
      </p:sp>
      <p:sp>
        <p:nvSpPr>
          <p:cNvPr id="58" name="Marcador de texto 2"/>
          <p:cNvSpPr>
            <a:spLocks noGrp="1"/>
          </p:cNvSpPr>
          <p:nvPr>
            <p:ph type="body" sz="quarter" idx="10"/>
          </p:nvPr>
        </p:nvSpPr>
        <p:spPr>
          <a:xfrm>
            <a:off x="340124" y="670567"/>
            <a:ext cx="3921702" cy="392732"/>
          </a:xfrm>
        </p:spPr>
        <p:txBody>
          <a:bodyPr>
            <a:noAutofit/>
          </a:bodyPr>
          <a:lstStyle/>
          <a:p>
            <a:r>
              <a:rPr lang="es-ES" sz="2200" dirty="0">
                <a:solidFill>
                  <a:schemeClr val="tx1"/>
                </a:solidFill>
                <a:latin typeface="Visuelt Pro" panose="020B0503040202040104"/>
              </a:rPr>
              <a:t>Enfoque metodológico de </a:t>
            </a:r>
            <a:r>
              <a:rPr lang="es-ES" sz="2200" dirty="0" smtClean="0">
                <a:solidFill>
                  <a:schemeClr val="tx1"/>
                </a:solidFill>
                <a:latin typeface="Visuelt Pro" panose="020B0503040202040104"/>
              </a:rPr>
              <a:t>CellChat</a:t>
            </a:r>
            <a:endParaRPr lang="es-ES" sz="2200" dirty="0">
              <a:solidFill>
                <a:schemeClr val="tx1"/>
              </a:solidFill>
              <a:latin typeface="Visuelt Pro" panose="020B0503040202040104"/>
            </a:endParaRPr>
          </a:p>
        </p:txBody>
      </p:sp>
      <p:sp>
        <p:nvSpPr>
          <p:cNvPr id="48" name="Flecha derecha 47"/>
          <p:cNvSpPr/>
          <p:nvPr/>
        </p:nvSpPr>
        <p:spPr>
          <a:xfrm>
            <a:off x="3246849" y="4096401"/>
            <a:ext cx="2325602" cy="306152"/>
          </a:xfrm>
          <a:prstGeom prst="rightArrow">
            <a:avLst/>
          </a:prstGeom>
          <a:solidFill>
            <a:srgbClr val="FF2525"/>
          </a:solidFill>
          <a:ln>
            <a:solidFill>
              <a:srgbClr val="FF2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Título 1"/>
          <p:cNvSpPr txBox="1">
            <a:spLocks/>
          </p:cNvSpPr>
          <p:nvPr/>
        </p:nvSpPr>
        <p:spPr>
          <a:xfrm>
            <a:off x="4014352" y="2398174"/>
            <a:ext cx="708002" cy="214192"/>
          </a:xfrm>
          <a:prstGeom prst="rect">
            <a:avLst/>
          </a:prstGeom>
        </p:spPr>
        <p:txBody>
          <a:bodyPr vert="horz" lIns="91440" tIns="45720" rIns="91440" bIns="45720" rtlCol="0" anchor="ctr" anchorCtr="0">
            <a:noAutofit/>
          </a:bodyPr>
          <a:lstStyle>
            <a:lvl1pPr marL="0" indent="0" algn="ctr" defTabSz="914400" rtl="0" eaLnBrk="1" latinLnBrk="0" hangingPunct="1">
              <a:lnSpc>
                <a:spcPct val="90000"/>
              </a:lnSpc>
              <a:spcBef>
                <a:spcPct val="0"/>
              </a:spcBef>
              <a:buFont typeface="Arial" panose="020B0604020202020204" pitchFamily="34" charset="0"/>
              <a:buNone/>
              <a:defRPr sz="3750" kern="1200">
                <a:solidFill>
                  <a:schemeClr val="tx1"/>
                </a:solidFill>
                <a:latin typeface="Visuelt Pro" panose="020B0503040202040104" pitchFamily="34" charset="0"/>
                <a:ea typeface="+mj-ea"/>
                <a:cs typeface="+mj-cs"/>
              </a:defRPr>
            </a:lvl1pPr>
          </a:lstStyle>
          <a:p>
            <a:r>
              <a:rPr lang="es-ES" sz="1600" dirty="0" smtClean="0"/>
              <a:t>produce</a:t>
            </a:r>
            <a:endParaRPr lang="es-ES" sz="2400" dirty="0"/>
          </a:p>
        </p:txBody>
      </p:sp>
      <p:sp>
        <p:nvSpPr>
          <p:cNvPr id="53" name="Título 1"/>
          <p:cNvSpPr txBox="1">
            <a:spLocks/>
          </p:cNvSpPr>
          <p:nvPr/>
        </p:nvSpPr>
        <p:spPr>
          <a:xfrm>
            <a:off x="4006142" y="3932922"/>
            <a:ext cx="724422" cy="214192"/>
          </a:xfrm>
          <a:prstGeom prst="rect">
            <a:avLst/>
          </a:prstGeom>
        </p:spPr>
        <p:txBody>
          <a:bodyPr vert="horz" lIns="91440" tIns="45720" rIns="91440" bIns="45720" rtlCol="0" anchor="ctr" anchorCtr="0">
            <a:noAutofit/>
          </a:bodyPr>
          <a:lstStyle>
            <a:lvl1pPr marL="0" indent="0" algn="ctr" defTabSz="914400" rtl="0" eaLnBrk="1" latinLnBrk="0" hangingPunct="1">
              <a:lnSpc>
                <a:spcPct val="90000"/>
              </a:lnSpc>
              <a:spcBef>
                <a:spcPct val="0"/>
              </a:spcBef>
              <a:buFont typeface="Arial" panose="020B0604020202020204" pitchFamily="34" charset="0"/>
              <a:buNone/>
              <a:defRPr sz="3750" kern="1200">
                <a:solidFill>
                  <a:schemeClr val="tx1"/>
                </a:solidFill>
                <a:latin typeface="Visuelt Pro" panose="020B0503040202040104" pitchFamily="34" charset="0"/>
                <a:ea typeface="+mj-ea"/>
                <a:cs typeface="+mj-cs"/>
              </a:defRPr>
            </a:lvl1pPr>
          </a:lstStyle>
          <a:p>
            <a:r>
              <a:rPr lang="es-ES" sz="1600" dirty="0" smtClean="0"/>
              <a:t>produce</a:t>
            </a:r>
            <a:endParaRPr lang="es-ES" sz="2400" dirty="0"/>
          </a:p>
        </p:txBody>
      </p:sp>
      <p:sp>
        <p:nvSpPr>
          <p:cNvPr id="63" name="Flecha derecha 62"/>
          <p:cNvSpPr/>
          <p:nvPr/>
        </p:nvSpPr>
        <p:spPr>
          <a:xfrm>
            <a:off x="3211227" y="2565504"/>
            <a:ext cx="2325602" cy="306152"/>
          </a:xfrm>
          <a:prstGeom prst="rightArrow">
            <a:avLst/>
          </a:prstGeom>
          <a:solidFill>
            <a:srgbClr val="FF2525"/>
          </a:solidFill>
          <a:ln>
            <a:solidFill>
              <a:srgbClr val="FF2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3" name="Rectángulo redondeado 82"/>
          <p:cNvSpPr/>
          <p:nvPr/>
        </p:nvSpPr>
        <p:spPr>
          <a:xfrm>
            <a:off x="5637004" y="3986759"/>
            <a:ext cx="2781676" cy="584724"/>
          </a:xfrm>
          <a:prstGeom prst="roundRect">
            <a:avLst>
              <a:gd name="adj" fmla="val 11361"/>
            </a:avLst>
          </a:prstGeom>
          <a:solidFill>
            <a:srgbClr val="9DC3E6"/>
          </a:solidFill>
          <a:ln>
            <a:solidFill>
              <a:srgbClr val="9DC3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4" name="Marcador de texto 4"/>
          <p:cNvSpPr txBox="1">
            <a:spLocks/>
          </p:cNvSpPr>
          <p:nvPr/>
        </p:nvSpPr>
        <p:spPr>
          <a:xfrm>
            <a:off x="6100997" y="4172230"/>
            <a:ext cx="2367020" cy="207749"/>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900" b="0" kern="1200">
                <a:solidFill>
                  <a:schemeClr val="tx1"/>
                </a:solidFill>
                <a:latin typeface="Visuelt Pro" panose="020B050304020204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pex New"/>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pex New"/>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600" dirty="0" smtClean="0"/>
              <a:t>Tiempo de ejecución, y consumo de memoria</a:t>
            </a:r>
            <a:endParaRPr lang="es-ES" sz="1600" dirty="0"/>
          </a:p>
        </p:txBody>
      </p:sp>
      <p:sp>
        <p:nvSpPr>
          <p:cNvPr id="88" name="Cruz 87"/>
          <p:cNvSpPr/>
          <p:nvPr/>
        </p:nvSpPr>
        <p:spPr>
          <a:xfrm>
            <a:off x="5803909" y="2819824"/>
            <a:ext cx="240071" cy="232599"/>
          </a:xfrm>
          <a:prstGeom prst="plus">
            <a:avLst>
              <a:gd name="adj" fmla="val 36230"/>
            </a:avLst>
          </a:prstGeom>
          <a:solidFill>
            <a:srgbClr val="FBC05D"/>
          </a:solidFill>
          <a:ln>
            <a:solidFill>
              <a:srgbClr val="FBC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9" name="Cruz 88"/>
          <p:cNvSpPr/>
          <p:nvPr/>
        </p:nvSpPr>
        <p:spPr>
          <a:xfrm>
            <a:off x="5773264" y="4162796"/>
            <a:ext cx="240071" cy="232599"/>
          </a:xfrm>
          <a:prstGeom prst="plus">
            <a:avLst>
              <a:gd name="adj" fmla="val 36230"/>
            </a:avLst>
          </a:prstGeom>
          <a:solidFill>
            <a:srgbClr val="FBC05D"/>
          </a:solidFill>
          <a:ln>
            <a:solidFill>
              <a:srgbClr val="FBC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0" name="Google Shape;557;p9"/>
          <p:cNvSpPr/>
          <p:nvPr/>
        </p:nvSpPr>
        <p:spPr>
          <a:xfrm>
            <a:off x="340124"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91" name="Google Shape;557;p9"/>
          <p:cNvSpPr/>
          <p:nvPr/>
        </p:nvSpPr>
        <p:spPr>
          <a:xfrm>
            <a:off x="1579586"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92" name="Google Shape;557;p9"/>
          <p:cNvSpPr/>
          <p:nvPr/>
        </p:nvSpPr>
        <p:spPr>
          <a:xfrm>
            <a:off x="2819048"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93" name="Google Shape;557;p9"/>
          <p:cNvSpPr/>
          <p:nvPr/>
        </p:nvSpPr>
        <p:spPr>
          <a:xfrm>
            <a:off x="4058510" y="139126"/>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DDBA5"/>
          </a:solidFill>
          <a:ln>
            <a:noFill/>
          </a:ln>
        </p:spPr>
      </p:sp>
      <p:sp>
        <p:nvSpPr>
          <p:cNvPr id="94" name="Google Shape;557;p9"/>
          <p:cNvSpPr/>
          <p:nvPr/>
        </p:nvSpPr>
        <p:spPr>
          <a:xfrm>
            <a:off x="5297972"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95" name="CuadroTexto 94"/>
          <p:cNvSpPr txBox="1"/>
          <p:nvPr/>
        </p:nvSpPr>
        <p:spPr>
          <a:xfrm>
            <a:off x="340125" y="163967"/>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1.  Introducción</a:t>
            </a:r>
            <a:endParaRPr lang="es-ES" sz="1400" b="1" dirty="0">
              <a:solidFill>
                <a:schemeClr val="bg1"/>
              </a:solidFill>
              <a:latin typeface="Visuelt Pro" panose="020B0503040202040104"/>
            </a:endParaRPr>
          </a:p>
        </p:txBody>
      </p:sp>
      <p:sp>
        <p:nvSpPr>
          <p:cNvPr id="96" name="CuadroTexto 95"/>
          <p:cNvSpPr txBox="1"/>
          <p:nvPr/>
        </p:nvSpPr>
        <p:spPr>
          <a:xfrm>
            <a:off x="1579585" y="176080"/>
            <a:ext cx="1239462" cy="307777"/>
          </a:xfrm>
          <a:prstGeom prst="rect">
            <a:avLst/>
          </a:prstGeom>
          <a:noFill/>
        </p:spPr>
        <p:txBody>
          <a:bodyPr wrap="square" rtlCol="0">
            <a:spAutoFit/>
          </a:bodyPr>
          <a:lstStyle/>
          <a:p>
            <a:pPr algn="ctr"/>
            <a:r>
              <a:rPr lang="es-ES" sz="1400" b="1" dirty="0">
                <a:solidFill>
                  <a:schemeClr val="bg1"/>
                </a:solidFill>
                <a:latin typeface="Visuelt Pro" panose="020B0503040202040104"/>
              </a:rPr>
              <a:t>2</a:t>
            </a:r>
            <a:r>
              <a:rPr lang="es-ES" sz="1400" b="1" dirty="0" smtClean="0">
                <a:solidFill>
                  <a:schemeClr val="bg1"/>
                </a:solidFill>
                <a:latin typeface="Visuelt Pro" panose="020B0503040202040104"/>
              </a:rPr>
              <a:t>.  Objetivos</a:t>
            </a:r>
            <a:endParaRPr lang="es-ES" sz="1400" b="1" dirty="0">
              <a:solidFill>
                <a:schemeClr val="bg1"/>
              </a:solidFill>
              <a:latin typeface="Visuelt Pro" panose="020B0503040202040104"/>
            </a:endParaRPr>
          </a:p>
        </p:txBody>
      </p:sp>
      <p:sp>
        <p:nvSpPr>
          <p:cNvPr id="97" name="CuadroTexto 96"/>
          <p:cNvSpPr txBox="1"/>
          <p:nvPr/>
        </p:nvSpPr>
        <p:spPr>
          <a:xfrm>
            <a:off x="2819048" y="177403"/>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3. Metodología</a:t>
            </a:r>
            <a:endParaRPr lang="es-ES" sz="1400" b="1" dirty="0">
              <a:solidFill>
                <a:schemeClr val="bg1"/>
              </a:solidFill>
              <a:latin typeface="Visuelt Pro" panose="020B0503040202040104"/>
            </a:endParaRPr>
          </a:p>
        </p:txBody>
      </p:sp>
      <p:sp>
        <p:nvSpPr>
          <p:cNvPr id="98" name="CuadroTexto 97"/>
          <p:cNvSpPr txBox="1"/>
          <p:nvPr/>
        </p:nvSpPr>
        <p:spPr>
          <a:xfrm>
            <a:off x="4058510" y="110901"/>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Resultados y discusión</a:t>
            </a:r>
            <a:endParaRPr lang="es-ES" sz="1200" b="1" dirty="0">
              <a:solidFill>
                <a:schemeClr val="bg1"/>
              </a:solidFill>
              <a:latin typeface="Visuelt Pro" panose="020B0503040202040104"/>
            </a:endParaRPr>
          </a:p>
        </p:txBody>
      </p:sp>
      <p:sp>
        <p:nvSpPr>
          <p:cNvPr id="99" name="CuadroTexto 98"/>
          <p:cNvSpPr txBox="1"/>
          <p:nvPr/>
        </p:nvSpPr>
        <p:spPr>
          <a:xfrm>
            <a:off x="5292598" y="163966"/>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5.  Conclusiones</a:t>
            </a:r>
            <a:endParaRPr lang="es-ES" sz="1400" b="1" dirty="0">
              <a:solidFill>
                <a:schemeClr val="bg1"/>
              </a:solidFill>
              <a:latin typeface="Visuelt Pro" panose="020B0503040202040104"/>
            </a:endParaRPr>
          </a:p>
        </p:txBody>
      </p:sp>
      <p:sp>
        <p:nvSpPr>
          <p:cNvPr id="38" name="Marcador de texto 4"/>
          <p:cNvSpPr txBox="1">
            <a:spLocks/>
          </p:cNvSpPr>
          <p:nvPr/>
        </p:nvSpPr>
        <p:spPr>
          <a:xfrm>
            <a:off x="6117444" y="2013334"/>
            <a:ext cx="2293634" cy="207749"/>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900" b="0" kern="1200">
                <a:solidFill>
                  <a:schemeClr val="tx1"/>
                </a:solidFill>
                <a:latin typeface="Visuelt Pro" panose="020B050304020204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pex New"/>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pex New"/>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600" dirty="0" smtClean="0"/>
              <a:t>Número de interacciones</a:t>
            </a:r>
            <a:endParaRPr lang="es-ES" sz="1600" dirty="0"/>
          </a:p>
        </p:txBody>
      </p:sp>
      <p:sp>
        <p:nvSpPr>
          <p:cNvPr id="39" name="Marcador de texto 4"/>
          <p:cNvSpPr txBox="1">
            <a:spLocks/>
          </p:cNvSpPr>
          <p:nvPr/>
        </p:nvSpPr>
        <p:spPr>
          <a:xfrm>
            <a:off x="6100997" y="2401395"/>
            <a:ext cx="2293634" cy="207749"/>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900" b="0" kern="1200">
                <a:solidFill>
                  <a:schemeClr val="tx1"/>
                </a:solidFill>
                <a:latin typeface="Visuelt Pro" panose="020B050304020204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pex New"/>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pex New"/>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600" dirty="0" smtClean="0"/>
              <a:t>Precisión en la </a:t>
            </a:r>
            <a:r>
              <a:rPr lang="es-ES" sz="1600" dirty="0"/>
              <a:t>expresión génica</a:t>
            </a:r>
          </a:p>
        </p:txBody>
      </p:sp>
    </p:spTree>
    <p:extLst>
      <p:ext uri="{BB962C8B-B14F-4D97-AF65-F5344CB8AC3E}">
        <p14:creationId xmlns:p14="http://schemas.microsoft.com/office/powerpoint/2010/main" val="1280635564"/>
      </p:ext>
    </p:extLst>
  </p:cSld>
  <p:clrMapOvr>
    <a:masterClrMapping/>
  </p:clrMapOvr>
  <mc:AlternateContent xmlns:mc="http://schemas.openxmlformats.org/markup-compatibility/2006" xmlns:p14="http://schemas.microsoft.com/office/powerpoint/2010/main">
    <mc:Choice Requires="p14">
      <p:transition spd="slow" p14:dur="2000" advTm="83360"/>
    </mc:Choice>
    <mc:Fallback xmlns="">
      <p:transition spd="slow" advTm="8336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ángulo redondeado 67"/>
          <p:cNvSpPr/>
          <p:nvPr/>
        </p:nvSpPr>
        <p:spPr>
          <a:xfrm>
            <a:off x="5668939" y="3985826"/>
            <a:ext cx="2973622" cy="584724"/>
          </a:xfrm>
          <a:prstGeom prst="roundRect">
            <a:avLst>
              <a:gd name="adj" fmla="val 11361"/>
            </a:avLst>
          </a:prstGeom>
          <a:solidFill>
            <a:srgbClr val="9DC3E6"/>
          </a:solidFill>
          <a:ln>
            <a:solidFill>
              <a:srgbClr val="9DC3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1" name="Rectángulo redondeado 70"/>
          <p:cNvSpPr/>
          <p:nvPr/>
        </p:nvSpPr>
        <p:spPr>
          <a:xfrm>
            <a:off x="5668940" y="1834448"/>
            <a:ext cx="2973621" cy="1778495"/>
          </a:xfrm>
          <a:prstGeom prst="roundRect">
            <a:avLst>
              <a:gd name="adj" fmla="val 11361"/>
            </a:avLst>
          </a:prstGeom>
          <a:solidFill>
            <a:srgbClr val="9DC3E6"/>
          </a:solidFill>
          <a:ln>
            <a:solidFill>
              <a:srgbClr val="9DC3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6" name="Rectángulo redondeado 55"/>
          <p:cNvSpPr/>
          <p:nvPr/>
        </p:nvSpPr>
        <p:spPr>
          <a:xfrm>
            <a:off x="431586" y="3989483"/>
            <a:ext cx="2752398" cy="584776"/>
          </a:xfrm>
          <a:prstGeom prst="roundRect">
            <a:avLst>
              <a:gd name="adj" fmla="val 11361"/>
            </a:avLst>
          </a:prstGeom>
          <a:solidFill>
            <a:srgbClr val="9DC3E6"/>
          </a:solidFill>
          <a:ln>
            <a:solidFill>
              <a:srgbClr val="9DC3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1" name="Rectángulo redondeado 50"/>
          <p:cNvSpPr/>
          <p:nvPr/>
        </p:nvSpPr>
        <p:spPr>
          <a:xfrm>
            <a:off x="453445" y="2177409"/>
            <a:ext cx="2752323" cy="1232632"/>
          </a:xfrm>
          <a:prstGeom prst="roundRect">
            <a:avLst>
              <a:gd name="adj" fmla="val 11361"/>
            </a:avLst>
          </a:prstGeom>
          <a:solidFill>
            <a:srgbClr val="9DC3E6"/>
          </a:solidFill>
          <a:ln>
            <a:solidFill>
              <a:srgbClr val="9DC3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Marcador de texto 2"/>
          <p:cNvSpPr>
            <a:spLocks noGrp="1"/>
          </p:cNvSpPr>
          <p:nvPr>
            <p:ph type="body" sz="quarter" idx="10"/>
          </p:nvPr>
        </p:nvSpPr>
        <p:spPr>
          <a:xfrm>
            <a:off x="340124" y="670567"/>
            <a:ext cx="3921702" cy="392732"/>
          </a:xfrm>
        </p:spPr>
        <p:txBody>
          <a:bodyPr>
            <a:noAutofit/>
          </a:bodyPr>
          <a:lstStyle/>
          <a:p>
            <a:r>
              <a:rPr lang="es-ES" sz="2000" dirty="0">
                <a:solidFill>
                  <a:schemeClr val="tx1"/>
                </a:solidFill>
                <a:latin typeface="Visuelt Pro" panose="020B0503040202040104"/>
              </a:rPr>
              <a:t>Enfoque </a:t>
            </a:r>
            <a:r>
              <a:rPr lang="es-ES" sz="2200" dirty="0">
                <a:solidFill>
                  <a:schemeClr val="tx1"/>
                </a:solidFill>
                <a:latin typeface="Visuelt Pro" panose="020B0503040202040104"/>
              </a:rPr>
              <a:t>metodológico</a:t>
            </a:r>
            <a:r>
              <a:rPr lang="es-ES" sz="2000" dirty="0">
                <a:solidFill>
                  <a:schemeClr val="tx1"/>
                </a:solidFill>
                <a:latin typeface="Visuelt Pro" panose="020B0503040202040104"/>
              </a:rPr>
              <a:t> de </a:t>
            </a:r>
            <a:r>
              <a:rPr lang="es-ES" sz="2000" dirty="0" smtClean="0">
                <a:solidFill>
                  <a:schemeClr val="tx1"/>
                </a:solidFill>
                <a:latin typeface="Visuelt Pro" panose="020B0503040202040104"/>
              </a:rPr>
              <a:t>NICHES</a:t>
            </a:r>
            <a:endParaRPr lang="es-ES" sz="2200" dirty="0">
              <a:solidFill>
                <a:schemeClr val="tx1"/>
              </a:solidFill>
              <a:latin typeface="Visuelt Pro" panose="020B0503040202040104"/>
            </a:endParaRPr>
          </a:p>
        </p:txBody>
      </p:sp>
      <p:sp>
        <p:nvSpPr>
          <p:cNvPr id="24" name="Cruz 23"/>
          <p:cNvSpPr/>
          <p:nvPr/>
        </p:nvSpPr>
        <p:spPr>
          <a:xfrm>
            <a:off x="5810371" y="2735384"/>
            <a:ext cx="240071" cy="232599"/>
          </a:xfrm>
          <a:prstGeom prst="plus">
            <a:avLst>
              <a:gd name="adj" fmla="val 36230"/>
            </a:avLst>
          </a:prstGeom>
          <a:solidFill>
            <a:srgbClr val="FBC05D"/>
          </a:solidFill>
          <a:ln>
            <a:solidFill>
              <a:srgbClr val="FBC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Rectángulo 24"/>
          <p:cNvSpPr/>
          <p:nvPr/>
        </p:nvSpPr>
        <p:spPr>
          <a:xfrm>
            <a:off x="5811547" y="2102537"/>
            <a:ext cx="240071" cy="69850"/>
          </a:xfrm>
          <a:prstGeom prst="rect">
            <a:avLst/>
          </a:prstGeom>
          <a:solidFill>
            <a:srgbClr val="FBC05D"/>
          </a:solidFill>
          <a:ln>
            <a:solidFill>
              <a:srgbClr val="FBC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Marcador de texto 4"/>
          <p:cNvSpPr txBox="1">
            <a:spLocks/>
          </p:cNvSpPr>
          <p:nvPr/>
        </p:nvSpPr>
        <p:spPr>
          <a:xfrm>
            <a:off x="6178631" y="2020633"/>
            <a:ext cx="2321317" cy="207749"/>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900" b="0" kern="1200">
                <a:solidFill>
                  <a:schemeClr val="tx1"/>
                </a:solidFill>
                <a:latin typeface="Visuelt Pro" panose="020B050304020204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pex New"/>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pex New"/>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600" dirty="0"/>
              <a:t>Precisión </a:t>
            </a:r>
            <a:r>
              <a:rPr lang="es-ES" sz="1600" dirty="0" smtClean="0"/>
              <a:t>en </a:t>
            </a:r>
            <a:r>
              <a:rPr lang="es-ES" sz="1600" dirty="0"/>
              <a:t>la expresión </a:t>
            </a:r>
            <a:r>
              <a:rPr lang="es-ES" sz="1600" dirty="0" smtClean="0"/>
              <a:t>génica</a:t>
            </a:r>
            <a:endParaRPr lang="es-ES" sz="1600" dirty="0"/>
          </a:p>
        </p:txBody>
      </p:sp>
      <p:sp>
        <p:nvSpPr>
          <p:cNvPr id="28" name="Marcador de texto 4"/>
          <p:cNvSpPr txBox="1">
            <a:spLocks/>
          </p:cNvSpPr>
          <p:nvPr/>
        </p:nvSpPr>
        <p:spPr>
          <a:xfrm>
            <a:off x="6179737" y="2747810"/>
            <a:ext cx="2461645" cy="207749"/>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900" b="0" kern="1200">
                <a:solidFill>
                  <a:schemeClr val="tx1"/>
                </a:solidFill>
                <a:latin typeface="Visuelt Pro" panose="020B050304020204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pex New"/>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pex New"/>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600" dirty="0" smtClean="0"/>
              <a:t>Precisión en </a:t>
            </a:r>
            <a:r>
              <a:rPr lang="es-ES" sz="1600" dirty="0"/>
              <a:t>la presencia proteica</a:t>
            </a:r>
          </a:p>
        </p:txBody>
      </p:sp>
      <p:sp>
        <p:nvSpPr>
          <p:cNvPr id="31" name="Cruz 30"/>
          <p:cNvSpPr/>
          <p:nvPr/>
        </p:nvSpPr>
        <p:spPr>
          <a:xfrm>
            <a:off x="5811549" y="2364665"/>
            <a:ext cx="240071" cy="232599"/>
          </a:xfrm>
          <a:prstGeom prst="plus">
            <a:avLst>
              <a:gd name="adj" fmla="val 36230"/>
            </a:avLst>
          </a:prstGeom>
          <a:solidFill>
            <a:srgbClr val="FBC05D"/>
          </a:solidFill>
          <a:ln>
            <a:solidFill>
              <a:srgbClr val="FBC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Marcador de texto 4"/>
          <p:cNvSpPr txBox="1">
            <a:spLocks/>
          </p:cNvSpPr>
          <p:nvPr/>
        </p:nvSpPr>
        <p:spPr>
          <a:xfrm>
            <a:off x="6178633" y="2375304"/>
            <a:ext cx="2321319" cy="207749"/>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900" b="0" kern="1200">
                <a:solidFill>
                  <a:schemeClr val="tx1"/>
                </a:solidFill>
                <a:latin typeface="Visuelt Pro" panose="020B050304020204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pex New"/>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pex New"/>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600" dirty="0"/>
              <a:t>Número de ligandos y receptores</a:t>
            </a:r>
          </a:p>
        </p:txBody>
      </p:sp>
      <p:sp>
        <p:nvSpPr>
          <p:cNvPr id="37" name="Marcador de texto 4"/>
          <p:cNvSpPr txBox="1">
            <a:spLocks/>
          </p:cNvSpPr>
          <p:nvPr/>
        </p:nvSpPr>
        <p:spPr>
          <a:xfrm>
            <a:off x="6132932" y="4171297"/>
            <a:ext cx="2367020" cy="207749"/>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900" b="0" kern="1200">
                <a:solidFill>
                  <a:schemeClr val="tx1"/>
                </a:solidFill>
                <a:latin typeface="Visuelt Pro" panose="020B050304020204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pex New"/>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pex New"/>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600" dirty="0" smtClean="0"/>
              <a:t>Tiempo de ejecución, y consumo de memoria</a:t>
            </a:r>
            <a:endParaRPr lang="es-ES" sz="1600" dirty="0"/>
          </a:p>
        </p:txBody>
      </p:sp>
      <p:sp>
        <p:nvSpPr>
          <p:cNvPr id="6" name="Rectángulo 5"/>
          <p:cNvSpPr/>
          <p:nvPr/>
        </p:nvSpPr>
        <p:spPr>
          <a:xfrm>
            <a:off x="431587" y="2268754"/>
            <a:ext cx="2786420" cy="1077218"/>
          </a:xfrm>
          <a:prstGeom prst="rect">
            <a:avLst/>
          </a:prstGeom>
        </p:spPr>
        <p:txBody>
          <a:bodyPr wrap="square">
            <a:spAutoFit/>
          </a:bodyPr>
          <a:lstStyle/>
          <a:p>
            <a:pPr marL="285750" indent="-285750">
              <a:buFont typeface="Arial" panose="020B0604020202020204" pitchFamily="34" charset="0"/>
              <a:buChar char="•"/>
            </a:pPr>
            <a:r>
              <a:rPr lang="es-ES" sz="1600" dirty="0" smtClean="0">
                <a:latin typeface="Visuelt Pro" panose="020B0503040202040104"/>
              </a:rPr>
              <a:t>Ausencia </a:t>
            </a:r>
            <a:r>
              <a:rPr lang="es-ES" sz="1600" dirty="0">
                <a:latin typeface="Visuelt Pro" panose="020B0503040202040104"/>
              </a:rPr>
              <a:t>de </a:t>
            </a:r>
            <a:r>
              <a:rPr lang="es-ES" sz="1600" dirty="0" smtClean="0">
                <a:latin typeface="Visuelt Pro" panose="020B0503040202040104"/>
              </a:rPr>
              <a:t>promediado </a:t>
            </a:r>
          </a:p>
          <a:p>
            <a:pPr marL="285750" indent="-285750">
              <a:buFont typeface="Arial" panose="020B0604020202020204" pitchFamily="34" charset="0"/>
              <a:buChar char="•"/>
            </a:pPr>
            <a:endParaRPr lang="es-ES" sz="1600" dirty="0">
              <a:latin typeface="Visuelt Pro" panose="020B0503040202040104"/>
            </a:endParaRPr>
          </a:p>
          <a:p>
            <a:pPr marL="285750" indent="-285750">
              <a:buFont typeface="Arial" panose="020B0604020202020204" pitchFamily="34" charset="0"/>
              <a:buChar char="•"/>
            </a:pPr>
            <a:r>
              <a:rPr lang="es-ES" sz="1600" dirty="0" smtClean="0">
                <a:latin typeface="Visuelt Pro" panose="020B0503040202040104"/>
              </a:rPr>
              <a:t>Mantiene la variabilidad inherente biológica</a:t>
            </a:r>
          </a:p>
        </p:txBody>
      </p:sp>
      <p:sp>
        <p:nvSpPr>
          <p:cNvPr id="46" name="Rectángulo 45"/>
          <p:cNvSpPr/>
          <p:nvPr/>
        </p:nvSpPr>
        <p:spPr>
          <a:xfrm>
            <a:off x="453444" y="3989484"/>
            <a:ext cx="2742746" cy="584775"/>
          </a:xfrm>
          <a:prstGeom prst="rect">
            <a:avLst/>
          </a:prstGeom>
        </p:spPr>
        <p:txBody>
          <a:bodyPr wrap="square">
            <a:spAutoFit/>
          </a:bodyPr>
          <a:lstStyle/>
          <a:p>
            <a:pPr marL="285750" indent="-285750">
              <a:buFont typeface="Arial" panose="020B0604020202020204" pitchFamily="34" charset="0"/>
              <a:buChar char="•"/>
            </a:pPr>
            <a:r>
              <a:rPr lang="es-ES" sz="1600" dirty="0">
                <a:latin typeface="Visuelt Pro" panose="020B0503040202040104"/>
              </a:rPr>
              <a:t>M</a:t>
            </a:r>
            <a:r>
              <a:rPr lang="es-ES" sz="1600" dirty="0" smtClean="0">
                <a:latin typeface="Visuelt Pro" panose="020B0503040202040104"/>
              </a:rPr>
              <a:t>uestreo </a:t>
            </a:r>
            <a:r>
              <a:rPr lang="es-ES" sz="1600" dirty="0">
                <a:latin typeface="Visuelt Pro" panose="020B0503040202040104"/>
              </a:rPr>
              <a:t>aleatorio que reduce la cantidad de </a:t>
            </a:r>
            <a:r>
              <a:rPr lang="es-ES" sz="1600" dirty="0" smtClean="0">
                <a:latin typeface="Visuelt Pro" panose="020B0503040202040104"/>
              </a:rPr>
              <a:t>células</a:t>
            </a:r>
            <a:endParaRPr lang="es-ES" sz="1600" dirty="0">
              <a:latin typeface="Visuelt Pro" panose="020B0503040202040104"/>
            </a:endParaRPr>
          </a:p>
        </p:txBody>
      </p:sp>
      <p:sp>
        <p:nvSpPr>
          <p:cNvPr id="59" name="Flecha derecha 58"/>
          <p:cNvSpPr/>
          <p:nvPr/>
        </p:nvSpPr>
        <p:spPr>
          <a:xfrm>
            <a:off x="3278784" y="4095468"/>
            <a:ext cx="2325602" cy="306152"/>
          </a:xfrm>
          <a:prstGeom prst="rightArrow">
            <a:avLst/>
          </a:prstGeom>
          <a:solidFill>
            <a:srgbClr val="FF2525"/>
          </a:solidFill>
          <a:ln>
            <a:solidFill>
              <a:srgbClr val="FF2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5" name="Título 1"/>
          <p:cNvSpPr txBox="1">
            <a:spLocks/>
          </p:cNvSpPr>
          <p:nvPr/>
        </p:nvSpPr>
        <p:spPr>
          <a:xfrm>
            <a:off x="4083353" y="2345635"/>
            <a:ext cx="708002" cy="214192"/>
          </a:xfrm>
          <a:prstGeom prst="rect">
            <a:avLst/>
          </a:prstGeom>
        </p:spPr>
        <p:txBody>
          <a:bodyPr vert="horz" lIns="91440" tIns="45720" rIns="91440" bIns="45720" rtlCol="0" anchor="ctr" anchorCtr="0">
            <a:noAutofit/>
          </a:bodyPr>
          <a:lstStyle>
            <a:lvl1pPr marL="0" indent="0" algn="ctr" defTabSz="914400" rtl="0" eaLnBrk="1" latinLnBrk="0" hangingPunct="1">
              <a:lnSpc>
                <a:spcPct val="90000"/>
              </a:lnSpc>
              <a:spcBef>
                <a:spcPct val="0"/>
              </a:spcBef>
              <a:buFont typeface="Arial" panose="020B0604020202020204" pitchFamily="34" charset="0"/>
              <a:buNone/>
              <a:defRPr sz="3750" kern="1200">
                <a:solidFill>
                  <a:schemeClr val="tx1"/>
                </a:solidFill>
                <a:latin typeface="Visuelt Pro" panose="020B0503040202040104" pitchFamily="34" charset="0"/>
                <a:ea typeface="+mj-ea"/>
                <a:cs typeface="+mj-cs"/>
              </a:defRPr>
            </a:lvl1pPr>
          </a:lstStyle>
          <a:p>
            <a:r>
              <a:rPr lang="es-ES" sz="1600" dirty="0" smtClean="0"/>
              <a:t>produce</a:t>
            </a:r>
            <a:endParaRPr lang="es-ES" sz="2400" dirty="0"/>
          </a:p>
        </p:txBody>
      </p:sp>
      <p:sp>
        <p:nvSpPr>
          <p:cNvPr id="66" name="Título 1"/>
          <p:cNvSpPr txBox="1">
            <a:spLocks/>
          </p:cNvSpPr>
          <p:nvPr/>
        </p:nvSpPr>
        <p:spPr>
          <a:xfrm>
            <a:off x="4038077" y="3931989"/>
            <a:ext cx="724422" cy="214192"/>
          </a:xfrm>
          <a:prstGeom prst="rect">
            <a:avLst/>
          </a:prstGeom>
        </p:spPr>
        <p:txBody>
          <a:bodyPr vert="horz" lIns="91440" tIns="45720" rIns="91440" bIns="45720" rtlCol="0" anchor="ctr" anchorCtr="0">
            <a:noAutofit/>
          </a:bodyPr>
          <a:lstStyle>
            <a:lvl1pPr marL="0" indent="0" algn="ctr" defTabSz="914400" rtl="0" eaLnBrk="1" latinLnBrk="0" hangingPunct="1">
              <a:lnSpc>
                <a:spcPct val="90000"/>
              </a:lnSpc>
              <a:spcBef>
                <a:spcPct val="0"/>
              </a:spcBef>
              <a:buFont typeface="Arial" panose="020B0604020202020204" pitchFamily="34" charset="0"/>
              <a:buNone/>
              <a:defRPr sz="3750" kern="1200">
                <a:solidFill>
                  <a:schemeClr val="tx1"/>
                </a:solidFill>
                <a:latin typeface="Visuelt Pro" panose="020B0503040202040104" pitchFamily="34" charset="0"/>
                <a:ea typeface="+mj-ea"/>
                <a:cs typeface="+mj-cs"/>
              </a:defRPr>
            </a:lvl1pPr>
          </a:lstStyle>
          <a:p>
            <a:r>
              <a:rPr lang="es-ES" sz="1600" dirty="0" smtClean="0"/>
              <a:t>produce</a:t>
            </a:r>
            <a:endParaRPr lang="es-ES" sz="2400" dirty="0"/>
          </a:p>
        </p:txBody>
      </p:sp>
      <p:sp>
        <p:nvSpPr>
          <p:cNvPr id="82" name="Rectángulo redondeado 81"/>
          <p:cNvSpPr/>
          <p:nvPr/>
        </p:nvSpPr>
        <p:spPr>
          <a:xfrm>
            <a:off x="6129281" y="1162015"/>
            <a:ext cx="1784498" cy="418013"/>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3" name="Título 1"/>
          <p:cNvSpPr txBox="1">
            <a:spLocks/>
          </p:cNvSpPr>
          <p:nvPr/>
        </p:nvSpPr>
        <p:spPr>
          <a:xfrm>
            <a:off x="6129281" y="1149532"/>
            <a:ext cx="1784498" cy="451372"/>
          </a:xfrm>
          <a:prstGeom prst="rect">
            <a:avLst/>
          </a:prstGeom>
        </p:spPr>
        <p:txBody>
          <a:bodyPr vert="horz" lIns="91440" tIns="45720" rIns="91440" bIns="45720" rtlCol="0" anchor="ctr" anchorCtr="0">
            <a:normAutofit fontScale="97500"/>
          </a:bodyPr>
          <a:lstStyle>
            <a:lvl1pPr marL="0" indent="0" algn="ctr" defTabSz="914400" rtl="0" eaLnBrk="1" latinLnBrk="0" hangingPunct="1">
              <a:lnSpc>
                <a:spcPct val="90000"/>
              </a:lnSpc>
              <a:spcBef>
                <a:spcPct val="0"/>
              </a:spcBef>
              <a:buFont typeface="Arial" panose="020B0604020202020204" pitchFamily="34" charset="0"/>
              <a:buNone/>
              <a:defRPr sz="3750" kern="1200">
                <a:solidFill>
                  <a:schemeClr val="tx1"/>
                </a:solidFill>
                <a:latin typeface="Visuelt Pro" panose="020B0503040202040104" pitchFamily="34" charset="0"/>
                <a:ea typeface="+mj-ea"/>
                <a:cs typeface="+mj-cs"/>
              </a:defRPr>
            </a:lvl1pPr>
          </a:lstStyle>
          <a:p>
            <a:r>
              <a:rPr lang="es-ES" sz="2200" dirty="0" smtClean="0"/>
              <a:t>Efectos</a:t>
            </a:r>
            <a:endParaRPr lang="es-ES" sz="2200" dirty="0"/>
          </a:p>
        </p:txBody>
      </p:sp>
      <p:sp>
        <p:nvSpPr>
          <p:cNvPr id="84" name="Rectángulo redondeado 83"/>
          <p:cNvSpPr/>
          <p:nvPr/>
        </p:nvSpPr>
        <p:spPr>
          <a:xfrm>
            <a:off x="770988" y="1182891"/>
            <a:ext cx="1784498" cy="418013"/>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5" name="Título 1"/>
          <p:cNvSpPr txBox="1">
            <a:spLocks/>
          </p:cNvSpPr>
          <p:nvPr/>
        </p:nvSpPr>
        <p:spPr>
          <a:xfrm>
            <a:off x="770988" y="1189637"/>
            <a:ext cx="1784498" cy="378684"/>
          </a:xfrm>
          <a:prstGeom prst="rect">
            <a:avLst/>
          </a:prstGeom>
        </p:spPr>
        <p:txBody>
          <a:bodyPr vert="horz" lIns="91440" tIns="45720" rIns="91440" bIns="45720" rtlCol="0" anchor="ctr" anchorCtr="0">
            <a:normAutofit fontScale="90000" lnSpcReduction="10000"/>
          </a:bodyPr>
          <a:lstStyle>
            <a:lvl1pPr marL="0" indent="0" algn="ctr" defTabSz="914400" rtl="0" eaLnBrk="1" latinLnBrk="0" hangingPunct="1">
              <a:lnSpc>
                <a:spcPct val="90000"/>
              </a:lnSpc>
              <a:spcBef>
                <a:spcPct val="0"/>
              </a:spcBef>
              <a:buFont typeface="Arial" panose="020B0604020202020204" pitchFamily="34" charset="0"/>
              <a:buNone/>
              <a:defRPr sz="3750" kern="1200">
                <a:solidFill>
                  <a:schemeClr val="tx1"/>
                </a:solidFill>
                <a:latin typeface="Visuelt Pro" panose="020B0503040202040104" pitchFamily="34" charset="0"/>
                <a:ea typeface="+mj-ea"/>
                <a:cs typeface="+mj-cs"/>
              </a:defRPr>
            </a:lvl1pPr>
          </a:lstStyle>
          <a:p>
            <a:r>
              <a:rPr lang="es-ES" sz="2400" dirty="0" smtClean="0"/>
              <a:t>Metodología</a:t>
            </a:r>
            <a:endParaRPr lang="es-ES" dirty="0"/>
          </a:p>
        </p:txBody>
      </p:sp>
      <p:sp>
        <p:nvSpPr>
          <p:cNvPr id="89" name="Flecha derecha 88"/>
          <p:cNvSpPr/>
          <p:nvPr/>
        </p:nvSpPr>
        <p:spPr>
          <a:xfrm>
            <a:off x="3321575" y="2531427"/>
            <a:ext cx="2325602" cy="306152"/>
          </a:xfrm>
          <a:prstGeom prst="rightArrow">
            <a:avLst/>
          </a:prstGeom>
          <a:solidFill>
            <a:srgbClr val="FF2525"/>
          </a:solidFill>
          <a:ln>
            <a:solidFill>
              <a:srgbClr val="FF2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7" name="Rectángulo 106"/>
          <p:cNvSpPr/>
          <p:nvPr/>
        </p:nvSpPr>
        <p:spPr>
          <a:xfrm>
            <a:off x="5811547" y="4240246"/>
            <a:ext cx="240071" cy="69850"/>
          </a:xfrm>
          <a:prstGeom prst="rect">
            <a:avLst/>
          </a:prstGeom>
          <a:solidFill>
            <a:srgbClr val="FBC05D"/>
          </a:solidFill>
          <a:ln>
            <a:solidFill>
              <a:srgbClr val="FBC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Rectángulo 49"/>
          <p:cNvSpPr/>
          <p:nvPr/>
        </p:nvSpPr>
        <p:spPr>
          <a:xfrm>
            <a:off x="5828031" y="3226318"/>
            <a:ext cx="240071" cy="69850"/>
          </a:xfrm>
          <a:prstGeom prst="rect">
            <a:avLst/>
          </a:prstGeom>
          <a:solidFill>
            <a:srgbClr val="FBC05D"/>
          </a:solidFill>
          <a:ln>
            <a:solidFill>
              <a:srgbClr val="FBC0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Marcador de texto 4"/>
          <p:cNvSpPr txBox="1">
            <a:spLocks/>
          </p:cNvSpPr>
          <p:nvPr/>
        </p:nvSpPr>
        <p:spPr>
          <a:xfrm>
            <a:off x="6180918" y="3176418"/>
            <a:ext cx="2168902" cy="207749"/>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900" b="0" kern="1200">
                <a:solidFill>
                  <a:schemeClr val="tx1"/>
                </a:solidFill>
                <a:latin typeface="Visuelt Pro" panose="020B05030402020401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pex New"/>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pex New"/>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600" dirty="0" smtClean="0"/>
              <a:t>Concentración en sus predicciones </a:t>
            </a:r>
            <a:endParaRPr lang="es-ES" sz="1600" dirty="0"/>
          </a:p>
        </p:txBody>
      </p:sp>
      <p:sp>
        <p:nvSpPr>
          <p:cNvPr id="57" name="Google Shape;557;p9"/>
          <p:cNvSpPr/>
          <p:nvPr/>
        </p:nvSpPr>
        <p:spPr>
          <a:xfrm>
            <a:off x="340124"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61" name="Google Shape;557;p9"/>
          <p:cNvSpPr/>
          <p:nvPr/>
        </p:nvSpPr>
        <p:spPr>
          <a:xfrm>
            <a:off x="1579586"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67" name="Google Shape;557;p9"/>
          <p:cNvSpPr/>
          <p:nvPr/>
        </p:nvSpPr>
        <p:spPr>
          <a:xfrm>
            <a:off x="2819048"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70" name="Google Shape;557;p9"/>
          <p:cNvSpPr/>
          <p:nvPr/>
        </p:nvSpPr>
        <p:spPr>
          <a:xfrm>
            <a:off x="4058510" y="139126"/>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DDBA5"/>
          </a:solidFill>
          <a:ln>
            <a:noFill/>
          </a:ln>
        </p:spPr>
      </p:sp>
      <p:sp>
        <p:nvSpPr>
          <p:cNvPr id="72" name="Google Shape;557;p9"/>
          <p:cNvSpPr/>
          <p:nvPr/>
        </p:nvSpPr>
        <p:spPr>
          <a:xfrm>
            <a:off x="5297972"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73" name="CuadroTexto 72"/>
          <p:cNvSpPr txBox="1"/>
          <p:nvPr/>
        </p:nvSpPr>
        <p:spPr>
          <a:xfrm>
            <a:off x="340125" y="163967"/>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1.  Introducción</a:t>
            </a:r>
            <a:endParaRPr lang="es-ES" sz="1400" b="1" dirty="0">
              <a:solidFill>
                <a:schemeClr val="bg1"/>
              </a:solidFill>
              <a:latin typeface="Visuelt Pro" panose="020B0503040202040104"/>
            </a:endParaRPr>
          </a:p>
        </p:txBody>
      </p:sp>
      <p:sp>
        <p:nvSpPr>
          <p:cNvPr id="74" name="CuadroTexto 73"/>
          <p:cNvSpPr txBox="1"/>
          <p:nvPr/>
        </p:nvSpPr>
        <p:spPr>
          <a:xfrm>
            <a:off x="1579585" y="176080"/>
            <a:ext cx="1239462" cy="307777"/>
          </a:xfrm>
          <a:prstGeom prst="rect">
            <a:avLst/>
          </a:prstGeom>
          <a:noFill/>
        </p:spPr>
        <p:txBody>
          <a:bodyPr wrap="square" rtlCol="0">
            <a:spAutoFit/>
          </a:bodyPr>
          <a:lstStyle/>
          <a:p>
            <a:pPr algn="ctr"/>
            <a:r>
              <a:rPr lang="es-ES" sz="1400" b="1" dirty="0">
                <a:solidFill>
                  <a:schemeClr val="bg1"/>
                </a:solidFill>
                <a:latin typeface="Visuelt Pro" panose="020B0503040202040104"/>
              </a:rPr>
              <a:t>2</a:t>
            </a:r>
            <a:r>
              <a:rPr lang="es-ES" sz="1400" b="1" dirty="0" smtClean="0">
                <a:solidFill>
                  <a:schemeClr val="bg1"/>
                </a:solidFill>
                <a:latin typeface="Visuelt Pro" panose="020B0503040202040104"/>
              </a:rPr>
              <a:t>.  Objetivos</a:t>
            </a:r>
            <a:endParaRPr lang="es-ES" sz="1400" b="1" dirty="0">
              <a:solidFill>
                <a:schemeClr val="bg1"/>
              </a:solidFill>
              <a:latin typeface="Visuelt Pro" panose="020B0503040202040104"/>
            </a:endParaRPr>
          </a:p>
        </p:txBody>
      </p:sp>
      <p:sp>
        <p:nvSpPr>
          <p:cNvPr id="75" name="CuadroTexto 74"/>
          <p:cNvSpPr txBox="1"/>
          <p:nvPr/>
        </p:nvSpPr>
        <p:spPr>
          <a:xfrm>
            <a:off x="2819048" y="177403"/>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3. Metodología</a:t>
            </a:r>
            <a:endParaRPr lang="es-ES" sz="1400" b="1" dirty="0">
              <a:solidFill>
                <a:schemeClr val="bg1"/>
              </a:solidFill>
              <a:latin typeface="Visuelt Pro" panose="020B0503040202040104"/>
            </a:endParaRPr>
          </a:p>
        </p:txBody>
      </p:sp>
      <p:sp>
        <p:nvSpPr>
          <p:cNvPr id="77" name="CuadroTexto 76"/>
          <p:cNvSpPr txBox="1"/>
          <p:nvPr/>
        </p:nvSpPr>
        <p:spPr>
          <a:xfrm>
            <a:off x="4058510" y="110901"/>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Resultados y discusión</a:t>
            </a:r>
            <a:endParaRPr lang="es-ES" sz="1200" b="1" dirty="0">
              <a:solidFill>
                <a:schemeClr val="bg1"/>
              </a:solidFill>
              <a:latin typeface="Visuelt Pro" panose="020B0503040202040104"/>
            </a:endParaRPr>
          </a:p>
        </p:txBody>
      </p:sp>
      <p:sp>
        <p:nvSpPr>
          <p:cNvPr id="78" name="CuadroTexto 77"/>
          <p:cNvSpPr txBox="1"/>
          <p:nvPr/>
        </p:nvSpPr>
        <p:spPr>
          <a:xfrm>
            <a:off x="5292598" y="163966"/>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5.  Conclusiones</a:t>
            </a:r>
            <a:endParaRPr lang="es-ES" sz="1400" b="1" dirty="0">
              <a:solidFill>
                <a:schemeClr val="bg1"/>
              </a:solidFill>
              <a:latin typeface="Visuelt Pro" panose="020B0503040202040104"/>
            </a:endParaRPr>
          </a:p>
        </p:txBody>
      </p:sp>
    </p:spTree>
    <p:extLst>
      <p:ext uri="{BB962C8B-B14F-4D97-AF65-F5344CB8AC3E}">
        <p14:creationId xmlns:p14="http://schemas.microsoft.com/office/powerpoint/2010/main" val="3332895387"/>
      </p:ext>
    </p:extLst>
  </p:cSld>
  <p:clrMapOvr>
    <a:masterClrMapping/>
  </p:clrMapOvr>
  <mc:AlternateContent xmlns:mc="http://schemas.openxmlformats.org/markup-compatibility/2006" xmlns:p14="http://schemas.microsoft.com/office/powerpoint/2010/main">
    <mc:Choice Requires="p14">
      <p:transition spd="slow" p14:dur="2000" advTm="54488"/>
    </mc:Choice>
    <mc:Fallback xmlns="">
      <p:transition spd="slow" advTm="54488"/>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redondeado 18"/>
          <p:cNvSpPr/>
          <p:nvPr/>
        </p:nvSpPr>
        <p:spPr>
          <a:xfrm>
            <a:off x="234423" y="981075"/>
            <a:ext cx="8691426" cy="3790950"/>
          </a:xfrm>
          <a:prstGeom prst="roundRect">
            <a:avLst>
              <a:gd name="adj" fmla="val 11361"/>
            </a:avLst>
          </a:prstGeom>
          <a:solidFill>
            <a:srgbClr val="9DC3E6"/>
          </a:solidFill>
          <a:ln>
            <a:solidFill>
              <a:srgbClr val="9DC3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8"/>
          <p:cNvSpPr/>
          <p:nvPr/>
        </p:nvSpPr>
        <p:spPr>
          <a:xfrm>
            <a:off x="340124" y="1115491"/>
            <a:ext cx="8480025" cy="3539430"/>
          </a:xfrm>
          <a:prstGeom prst="rect">
            <a:avLst/>
          </a:prstGeom>
        </p:spPr>
        <p:txBody>
          <a:bodyPr wrap="square">
            <a:spAutoFit/>
          </a:bodyPr>
          <a:lstStyle/>
          <a:p>
            <a:pPr marL="285750" lvl="0" indent="-285750">
              <a:buFont typeface="Arial" panose="020B0604020202020204" pitchFamily="34" charset="0"/>
              <a:buChar char="•"/>
            </a:pPr>
            <a:r>
              <a:rPr lang="es-ES" sz="1600" b="1" dirty="0">
                <a:latin typeface="Visuelt Pro" panose="020B0503040202040104"/>
              </a:rPr>
              <a:t>NICHES y CellChat</a:t>
            </a:r>
            <a:r>
              <a:rPr lang="es-ES" sz="1600" dirty="0">
                <a:latin typeface="Visuelt Pro" panose="020B0503040202040104"/>
              </a:rPr>
              <a:t> muestran diferencias significativas en la precisión de sus predicciones. </a:t>
            </a:r>
            <a:r>
              <a:rPr lang="es-ES" sz="1600" b="1" dirty="0">
                <a:latin typeface="Visuelt Pro" panose="020B0503040202040104"/>
              </a:rPr>
              <a:t>CellChat</a:t>
            </a:r>
            <a:r>
              <a:rPr lang="es-ES" sz="1600" dirty="0">
                <a:latin typeface="Visuelt Pro" panose="020B0503040202040104"/>
              </a:rPr>
              <a:t> es más preciso en la predicción de la expresión génica, presentando valores de AUPRC más altos en los análisis basados en datos de CAGE. Por otro lado, </a:t>
            </a:r>
            <a:r>
              <a:rPr lang="es-ES" sz="1600" b="1" dirty="0">
                <a:latin typeface="Visuelt Pro" panose="020B0503040202040104"/>
              </a:rPr>
              <a:t>NICHES</a:t>
            </a:r>
            <a:r>
              <a:rPr lang="es-ES" sz="1600" dirty="0">
                <a:latin typeface="Visuelt Pro" panose="020B0503040202040104"/>
              </a:rPr>
              <a:t> es más preciso en la detección de la </a:t>
            </a:r>
            <a:r>
              <a:rPr lang="es-ES" sz="1600" b="1" dirty="0">
                <a:latin typeface="Visuelt Pro" panose="020B0503040202040104"/>
              </a:rPr>
              <a:t>presencia proteica</a:t>
            </a:r>
            <a:r>
              <a:rPr lang="es-ES" sz="1600" dirty="0">
                <a:latin typeface="Visuelt Pro" panose="020B0503040202040104"/>
              </a:rPr>
              <a:t>, presentando valores más altos de AUPRC en los datos </a:t>
            </a:r>
            <a:r>
              <a:rPr lang="es-ES" sz="1600" dirty="0" smtClean="0">
                <a:latin typeface="Visuelt Pro" panose="020B0503040202040104"/>
              </a:rPr>
              <a:t>proteómicos</a:t>
            </a:r>
            <a:r>
              <a:rPr lang="es-ES" sz="1600" dirty="0">
                <a:latin typeface="Visuelt Pro" panose="020B0503040202040104"/>
              </a:rPr>
              <a:t>.</a:t>
            </a:r>
            <a:endParaRPr lang="es-ES" sz="1600" dirty="0" smtClean="0">
              <a:latin typeface="Visuelt Pro" panose="020B0503040202040104"/>
            </a:endParaRPr>
          </a:p>
          <a:p>
            <a:pPr lvl="0"/>
            <a:endParaRPr lang="es-ES" sz="1600" dirty="0">
              <a:latin typeface="Visuelt Pro" panose="020B0503040202040104"/>
            </a:endParaRPr>
          </a:p>
          <a:p>
            <a:pPr marL="285750" lvl="0" indent="-285750">
              <a:buFont typeface="Arial" panose="020B0604020202020204" pitchFamily="34" charset="0"/>
              <a:buChar char="•"/>
            </a:pPr>
            <a:r>
              <a:rPr lang="es-ES" sz="1600" b="1" dirty="0">
                <a:latin typeface="Visuelt Pro" panose="020B0503040202040104"/>
              </a:rPr>
              <a:t>NICHES</a:t>
            </a:r>
            <a:r>
              <a:rPr lang="es-ES" sz="1600" dirty="0">
                <a:latin typeface="Visuelt Pro" panose="020B0503040202040104"/>
              </a:rPr>
              <a:t> tiende a ser más conservador y más estable en la predicción de interacciones específicas entre ligandos y receptores, pero a costa de detectar un menor número de interacciones en comparación con </a:t>
            </a:r>
            <a:r>
              <a:rPr lang="es-ES" sz="1600" dirty="0" smtClean="0">
                <a:latin typeface="Visuelt Pro" panose="020B0503040202040104"/>
              </a:rPr>
              <a:t>CellChat.</a:t>
            </a:r>
          </a:p>
          <a:p>
            <a:pPr lvl="0"/>
            <a:endParaRPr lang="es-ES" sz="1600" dirty="0">
              <a:latin typeface="Visuelt Pro" panose="020B0503040202040104"/>
            </a:endParaRPr>
          </a:p>
          <a:p>
            <a:pPr marL="285750" lvl="0" indent="-285750">
              <a:buFont typeface="Arial" panose="020B0604020202020204" pitchFamily="34" charset="0"/>
              <a:buChar char="•"/>
            </a:pPr>
            <a:r>
              <a:rPr lang="es-ES" sz="1600" b="1" dirty="0">
                <a:latin typeface="Visuelt Pro" panose="020B0503040202040104"/>
              </a:rPr>
              <a:t>CellChat</a:t>
            </a:r>
            <a:r>
              <a:rPr lang="es-ES" sz="1600" dirty="0">
                <a:latin typeface="Visuelt Pro" panose="020B0503040202040104"/>
              </a:rPr>
              <a:t> demostró una mayor consistencia frente a la reducción del tamaño de los conjuntos de datos, manteniendo una mayor proporción de interacciones predichas incluso con reducciones significativas en el número de células</a:t>
            </a:r>
            <a:r>
              <a:rPr lang="es-ES" sz="1600" dirty="0" smtClean="0">
                <a:latin typeface="Visuelt Pro" panose="020B0503040202040104"/>
              </a:rPr>
              <a:t>.</a:t>
            </a:r>
          </a:p>
          <a:p>
            <a:pPr lvl="0"/>
            <a:endParaRPr lang="es-ES" sz="1600" dirty="0">
              <a:latin typeface="Visuelt Pro" panose="020B0503040202040104"/>
            </a:endParaRPr>
          </a:p>
          <a:p>
            <a:pPr marL="285750" indent="-285750">
              <a:buFont typeface="Arial" panose="020B0604020202020204" pitchFamily="34" charset="0"/>
              <a:buChar char="•"/>
            </a:pPr>
            <a:r>
              <a:rPr lang="es-ES_tradnl" sz="1600" b="1" dirty="0">
                <a:latin typeface="Visuelt Pro" panose="020B0503040202040104"/>
              </a:rPr>
              <a:t>NICHES</a:t>
            </a:r>
            <a:r>
              <a:rPr lang="es-ES_tradnl" sz="1600" dirty="0">
                <a:latin typeface="Visuelt Pro" panose="020B0503040202040104"/>
              </a:rPr>
              <a:t> es más eficiente al analizar conjuntos de datos con un número reducido de células, mostrando tiempos de ejecución más cortos y un menor uso de memoria. Sin embargo, su eficiencia disminuye cuando aumenta el número de tipos celulares en los conjuntos de datos, lo que incrementa significativamente su tiempo de ejecución</a:t>
            </a:r>
            <a:r>
              <a:rPr lang="es-ES_tradnl" sz="1600" b="1" dirty="0">
                <a:latin typeface="Visuelt Pro" panose="020B0503040202040104"/>
              </a:rPr>
              <a:t>.</a:t>
            </a:r>
            <a:endParaRPr lang="es-ES" sz="1400" dirty="0">
              <a:latin typeface="Visuelt Pro" panose="020B0503040202040104"/>
              <a:ea typeface="MS Mincho"/>
              <a:cs typeface="Times New Roman" panose="02020603050405020304" pitchFamily="18" charset="0"/>
            </a:endParaRPr>
          </a:p>
        </p:txBody>
      </p:sp>
      <p:sp>
        <p:nvSpPr>
          <p:cNvPr id="8" name="Google Shape;557;p9"/>
          <p:cNvSpPr/>
          <p:nvPr/>
        </p:nvSpPr>
        <p:spPr>
          <a:xfrm>
            <a:off x="340124" y="139128"/>
            <a:ext cx="1239462" cy="404369"/>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10" name="Google Shape;557;p9"/>
          <p:cNvSpPr/>
          <p:nvPr/>
        </p:nvSpPr>
        <p:spPr>
          <a:xfrm>
            <a:off x="1579586"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11" name="Google Shape;557;p9"/>
          <p:cNvSpPr/>
          <p:nvPr/>
        </p:nvSpPr>
        <p:spPr>
          <a:xfrm>
            <a:off x="2819048"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12" name="Google Shape;557;p9"/>
          <p:cNvSpPr/>
          <p:nvPr/>
        </p:nvSpPr>
        <p:spPr>
          <a:xfrm>
            <a:off x="4058510" y="139126"/>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13" name="Google Shape;557;p9"/>
          <p:cNvSpPr/>
          <p:nvPr/>
        </p:nvSpPr>
        <p:spPr>
          <a:xfrm>
            <a:off x="5297972" y="139128"/>
            <a:ext cx="1239462" cy="406286"/>
          </a:xfrm>
          <a:custGeom>
            <a:avLst/>
            <a:gdLst/>
            <a:ahLst/>
            <a:cxnLst/>
            <a:rect l="l" t="t" r="r" b="b"/>
            <a:pathLst>
              <a:path w="613336" h="180565" extrusionOk="0">
                <a:moveTo>
                  <a:pt x="0" y="0"/>
                </a:moveTo>
                <a:lnTo>
                  <a:pt x="613336" y="0"/>
                </a:lnTo>
                <a:lnTo>
                  <a:pt x="613336" y="180565"/>
                </a:lnTo>
                <a:lnTo>
                  <a:pt x="0" y="180565"/>
                </a:lnTo>
                <a:close/>
              </a:path>
            </a:pathLst>
          </a:custGeom>
          <a:solidFill>
            <a:srgbClr val="FDDBA5"/>
          </a:solidFill>
          <a:ln>
            <a:noFill/>
          </a:ln>
        </p:spPr>
      </p:sp>
      <p:sp>
        <p:nvSpPr>
          <p:cNvPr id="14" name="CuadroTexto 13"/>
          <p:cNvSpPr txBox="1"/>
          <p:nvPr/>
        </p:nvSpPr>
        <p:spPr>
          <a:xfrm>
            <a:off x="340125" y="163967"/>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1.  Introducción</a:t>
            </a:r>
            <a:endParaRPr lang="es-ES" sz="1400" b="1" dirty="0">
              <a:solidFill>
                <a:schemeClr val="bg1"/>
              </a:solidFill>
              <a:latin typeface="Visuelt Pro" panose="020B0503040202040104"/>
            </a:endParaRPr>
          </a:p>
        </p:txBody>
      </p:sp>
      <p:sp>
        <p:nvSpPr>
          <p:cNvPr id="15" name="CuadroTexto 14"/>
          <p:cNvSpPr txBox="1"/>
          <p:nvPr/>
        </p:nvSpPr>
        <p:spPr>
          <a:xfrm>
            <a:off x="1579585" y="176080"/>
            <a:ext cx="1239462" cy="307777"/>
          </a:xfrm>
          <a:prstGeom prst="rect">
            <a:avLst/>
          </a:prstGeom>
          <a:noFill/>
        </p:spPr>
        <p:txBody>
          <a:bodyPr wrap="square" rtlCol="0">
            <a:spAutoFit/>
          </a:bodyPr>
          <a:lstStyle/>
          <a:p>
            <a:pPr algn="ctr"/>
            <a:r>
              <a:rPr lang="es-ES" sz="1400" b="1" dirty="0">
                <a:solidFill>
                  <a:schemeClr val="bg1"/>
                </a:solidFill>
                <a:latin typeface="Visuelt Pro" panose="020B0503040202040104"/>
              </a:rPr>
              <a:t>2</a:t>
            </a:r>
            <a:r>
              <a:rPr lang="es-ES" sz="1400" b="1" dirty="0" smtClean="0">
                <a:solidFill>
                  <a:schemeClr val="bg1"/>
                </a:solidFill>
                <a:latin typeface="Visuelt Pro" panose="020B0503040202040104"/>
              </a:rPr>
              <a:t>.  Objetivos</a:t>
            </a:r>
            <a:endParaRPr lang="es-ES" sz="1400" b="1" dirty="0">
              <a:solidFill>
                <a:schemeClr val="bg1"/>
              </a:solidFill>
              <a:latin typeface="Visuelt Pro" panose="020B0503040202040104"/>
            </a:endParaRPr>
          </a:p>
        </p:txBody>
      </p:sp>
      <p:sp>
        <p:nvSpPr>
          <p:cNvPr id="16" name="CuadroTexto 15"/>
          <p:cNvSpPr txBox="1"/>
          <p:nvPr/>
        </p:nvSpPr>
        <p:spPr>
          <a:xfrm>
            <a:off x="2819048" y="177403"/>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3. Metodología</a:t>
            </a:r>
            <a:endParaRPr lang="es-ES" sz="1400" b="1" dirty="0">
              <a:solidFill>
                <a:schemeClr val="bg1"/>
              </a:solidFill>
              <a:latin typeface="Visuelt Pro" panose="020B0503040202040104"/>
            </a:endParaRPr>
          </a:p>
        </p:txBody>
      </p:sp>
      <p:sp>
        <p:nvSpPr>
          <p:cNvPr id="17" name="CuadroTexto 16"/>
          <p:cNvSpPr txBox="1"/>
          <p:nvPr/>
        </p:nvSpPr>
        <p:spPr>
          <a:xfrm>
            <a:off x="4055823" y="116771"/>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Resultados y discusión</a:t>
            </a:r>
            <a:endParaRPr lang="es-ES" sz="1200" b="1" dirty="0">
              <a:solidFill>
                <a:schemeClr val="bg1"/>
              </a:solidFill>
              <a:latin typeface="Visuelt Pro" panose="020B0503040202040104"/>
            </a:endParaRPr>
          </a:p>
        </p:txBody>
      </p:sp>
      <p:sp>
        <p:nvSpPr>
          <p:cNvPr id="18" name="CuadroTexto 17"/>
          <p:cNvSpPr txBox="1"/>
          <p:nvPr/>
        </p:nvSpPr>
        <p:spPr>
          <a:xfrm>
            <a:off x="5292598" y="163966"/>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5.  Conclusiones</a:t>
            </a:r>
            <a:endParaRPr lang="es-ES" sz="1400" b="1" dirty="0">
              <a:solidFill>
                <a:schemeClr val="bg1"/>
              </a:solidFill>
              <a:latin typeface="Visuelt Pro" panose="020B0503040202040104"/>
            </a:endParaRPr>
          </a:p>
        </p:txBody>
      </p:sp>
    </p:spTree>
    <p:extLst>
      <p:ext uri="{BB962C8B-B14F-4D97-AF65-F5344CB8AC3E}">
        <p14:creationId xmlns:p14="http://schemas.microsoft.com/office/powerpoint/2010/main" val="668951575"/>
      </p:ext>
    </p:extLst>
  </p:cSld>
  <p:clrMapOvr>
    <a:masterClrMapping/>
  </p:clrMapOvr>
  <mc:AlternateContent xmlns:mc="http://schemas.openxmlformats.org/markup-compatibility/2006" xmlns:p14="http://schemas.microsoft.com/office/powerpoint/2010/main">
    <mc:Choice Requires="p14">
      <p:transition spd="slow" p14:dur="2000" advTm="1915"/>
    </mc:Choice>
    <mc:Fallback xmlns="">
      <p:transition spd="slow" advTm="1915"/>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9BA48434-93B9-FE47-BC51-EF7D2545CBF3}"/>
              </a:ext>
            </a:extLst>
          </p:cNvPr>
          <p:cNvSpPr>
            <a:spLocks noGrp="1"/>
          </p:cNvSpPr>
          <p:nvPr>
            <p:ph type="body" sz="quarter" idx="10"/>
          </p:nvPr>
        </p:nvSpPr>
        <p:spPr>
          <a:xfrm>
            <a:off x="1729373" y="515129"/>
            <a:ext cx="5685254" cy="905528"/>
          </a:xfrm>
        </p:spPr>
        <p:txBody>
          <a:bodyPr>
            <a:normAutofit lnSpcReduction="10000"/>
          </a:bodyPr>
          <a:lstStyle/>
          <a:p>
            <a:pPr algn="ctr"/>
            <a:r>
              <a:rPr lang="es-ES" dirty="0" smtClean="0"/>
              <a:t>¡Gracias!</a:t>
            </a:r>
            <a:endParaRPr lang="es-ES" dirty="0"/>
          </a:p>
        </p:txBody>
      </p:sp>
    </p:spTree>
    <p:extLst>
      <p:ext uri="{BB962C8B-B14F-4D97-AF65-F5344CB8AC3E}">
        <p14:creationId xmlns:p14="http://schemas.microsoft.com/office/powerpoint/2010/main" val="1977850342"/>
      </p:ext>
    </p:extLst>
  </p:cSld>
  <p:clrMapOvr>
    <a:masterClrMapping/>
  </p:clrMapOvr>
  <mc:AlternateContent xmlns:mc="http://schemas.openxmlformats.org/markup-compatibility/2006" xmlns:p14="http://schemas.microsoft.com/office/powerpoint/2010/main">
    <mc:Choice Requires="p14">
      <p:transition spd="slow" p14:dur="2000" advTm="2832"/>
    </mc:Choice>
    <mc:Fallback xmlns="">
      <p:transition spd="slow" advTm="2832"/>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0"/>
          </p:nvPr>
        </p:nvSpPr>
        <p:spPr>
          <a:xfrm>
            <a:off x="345497" y="696489"/>
            <a:ext cx="3085687" cy="392732"/>
          </a:xfrm>
        </p:spPr>
        <p:txBody>
          <a:bodyPr>
            <a:normAutofit fontScale="92500" lnSpcReduction="10000"/>
          </a:bodyPr>
          <a:lstStyle/>
          <a:p>
            <a:r>
              <a:rPr lang="es-ES" dirty="0" smtClean="0">
                <a:solidFill>
                  <a:schemeClr val="tx1"/>
                </a:solidFill>
                <a:latin typeface="Visuelt Pro" panose="020B0503040202040104"/>
              </a:rPr>
              <a:t>Comunicación célula-célula</a:t>
            </a:r>
            <a:endParaRPr lang="es-ES" dirty="0">
              <a:solidFill>
                <a:schemeClr val="tx1"/>
              </a:solidFill>
              <a:latin typeface="Visuelt Pro" panose="020B0503040202040104"/>
            </a:endParaRPr>
          </a:p>
        </p:txBody>
      </p:sp>
      <p:pic>
        <p:nvPicPr>
          <p:cNvPr id="12" name="Imagen 11"/>
          <p:cNvPicPr>
            <a:picLocks noChangeAspect="1"/>
          </p:cNvPicPr>
          <p:nvPr/>
        </p:nvPicPr>
        <p:blipFill rotWithShape="1">
          <a:blip r:embed="rId3">
            <a:extLst>
              <a:ext uri="{28A0092B-C50C-407E-A947-70E740481C1C}">
                <a14:useLocalDpi xmlns:a14="http://schemas.microsoft.com/office/drawing/2010/main" val="0"/>
              </a:ext>
            </a:extLst>
          </a:blip>
          <a:srcRect l="2333" t="12963" r="30341" b="23333"/>
          <a:stretch/>
        </p:blipFill>
        <p:spPr>
          <a:xfrm>
            <a:off x="123523" y="1132872"/>
            <a:ext cx="4947104" cy="3276600"/>
          </a:xfrm>
          <a:prstGeom prst="rect">
            <a:avLst/>
          </a:prstGeom>
        </p:spPr>
      </p:pic>
      <p:pic>
        <p:nvPicPr>
          <p:cNvPr id="16" name="Imagen 15"/>
          <p:cNvPicPr>
            <a:picLocks noChangeAspect="1"/>
          </p:cNvPicPr>
          <p:nvPr/>
        </p:nvPicPr>
        <p:blipFill rotWithShape="1">
          <a:blip r:embed="rId4"/>
          <a:srcRect l="2230" t="1851" r="1482" b="1014"/>
          <a:stretch/>
        </p:blipFill>
        <p:spPr>
          <a:xfrm>
            <a:off x="4923733" y="681905"/>
            <a:ext cx="4150693" cy="4187183"/>
          </a:xfrm>
          <a:prstGeom prst="rect">
            <a:avLst/>
          </a:prstGeom>
        </p:spPr>
      </p:pic>
      <p:sp>
        <p:nvSpPr>
          <p:cNvPr id="24" name="Google Shape;557;p9"/>
          <p:cNvSpPr/>
          <p:nvPr/>
        </p:nvSpPr>
        <p:spPr>
          <a:xfrm>
            <a:off x="340124" y="139128"/>
            <a:ext cx="1239462" cy="404369"/>
          </a:xfrm>
          <a:custGeom>
            <a:avLst/>
            <a:gdLst/>
            <a:ahLst/>
            <a:cxnLst/>
            <a:rect l="l" t="t" r="r" b="b"/>
            <a:pathLst>
              <a:path w="613336" h="180565" extrusionOk="0">
                <a:moveTo>
                  <a:pt x="0" y="0"/>
                </a:moveTo>
                <a:lnTo>
                  <a:pt x="613336" y="0"/>
                </a:lnTo>
                <a:lnTo>
                  <a:pt x="613336" y="180565"/>
                </a:lnTo>
                <a:lnTo>
                  <a:pt x="0" y="180565"/>
                </a:lnTo>
                <a:close/>
              </a:path>
            </a:pathLst>
          </a:custGeom>
          <a:solidFill>
            <a:srgbClr val="FDDBA5"/>
          </a:solidFill>
          <a:ln>
            <a:noFill/>
          </a:ln>
        </p:spPr>
      </p:sp>
      <p:sp>
        <p:nvSpPr>
          <p:cNvPr id="25" name="Google Shape;557;p9"/>
          <p:cNvSpPr/>
          <p:nvPr/>
        </p:nvSpPr>
        <p:spPr>
          <a:xfrm>
            <a:off x="1579586"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6" name="Google Shape;557;p9"/>
          <p:cNvSpPr/>
          <p:nvPr/>
        </p:nvSpPr>
        <p:spPr>
          <a:xfrm>
            <a:off x="2819048"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7" name="Google Shape;557;p9"/>
          <p:cNvSpPr/>
          <p:nvPr/>
        </p:nvSpPr>
        <p:spPr>
          <a:xfrm>
            <a:off x="4058510" y="139126"/>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8" name="Google Shape;557;p9"/>
          <p:cNvSpPr/>
          <p:nvPr/>
        </p:nvSpPr>
        <p:spPr>
          <a:xfrm>
            <a:off x="5297972" y="139128"/>
            <a:ext cx="1239462" cy="404370"/>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9" name="CuadroTexto 28"/>
          <p:cNvSpPr txBox="1"/>
          <p:nvPr/>
        </p:nvSpPr>
        <p:spPr>
          <a:xfrm>
            <a:off x="340125" y="163967"/>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1.  Introducción</a:t>
            </a:r>
            <a:endParaRPr lang="es-ES" sz="1400" b="1" dirty="0">
              <a:solidFill>
                <a:schemeClr val="bg1"/>
              </a:solidFill>
              <a:latin typeface="Visuelt Pro" panose="020B0503040202040104"/>
            </a:endParaRPr>
          </a:p>
        </p:txBody>
      </p:sp>
      <p:sp>
        <p:nvSpPr>
          <p:cNvPr id="30" name="CuadroTexto 29"/>
          <p:cNvSpPr txBox="1"/>
          <p:nvPr/>
        </p:nvSpPr>
        <p:spPr>
          <a:xfrm>
            <a:off x="1579585" y="176080"/>
            <a:ext cx="1239462" cy="307777"/>
          </a:xfrm>
          <a:prstGeom prst="rect">
            <a:avLst/>
          </a:prstGeom>
          <a:noFill/>
        </p:spPr>
        <p:txBody>
          <a:bodyPr wrap="square" rtlCol="0">
            <a:spAutoFit/>
          </a:bodyPr>
          <a:lstStyle/>
          <a:p>
            <a:pPr algn="ctr"/>
            <a:r>
              <a:rPr lang="es-ES" sz="1400" b="1" dirty="0">
                <a:solidFill>
                  <a:schemeClr val="bg1"/>
                </a:solidFill>
                <a:latin typeface="Visuelt Pro" panose="020B0503040202040104"/>
              </a:rPr>
              <a:t>2</a:t>
            </a:r>
            <a:r>
              <a:rPr lang="es-ES" sz="1400" b="1" dirty="0" smtClean="0">
                <a:solidFill>
                  <a:schemeClr val="bg1"/>
                </a:solidFill>
                <a:latin typeface="Visuelt Pro" panose="020B0503040202040104"/>
              </a:rPr>
              <a:t>.  Objetivos</a:t>
            </a:r>
            <a:endParaRPr lang="es-ES" sz="1400" b="1" dirty="0">
              <a:solidFill>
                <a:schemeClr val="bg1"/>
              </a:solidFill>
              <a:latin typeface="Visuelt Pro" panose="020B0503040202040104"/>
            </a:endParaRPr>
          </a:p>
        </p:txBody>
      </p:sp>
      <p:sp>
        <p:nvSpPr>
          <p:cNvPr id="31" name="CuadroTexto 30"/>
          <p:cNvSpPr txBox="1"/>
          <p:nvPr/>
        </p:nvSpPr>
        <p:spPr>
          <a:xfrm>
            <a:off x="2819048" y="177403"/>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3. Metodología</a:t>
            </a:r>
            <a:endParaRPr lang="es-ES" sz="1400" b="1" dirty="0">
              <a:solidFill>
                <a:schemeClr val="bg1"/>
              </a:solidFill>
              <a:latin typeface="Visuelt Pro" panose="020B0503040202040104"/>
            </a:endParaRPr>
          </a:p>
        </p:txBody>
      </p:sp>
      <p:sp>
        <p:nvSpPr>
          <p:cNvPr id="32" name="CuadroTexto 31"/>
          <p:cNvSpPr txBox="1"/>
          <p:nvPr/>
        </p:nvSpPr>
        <p:spPr>
          <a:xfrm>
            <a:off x="4055823" y="116664"/>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Resultados y discusión</a:t>
            </a:r>
            <a:endParaRPr lang="es-ES" sz="1200" b="1" dirty="0">
              <a:solidFill>
                <a:schemeClr val="bg1"/>
              </a:solidFill>
              <a:latin typeface="Visuelt Pro" panose="020B0503040202040104"/>
            </a:endParaRPr>
          </a:p>
        </p:txBody>
      </p:sp>
      <p:sp>
        <p:nvSpPr>
          <p:cNvPr id="33" name="CuadroTexto 32"/>
          <p:cNvSpPr txBox="1"/>
          <p:nvPr/>
        </p:nvSpPr>
        <p:spPr>
          <a:xfrm>
            <a:off x="5292598" y="163966"/>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5.  Conclusiones</a:t>
            </a:r>
            <a:endParaRPr lang="es-ES" sz="1400" b="1" dirty="0">
              <a:solidFill>
                <a:schemeClr val="bg1"/>
              </a:solidFill>
              <a:latin typeface="Visuelt Pro" panose="020B0503040202040104"/>
            </a:endParaRPr>
          </a:p>
        </p:txBody>
      </p:sp>
    </p:spTree>
    <p:extLst>
      <p:ext uri="{BB962C8B-B14F-4D97-AF65-F5344CB8AC3E}">
        <p14:creationId xmlns:p14="http://schemas.microsoft.com/office/powerpoint/2010/main" val="45093377"/>
      </p:ext>
    </p:extLst>
  </p:cSld>
  <p:clrMapOvr>
    <a:masterClrMapping/>
  </p:clrMapOvr>
  <mc:AlternateContent xmlns:mc="http://schemas.openxmlformats.org/markup-compatibility/2006" xmlns:p14="http://schemas.microsoft.com/office/powerpoint/2010/main">
    <mc:Choice Requires="p14">
      <p:transition spd="slow" p14:dur="2000" advTm="47004"/>
    </mc:Choice>
    <mc:Fallback xmlns="">
      <p:transition spd="slow" advTm="47004"/>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3"/>
          <a:srcRect l="2716" t="4886" r="70768" b="5529"/>
          <a:stretch/>
        </p:blipFill>
        <p:spPr>
          <a:xfrm>
            <a:off x="1255553" y="942438"/>
            <a:ext cx="1723172" cy="1603699"/>
          </a:xfrm>
          <a:prstGeom prst="rect">
            <a:avLst/>
          </a:prstGeom>
        </p:spPr>
      </p:pic>
      <p:sp>
        <p:nvSpPr>
          <p:cNvPr id="2" name="Marcador de texto 1"/>
          <p:cNvSpPr>
            <a:spLocks noGrp="1"/>
          </p:cNvSpPr>
          <p:nvPr>
            <p:ph type="body" sz="quarter" idx="10"/>
          </p:nvPr>
        </p:nvSpPr>
        <p:spPr>
          <a:xfrm>
            <a:off x="311978" y="607316"/>
            <a:ext cx="4016954" cy="298464"/>
          </a:xfrm>
        </p:spPr>
        <p:txBody>
          <a:bodyPr>
            <a:noAutofit/>
          </a:bodyPr>
          <a:lstStyle/>
          <a:p>
            <a:r>
              <a:rPr lang="es-ES" sz="2200" dirty="0">
                <a:solidFill>
                  <a:schemeClr val="tx1"/>
                </a:solidFill>
                <a:latin typeface="Visuelt Pro" panose="020B0503040202040104"/>
              </a:rPr>
              <a:t>Respuesta celular </a:t>
            </a:r>
            <a:r>
              <a:rPr lang="es-ES" sz="2200" dirty="0" smtClean="0">
                <a:solidFill>
                  <a:schemeClr val="tx1"/>
                </a:solidFill>
                <a:latin typeface="Visuelt Pro" panose="020B0503040202040104"/>
              </a:rPr>
              <a:t>normal</a:t>
            </a:r>
            <a:endParaRPr lang="es-ES" sz="2200" dirty="0">
              <a:solidFill>
                <a:schemeClr val="tx1"/>
              </a:solidFill>
              <a:latin typeface="Visuelt Pro" panose="020B0503040202040104"/>
            </a:endParaRPr>
          </a:p>
          <a:p>
            <a:endParaRPr lang="es-ES" sz="2200" dirty="0">
              <a:latin typeface="Visuelt Pro" panose="020B0503040202040104"/>
            </a:endParaRPr>
          </a:p>
        </p:txBody>
      </p:sp>
      <p:pic>
        <p:nvPicPr>
          <p:cNvPr id="9" name="Imagen 8"/>
          <p:cNvPicPr>
            <a:picLocks noChangeAspect="1"/>
          </p:cNvPicPr>
          <p:nvPr/>
        </p:nvPicPr>
        <p:blipFill>
          <a:blip r:embed="rId4"/>
          <a:stretch>
            <a:fillRect/>
          </a:stretch>
        </p:blipFill>
        <p:spPr>
          <a:xfrm>
            <a:off x="2819048" y="3057232"/>
            <a:ext cx="3749879" cy="1880744"/>
          </a:xfrm>
          <a:prstGeom prst="rect">
            <a:avLst/>
          </a:prstGeom>
        </p:spPr>
      </p:pic>
      <p:sp>
        <p:nvSpPr>
          <p:cNvPr id="24" name="Google Shape;557;p9"/>
          <p:cNvSpPr/>
          <p:nvPr/>
        </p:nvSpPr>
        <p:spPr>
          <a:xfrm>
            <a:off x="340124" y="139128"/>
            <a:ext cx="1239462" cy="404369"/>
          </a:xfrm>
          <a:custGeom>
            <a:avLst/>
            <a:gdLst/>
            <a:ahLst/>
            <a:cxnLst/>
            <a:rect l="l" t="t" r="r" b="b"/>
            <a:pathLst>
              <a:path w="613336" h="180565" extrusionOk="0">
                <a:moveTo>
                  <a:pt x="0" y="0"/>
                </a:moveTo>
                <a:lnTo>
                  <a:pt x="613336" y="0"/>
                </a:lnTo>
                <a:lnTo>
                  <a:pt x="613336" y="180565"/>
                </a:lnTo>
                <a:lnTo>
                  <a:pt x="0" y="180565"/>
                </a:lnTo>
                <a:close/>
              </a:path>
            </a:pathLst>
          </a:custGeom>
          <a:solidFill>
            <a:srgbClr val="FDDBA5"/>
          </a:solidFill>
          <a:ln>
            <a:noFill/>
          </a:ln>
        </p:spPr>
      </p:sp>
      <p:sp>
        <p:nvSpPr>
          <p:cNvPr id="25" name="Google Shape;557;p9"/>
          <p:cNvSpPr/>
          <p:nvPr/>
        </p:nvSpPr>
        <p:spPr>
          <a:xfrm>
            <a:off x="1579586"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6" name="Google Shape;557;p9"/>
          <p:cNvSpPr/>
          <p:nvPr/>
        </p:nvSpPr>
        <p:spPr>
          <a:xfrm>
            <a:off x="2819048"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7" name="Google Shape;557;p9"/>
          <p:cNvSpPr/>
          <p:nvPr/>
        </p:nvSpPr>
        <p:spPr>
          <a:xfrm>
            <a:off x="4058510" y="139126"/>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8" name="Google Shape;557;p9"/>
          <p:cNvSpPr/>
          <p:nvPr/>
        </p:nvSpPr>
        <p:spPr>
          <a:xfrm>
            <a:off x="5297972" y="139128"/>
            <a:ext cx="1239462" cy="404370"/>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9" name="CuadroTexto 28"/>
          <p:cNvSpPr txBox="1"/>
          <p:nvPr/>
        </p:nvSpPr>
        <p:spPr>
          <a:xfrm>
            <a:off x="340125" y="163967"/>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1.  Introducción</a:t>
            </a:r>
            <a:endParaRPr lang="es-ES" sz="1400" b="1" dirty="0">
              <a:solidFill>
                <a:schemeClr val="bg1"/>
              </a:solidFill>
              <a:latin typeface="Visuelt Pro" panose="020B0503040202040104"/>
            </a:endParaRPr>
          </a:p>
        </p:txBody>
      </p:sp>
      <p:sp>
        <p:nvSpPr>
          <p:cNvPr id="30" name="CuadroTexto 29"/>
          <p:cNvSpPr txBox="1"/>
          <p:nvPr/>
        </p:nvSpPr>
        <p:spPr>
          <a:xfrm>
            <a:off x="1579585" y="176080"/>
            <a:ext cx="1239462" cy="307777"/>
          </a:xfrm>
          <a:prstGeom prst="rect">
            <a:avLst/>
          </a:prstGeom>
          <a:noFill/>
        </p:spPr>
        <p:txBody>
          <a:bodyPr wrap="square" rtlCol="0">
            <a:spAutoFit/>
          </a:bodyPr>
          <a:lstStyle/>
          <a:p>
            <a:pPr algn="ctr"/>
            <a:r>
              <a:rPr lang="es-ES" sz="1400" b="1" dirty="0">
                <a:solidFill>
                  <a:schemeClr val="bg1"/>
                </a:solidFill>
                <a:latin typeface="Visuelt Pro" panose="020B0503040202040104"/>
              </a:rPr>
              <a:t>2</a:t>
            </a:r>
            <a:r>
              <a:rPr lang="es-ES" sz="1400" b="1" dirty="0" smtClean="0">
                <a:solidFill>
                  <a:schemeClr val="bg1"/>
                </a:solidFill>
                <a:latin typeface="Visuelt Pro" panose="020B0503040202040104"/>
              </a:rPr>
              <a:t>.  Objetivos</a:t>
            </a:r>
            <a:endParaRPr lang="es-ES" sz="1400" b="1" dirty="0">
              <a:solidFill>
                <a:schemeClr val="bg1"/>
              </a:solidFill>
              <a:latin typeface="Visuelt Pro" panose="020B0503040202040104"/>
            </a:endParaRPr>
          </a:p>
        </p:txBody>
      </p:sp>
      <p:sp>
        <p:nvSpPr>
          <p:cNvPr id="31" name="CuadroTexto 30"/>
          <p:cNvSpPr txBox="1"/>
          <p:nvPr/>
        </p:nvSpPr>
        <p:spPr>
          <a:xfrm>
            <a:off x="2819048" y="177403"/>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3. Metodología</a:t>
            </a:r>
            <a:endParaRPr lang="es-ES" sz="1400" b="1" dirty="0">
              <a:solidFill>
                <a:schemeClr val="bg1"/>
              </a:solidFill>
              <a:latin typeface="Visuelt Pro" panose="020B0503040202040104"/>
            </a:endParaRPr>
          </a:p>
        </p:txBody>
      </p:sp>
      <p:sp>
        <p:nvSpPr>
          <p:cNvPr id="32" name="CuadroTexto 31"/>
          <p:cNvSpPr txBox="1"/>
          <p:nvPr/>
        </p:nvSpPr>
        <p:spPr>
          <a:xfrm>
            <a:off x="4055823" y="116664"/>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Resultados y discusión</a:t>
            </a:r>
            <a:endParaRPr lang="es-ES" sz="1200" b="1" dirty="0">
              <a:solidFill>
                <a:schemeClr val="bg1"/>
              </a:solidFill>
              <a:latin typeface="Visuelt Pro" panose="020B0503040202040104"/>
            </a:endParaRPr>
          </a:p>
        </p:txBody>
      </p:sp>
      <p:sp>
        <p:nvSpPr>
          <p:cNvPr id="33" name="CuadroTexto 32"/>
          <p:cNvSpPr txBox="1"/>
          <p:nvPr/>
        </p:nvSpPr>
        <p:spPr>
          <a:xfrm>
            <a:off x="5292598" y="163966"/>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5.  Conclusiones</a:t>
            </a:r>
            <a:endParaRPr lang="es-ES" sz="1400" b="1" dirty="0">
              <a:solidFill>
                <a:schemeClr val="bg1"/>
              </a:solidFill>
              <a:latin typeface="Visuelt Pro" panose="020B0503040202040104"/>
            </a:endParaRPr>
          </a:p>
        </p:txBody>
      </p:sp>
      <p:sp>
        <p:nvSpPr>
          <p:cNvPr id="37" name="Marcador de texto 1"/>
          <p:cNvSpPr>
            <a:spLocks noGrp="1"/>
          </p:cNvSpPr>
          <p:nvPr>
            <p:ph type="body" sz="quarter" idx="10"/>
          </p:nvPr>
        </p:nvSpPr>
        <p:spPr>
          <a:xfrm>
            <a:off x="311978" y="2599489"/>
            <a:ext cx="4016954" cy="392732"/>
          </a:xfrm>
        </p:spPr>
        <p:txBody>
          <a:bodyPr>
            <a:noAutofit/>
          </a:bodyPr>
          <a:lstStyle/>
          <a:p>
            <a:r>
              <a:rPr lang="es-ES" sz="2200" dirty="0">
                <a:solidFill>
                  <a:schemeClr val="tx1"/>
                </a:solidFill>
                <a:latin typeface="Visuelt Pro" panose="020B0503040202040104"/>
              </a:rPr>
              <a:t>Respuesta celular </a:t>
            </a:r>
            <a:r>
              <a:rPr lang="es-ES" sz="2200" dirty="0" smtClean="0">
                <a:solidFill>
                  <a:schemeClr val="tx1"/>
                </a:solidFill>
                <a:latin typeface="Visuelt Pro" panose="020B0503040202040104"/>
              </a:rPr>
              <a:t>alterada</a:t>
            </a:r>
            <a:endParaRPr lang="es-ES" sz="2200" dirty="0">
              <a:latin typeface="Visuelt Pro" panose="020B0503040202040104"/>
            </a:endParaRPr>
          </a:p>
        </p:txBody>
      </p:sp>
      <p:pic>
        <p:nvPicPr>
          <p:cNvPr id="38" name="Imagen 37"/>
          <p:cNvPicPr>
            <a:picLocks noChangeAspect="1"/>
          </p:cNvPicPr>
          <p:nvPr/>
        </p:nvPicPr>
        <p:blipFill rotWithShape="1">
          <a:blip r:embed="rId3"/>
          <a:srcRect l="36908" t="4887" r="36192" b="5138"/>
          <a:stretch/>
        </p:blipFill>
        <p:spPr>
          <a:xfrm>
            <a:off x="4267198" y="895796"/>
            <a:ext cx="1778480" cy="1638682"/>
          </a:xfrm>
          <a:prstGeom prst="rect">
            <a:avLst/>
          </a:prstGeom>
        </p:spPr>
      </p:pic>
      <p:pic>
        <p:nvPicPr>
          <p:cNvPr id="39" name="Imagen 38"/>
          <p:cNvPicPr>
            <a:picLocks noChangeAspect="1"/>
          </p:cNvPicPr>
          <p:nvPr/>
        </p:nvPicPr>
        <p:blipFill rotWithShape="1">
          <a:blip r:embed="rId3"/>
          <a:srcRect l="71984" t="5399" r="1500" b="5017"/>
          <a:stretch/>
        </p:blipFill>
        <p:spPr>
          <a:xfrm>
            <a:off x="6897494" y="857205"/>
            <a:ext cx="1790961" cy="1666788"/>
          </a:xfrm>
          <a:prstGeom prst="rect">
            <a:avLst/>
          </a:prstGeom>
        </p:spPr>
      </p:pic>
    </p:spTree>
    <p:extLst>
      <p:ext uri="{BB962C8B-B14F-4D97-AF65-F5344CB8AC3E}">
        <p14:creationId xmlns:p14="http://schemas.microsoft.com/office/powerpoint/2010/main" val="1217418111"/>
      </p:ext>
    </p:extLst>
  </p:cSld>
  <p:clrMapOvr>
    <a:masterClrMapping/>
  </p:clrMapOvr>
  <mc:AlternateContent xmlns:mc="http://schemas.openxmlformats.org/markup-compatibility/2006" xmlns:p14="http://schemas.microsoft.com/office/powerpoint/2010/main">
    <mc:Choice Requires="p14">
      <p:transition spd="slow" p14:dur="2000" advTm="47589"/>
    </mc:Choice>
    <mc:Fallback xmlns="">
      <p:transition spd="slow" advTm="47589"/>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0"/>
          </p:nvPr>
        </p:nvSpPr>
        <p:spPr>
          <a:xfrm>
            <a:off x="340124" y="711156"/>
            <a:ext cx="4093152" cy="392732"/>
          </a:xfrm>
        </p:spPr>
        <p:txBody>
          <a:bodyPr>
            <a:noAutofit/>
          </a:bodyPr>
          <a:lstStyle/>
          <a:p>
            <a:r>
              <a:rPr lang="es-ES" sz="2200" dirty="0">
                <a:solidFill>
                  <a:schemeClr val="tx1"/>
                </a:solidFill>
                <a:latin typeface="Visuelt Pro" panose="020B0503040202040104"/>
              </a:rPr>
              <a:t>Secuenciación de ARN de célula </a:t>
            </a:r>
            <a:r>
              <a:rPr lang="es-ES" sz="2200" dirty="0" smtClean="0">
                <a:solidFill>
                  <a:schemeClr val="tx1"/>
                </a:solidFill>
                <a:latin typeface="Visuelt Pro" panose="020B0503040202040104"/>
              </a:rPr>
              <a:t>única</a:t>
            </a:r>
            <a:endParaRPr lang="es-ES" sz="2200" dirty="0">
              <a:solidFill>
                <a:schemeClr val="tx1"/>
              </a:solidFill>
              <a:latin typeface="Visuelt Pro" panose="020B0503040202040104"/>
            </a:endParaRPr>
          </a:p>
        </p:txBody>
      </p:sp>
      <p:pic>
        <p:nvPicPr>
          <p:cNvPr id="13" name="Imagen 12"/>
          <p:cNvPicPr>
            <a:picLocks noChangeAspect="1"/>
          </p:cNvPicPr>
          <p:nvPr/>
        </p:nvPicPr>
        <p:blipFill>
          <a:blip r:embed="rId3"/>
          <a:stretch>
            <a:fillRect/>
          </a:stretch>
        </p:blipFill>
        <p:spPr>
          <a:xfrm>
            <a:off x="4022233" y="1346057"/>
            <a:ext cx="5019653" cy="2937175"/>
          </a:xfrm>
          <a:prstGeom prst="rect">
            <a:avLst/>
          </a:prstGeom>
        </p:spPr>
      </p:pic>
      <p:pic>
        <p:nvPicPr>
          <p:cNvPr id="14" name="Imagen 13"/>
          <p:cNvPicPr>
            <a:picLocks noChangeAspect="1"/>
          </p:cNvPicPr>
          <p:nvPr/>
        </p:nvPicPr>
        <p:blipFill>
          <a:blip r:embed="rId4"/>
          <a:stretch>
            <a:fillRect/>
          </a:stretch>
        </p:blipFill>
        <p:spPr>
          <a:xfrm>
            <a:off x="248333" y="1346058"/>
            <a:ext cx="3230977" cy="2964624"/>
          </a:xfrm>
          <a:prstGeom prst="rect">
            <a:avLst/>
          </a:prstGeom>
        </p:spPr>
      </p:pic>
      <p:sp>
        <p:nvSpPr>
          <p:cNvPr id="18" name="CuadroTexto 17"/>
          <p:cNvSpPr txBox="1"/>
          <p:nvPr/>
        </p:nvSpPr>
        <p:spPr>
          <a:xfrm>
            <a:off x="4061197" y="66963"/>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Resultados y discusión</a:t>
            </a:r>
            <a:endParaRPr lang="es-ES" sz="1200" b="1" dirty="0">
              <a:solidFill>
                <a:schemeClr val="bg1"/>
              </a:solidFill>
              <a:latin typeface="Visuelt Pro" panose="020B0503040202040104"/>
            </a:endParaRPr>
          </a:p>
        </p:txBody>
      </p:sp>
      <p:sp>
        <p:nvSpPr>
          <p:cNvPr id="20" name="Google Shape;557;p9"/>
          <p:cNvSpPr/>
          <p:nvPr/>
        </p:nvSpPr>
        <p:spPr>
          <a:xfrm>
            <a:off x="340124" y="139128"/>
            <a:ext cx="1239462" cy="404369"/>
          </a:xfrm>
          <a:custGeom>
            <a:avLst/>
            <a:gdLst/>
            <a:ahLst/>
            <a:cxnLst/>
            <a:rect l="l" t="t" r="r" b="b"/>
            <a:pathLst>
              <a:path w="613336" h="180565" extrusionOk="0">
                <a:moveTo>
                  <a:pt x="0" y="0"/>
                </a:moveTo>
                <a:lnTo>
                  <a:pt x="613336" y="0"/>
                </a:lnTo>
                <a:lnTo>
                  <a:pt x="613336" y="180565"/>
                </a:lnTo>
                <a:lnTo>
                  <a:pt x="0" y="180565"/>
                </a:lnTo>
                <a:close/>
              </a:path>
            </a:pathLst>
          </a:custGeom>
          <a:solidFill>
            <a:srgbClr val="FDDBA5"/>
          </a:solidFill>
          <a:ln>
            <a:noFill/>
          </a:ln>
        </p:spPr>
      </p:sp>
      <p:sp>
        <p:nvSpPr>
          <p:cNvPr id="21" name="Google Shape;557;p9"/>
          <p:cNvSpPr/>
          <p:nvPr/>
        </p:nvSpPr>
        <p:spPr>
          <a:xfrm>
            <a:off x="1579586"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2" name="Google Shape;557;p9"/>
          <p:cNvSpPr/>
          <p:nvPr/>
        </p:nvSpPr>
        <p:spPr>
          <a:xfrm>
            <a:off x="2819048"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3" name="Google Shape;557;p9"/>
          <p:cNvSpPr/>
          <p:nvPr/>
        </p:nvSpPr>
        <p:spPr>
          <a:xfrm>
            <a:off x="4058510" y="139126"/>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4" name="Google Shape;557;p9"/>
          <p:cNvSpPr/>
          <p:nvPr/>
        </p:nvSpPr>
        <p:spPr>
          <a:xfrm>
            <a:off x="5297972" y="139128"/>
            <a:ext cx="1239462" cy="404370"/>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5" name="CuadroTexto 24"/>
          <p:cNvSpPr txBox="1"/>
          <p:nvPr/>
        </p:nvSpPr>
        <p:spPr>
          <a:xfrm>
            <a:off x="340125" y="163967"/>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1.  Introducción</a:t>
            </a:r>
            <a:endParaRPr lang="es-ES" sz="1400" b="1" dirty="0">
              <a:solidFill>
                <a:schemeClr val="bg1"/>
              </a:solidFill>
              <a:latin typeface="Visuelt Pro" panose="020B0503040202040104"/>
            </a:endParaRPr>
          </a:p>
        </p:txBody>
      </p:sp>
      <p:sp>
        <p:nvSpPr>
          <p:cNvPr id="26" name="CuadroTexto 25"/>
          <p:cNvSpPr txBox="1"/>
          <p:nvPr/>
        </p:nvSpPr>
        <p:spPr>
          <a:xfrm>
            <a:off x="1579585" y="176080"/>
            <a:ext cx="1239462" cy="307777"/>
          </a:xfrm>
          <a:prstGeom prst="rect">
            <a:avLst/>
          </a:prstGeom>
          <a:noFill/>
        </p:spPr>
        <p:txBody>
          <a:bodyPr wrap="square" rtlCol="0">
            <a:spAutoFit/>
          </a:bodyPr>
          <a:lstStyle/>
          <a:p>
            <a:pPr algn="ctr"/>
            <a:r>
              <a:rPr lang="es-ES" sz="1400" b="1" dirty="0">
                <a:solidFill>
                  <a:schemeClr val="bg1"/>
                </a:solidFill>
                <a:latin typeface="Visuelt Pro" panose="020B0503040202040104"/>
              </a:rPr>
              <a:t>2</a:t>
            </a:r>
            <a:r>
              <a:rPr lang="es-ES" sz="1400" b="1" dirty="0" smtClean="0">
                <a:solidFill>
                  <a:schemeClr val="bg1"/>
                </a:solidFill>
                <a:latin typeface="Visuelt Pro" panose="020B0503040202040104"/>
              </a:rPr>
              <a:t>.  Objetivos</a:t>
            </a:r>
            <a:endParaRPr lang="es-ES" sz="1400" b="1" dirty="0">
              <a:solidFill>
                <a:schemeClr val="bg1"/>
              </a:solidFill>
              <a:latin typeface="Visuelt Pro" panose="020B0503040202040104"/>
            </a:endParaRPr>
          </a:p>
        </p:txBody>
      </p:sp>
      <p:sp>
        <p:nvSpPr>
          <p:cNvPr id="27" name="CuadroTexto 26"/>
          <p:cNvSpPr txBox="1"/>
          <p:nvPr/>
        </p:nvSpPr>
        <p:spPr>
          <a:xfrm>
            <a:off x="2819048" y="177403"/>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3. Metodología</a:t>
            </a:r>
            <a:endParaRPr lang="es-ES" sz="1400" b="1" dirty="0">
              <a:solidFill>
                <a:schemeClr val="bg1"/>
              </a:solidFill>
              <a:latin typeface="Visuelt Pro" panose="020B0503040202040104"/>
            </a:endParaRPr>
          </a:p>
        </p:txBody>
      </p:sp>
      <p:sp>
        <p:nvSpPr>
          <p:cNvPr id="28" name="CuadroTexto 27"/>
          <p:cNvSpPr txBox="1"/>
          <p:nvPr/>
        </p:nvSpPr>
        <p:spPr>
          <a:xfrm>
            <a:off x="4055823" y="116664"/>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Resultados y discusión</a:t>
            </a:r>
            <a:endParaRPr lang="es-ES" sz="1200" b="1" dirty="0">
              <a:solidFill>
                <a:schemeClr val="bg1"/>
              </a:solidFill>
              <a:latin typeface="Visuelt Pro" panose="020B0503040202040104"/>
            </a:endParaRPr>
          </a:p>
        </p:txBody>
      </p:sp>
      <p:sp>
        <p:nvSpPr>
          <p:cNvPr id="29" name="CuadroTexto 28"/>
          <p:cNvSpPr txBox="1"/>
          <p:nvPr/>
        </p:nvSpPr>
        <p:spPr>
          <a:xfrm>
            <a:off x="5292598" y="163966"/>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5.  Conclusiones</a:t>
            </a:r>
            <a:endParaRPr lang="es-ES" sz="1400" b="1" dirty="0">
              <a:solidFill>
                <a:schemeClr val="bg1"/>
              </a:solidFill>
              <a:latin typeface="Visuelt Pro" panose="020B0503040202040104"/>
            </a:endParaRPr>
          </a:p>
        </p:txBody>
      </p:sp>
    </p:spTree>
    <p:extLst>
      <p:ext uri="{BB962C8B-B14F-4D97-AF65-F5344CB8AC3E}">
        <p14:creationId xmlns:p14="http://schemas.microsoft.com/office/powerpoint/2010/main" val="464387163"/>
      </p:ext>
    </p:extLst>
  </p:cSld>
  <p:clrMapOvr>
    <a:masterClrMapping/>
  </p:clrMapOvr>
  <mc:AlternateContent xmlns:mc="http://schemas.openxmlformats.org/markup-compatibility/2006" xmlns:p14="http://schemas.microsoft.com/office/powerpoint/2010/main">
    <mc:Choice Requires="p14">
      <p:transition spd="slow" p14:dur="2000" advTm="81196"/>
    </mc:Choice>
    <mc:Fallback xmlns="">
      <p:transition spd="slow" advTm="81196"/>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0"/>
          </p:nvPr>
        </p:nvSpPr>
        <p:spPr>
          <a:xfrm>
            <a:off x="340125" y="667611"/>
            <a:ext cx="6312476" cy="392732"/>
          </a:xfrm>
        </p:spPr>
        <p:txBody>
          <a:bodyPr>
            <a:noAutofit/>
          </a:bodyPr>
          <a:lstStyle/>
          <a:p>
            <a:r>
              <a:rPr lang="es-ES" sz="2200" dirty="0">
                <a:solidFill>
                  <a:schemeClr val="tx1"/>
                </a:solidFill>
                <a:latin typeface="Visuelt Pro" panose="020B0503040202040104"/>
              </a:rPr>
              <a:t>Software de inferencia de CCC a partir de datos </a:t>
            </a:r>
            <a:r>
              <a:rPr lang="es-ES" sz="2200" dirty="0" err="1">
                <a:solidFill>
                  <a:schemeClr val="tx1"/>
                </a:solidFill>
                <a:latin typeface="Visuelt Pro" panose="020B0503040202040104"/>
              </a:rPr>
              <a:t>scARN-seq</a:t>
            </a:r>
            <a:endParaRPr lang="es-ES" sz="2200" dirty="0">
              <a:solidFill>
                <a:schemeClr val="tx1"/>
              </a:solidFill>
              <a:latin typeface="Visuelt Pro" panose="020B0503040202040104"/>
            </a:endParaRPr>
          </a:p>
          <a:p>
            <a:endParaRPr lang="es-ES" sz="2200" dirty="0">
              <a:latin typeface="Visuelt Pro" panose="020B0503040202040104"/>
            </a:endParaRPr>
          </a:p>
        </p:txBody>
      </p:sp>
      <p:pic>
        <p:nvPicPr>
          <p:cNvPr id="12" name="Imagen 11" descr="An external file that holds a picture, illustration, etc.&#10;Object name is 41576_2020_292_Fig2_HTML.jpg"/>
          <p:cNvPicPr/>
          <p:nvPr/>
        </p:nvPicPr>
        <p:blipFill rotWithShape="1">
          <a:blip r:embed="rId3">
            <a:extLst>
              <a:ext uri="{28A0092B-C50C-407E-A947-70E740481C1C}">
                <a14:useLocalDpi xmlns:a14="http://schemas.microsoft.com/office/drawing/2010/main" val="0"/>
              </a:ext>
            </a:extLst>
          </a:blip>
          <a:srcRect t="1" b="51271"/>
          <a:stretch/>
        </p:blipFill>
        <p:spPr bwMode="auto">
          <a:xfrm>
            <a:off x="3526435" y="1290870"/>
            <a:ext cx="5437014" cy="3444792"/>
          </a:xfrm>
          <a:prstGeom prst="rect">
            <a:avLst/>
          </a:prstGeom>
          <a:noFill/>
          <a:ln>
            <a:noFill/>
          </a:ln>
          <a:extLst>
            <a:ext uri="{53640926-AAD7-44D8-BBD7-CCE9431645EC}">
              <a14:shadowObscured xmlns:a14="http://schemas.microsoft.com/office/drawing/2010/main"/>
            </a:ext>
          </a:extLst>
        </p:spPr>
      </p:pic>
      <p:sp>
        <p:nvSpPr>
          <p:cNvPr id="8" name="Rectángulo redondeado 7"/>
          <p:cNvSpPr/>
          <p:nvPr/>
        </p:nvSpPr>
        <p:spPr>
          <a:xfrm>
            <a:off x="3457576" y="1243186"/>
            <a:ext cx="5543973" cy="142272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Marcador de texto 2"/>
          <p:cNvSpPr txBox="1">
            <a:spLocks/>
          </p:cNvSpPr>
          <p:nvPr/>
        </p:nvSpPr>
        <p:spPr>
          <a:xfrm>
            <a:off x="340124" y="1928877"/>
            <a:ext cx="2906793" cy="216877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325" b="0" i="0" kern="1200">
                <a:solidFill>
                  <a:schemeClr val="bg2"/>
                </a:solidFill>
                <a:latin typeface="Periodico Display" panose="02000504080000020004" pitchFamily="2" charset="77"/>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pex New"/>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pex New"/>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es-ES" sz="1600" dirty="0" smtClean="0">
                <a:solidFill>
                  <a:schemeClr val="tx1"/>
                </a:solidFill>
                <a:latin typeface="Visuelt Pro" panose="020B0503040202040104"/>
              </a:rPr>
              <a:t>Obtención del transcriptoma de la muestra mediante la secuenciación</a:t>
            </a:r>
          </a:p>
          <a:p>
            <a:pPr marL="342900" indent="-342900">
              <a:buFont typeface="+mj-lt"/>
              <a:buAutoNum type="arabicPeriod"/>
            </a:pPr>
            <a:r>
              <a:rPr lang="es-ES" sz="1600" dirty="0" smtClean="0">
                <a:solidFill>
                  <a:schemeClr val="tx1"/>
                </a:solidFill>
                <a:latin typeface="Visuelt Pro" panose="020B0503040202040104"/>
              </a:rPr>
              <a:t>Procedimientos </a:t>
            </a:r>
            <a:r>
              <a:rPr lang="es-ES" sz="1600" dirty="0" err="1" smtClean="0">
                <a:solidFill>
                  <a:schemeClr val="tx1"/>
                </a:solidFill>
                <a:latin typeface="Visuelt Pro" panose="020B0503040202040104"/>
              </a:rPr>
              <a:t>bioinformáticos</a:t>
            </a:r>
            <a:r>
              <a:rPr lang="es-ES" sz="1600" dirty="0" smtClean="0">
                <a:solidFill>
                  <a:schemeClr val="tx1"/>
                </a:solidFill>
                <a:latin typeface="Visuelt Pro" panose="020B0503040202040104"/>
              </a:rPr>
              <a:t> para eliminar artefactos, y generar la matriz de expresión génica</a:t>
            </a:r>
          </a:p>
          <a:p>
            <a:pPr marL="342900" indent="-342900">
              <a:buFont typeface="+mj-lt"/>
              <a:buAutoNum type="arabicPeriod"/>
            </a:pPr>
            <a:r>
              <a:rPr lang="es-ES" sz="1600" dirty="0" smtClean="0">
                <a:solidFill>
                  <a:schemeClr val="tx1"/>
                </a:solidFill>
                <a:latin typeface="Visuelt Pro" panose="020B0503040202040104"/>
              </a:rPr>
              <a:t>Referenciación a una base de datos curada para revelar los ligandos y receptores</a:t>
            </a:r>
          </a:p>
          <a:p>
            <a:endParaRPr lang="es-ES" sz="1600" dirty="0">
              <a:solidFill>
                <a:schemeClr val="tx1"/>
              </a:solidFill>
              <a:latin typeface="Visuelt Pro" panose="020B0503040202040104"/>
            </a:endParaRPr>
          </a:p>
        </p:txBody>
      </p:sp>
      <p:sp>
        <p:nvSpPr>
          <p:cNvPr id="21" name="Google Shape;557;p9"/>
          <p:cNvSpPr/>
          <p:nvPr/>
        </p:nvSpPr>
        <p:spPr>
          <a:xfrm>
            <a:off x="340124" y="139128"/>
            <a:ext cx="1239462" cy="404369"/>
          </a:xfrm>
          <a:custGeom>
            <a:avLst/>
            <a:gdLst/>
            <a:ahLst/>
            <a:cxnLst/>
            <a:rect l="l" t="t" r="r" b="b"/>
            <a:pathLst>
              <a:path w="613336" h="180565" extrusionOk="0">
                <a:moveTo>
                  <a:pt x="0" y="0"/>
                </a:moveTo>
                <a:lnTo>
                  <a:pt x="613336" y="0"/>
                </a:lnTo>
                <a:lnTo>
                  <a:pt x="613336" y="180565"/>
                </a:lnTo>
                <a:lnTo>
                  <a:pt x="0" y="180565"/>
                </a:lnTo>
                <a:close/>
              </a:path>
            </a:pathLst>
          </a:custGeom>
          <a:solidFill>
            <a:srgbClr val="FDDBA5"/>
          </a:solidFill>
          <a:ln>
            <a:noFill/>
          </a:ln>
        </p:spPr>
      </p:sp>
      <p:sp>
        <p:nvSpPr>
          <p:cNvPr id="22" name="Google Shape;557;p9"/>
          <p:cNvSpPr/>
          <p:nvPr/>
        </p:nvSpPr>
        <p:spPr>
          <a:xfrm>
            <a:off x="1579586"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3" name="Google Shape;557;p9"/>
          <p:cNvSpPr/>
          <p:nvPr/>
        </p:nvSpPr>
        <p:spPr>
          <a:xfrm>
            <a:off x="2819048"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4" name="Google Shape;557;p9"/>
          <p:cNvSpPr/>
          <p:nvPr/>
        </p:nvSpPr>
        <p:spPr>
          <a:xfrm>
            <a:off x="4058510" y="139126"/>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5" name="Google Shape;557;p9"/>
          <p:cNvSpPr/>
          <p:nvPr/>
        </p:nvSpPr>
        <p:spPr>
          <a:xfrm>
            <a:off x="5297972" y="137211"/>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26" name="CuadroTexto 25"/>
          <p:cNvSpPr txBox="1"/>
          <p:nvPr/>
        </p:nvSpPr>
        <p:spPr>
          <a:xfrm>
            <a:off x="340125" y="163967"/>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1.  Introducción</a:t>
            </a:r>
            <a:endParaRPr lang="es-ES" sz="1400" b="1" dirty="0">
              <a:solidFill>
                <a:schemeClr val="bg1"/>
              </a:solidFill>
              <a:latin typeface="Visuelt Pro" panose="020B0503040202040104"/>
            </a:endParaRPr>
          </a:p>
        </p:txBody>
      </p:sp>
      <p:sp>
        <p:nvSpPr>
          <p:cNvPr id="27" name="CuadroTexto 26"/>
          <p:cNvSpPr txBox="1"/>
          <p:nvPr/>
        </p:nvSpPr>
        <p:spPr>
          <a:xfrm>
            <a:off x="1579585" y="176080"/>
            <a:ext cx="1239462" cy="307777"/>
          </a:xfrm>
          <a:prstGeom prst="rect">
            <a:avLst/>
          </a:prstGeom>
          <a:noFill/>
        </p:spPr>
        <p:txBody>
          <a:bodyPr wrap="square" rtlCol="0">
            <a:spAutoFit/>
          </a:bodyPr>
          <a:lstStyle/>
          <a:p>
            <a:pPr algn="ctr"/>
            <a:r>
              <a:rPr lang="es-ES" sz="1400" b="1" dirty="0">
                <a:solidFill>
                  <a:schemeClr val="bg1"/>
                </a:solidFill>
                <a:latin typeface="Visuelt Pro" panose="020B0503040202040104"/>
              </a:rPr>
              <a:t>2</a:t>
            </a:r>
            <a:r>
              <a:rPr lang="es-ES" sz="1400" b="1" dirty="0" smtClean="0">
                <a:solidFill>
                  <a:schemeClr val="bg1"/>
                </a:solidFill>
                <a:latin typeface="Visuelt Pro" panose="020B0503040202040104"/>
              </a:rPr>
              <a:t>.  Objetivos</a:t>
            </a:r>
            <a:endParaRPr lang="es-ES" sz="1400" b="1" dirty="0">
              <a:solidFill>
                <a:schemeClr val="bg1"/>
              </a:solidFill>
              <a:latin typeface="Visuelt Pro" panose="020B0503040202040104"/>
            </a:endParaRPr>
          </a:p>
        </p:txBody>
      </p:sp>
      <p:sp>
        <p:nvSpPr>
          <p:cNvPr id="28" name="CuadroTexto 27"/>
          <p:cNvSpPr txBox="1"/>
          <p:nvPr/>
        </p:nvSpPr>
        <p:spPr>
          <a:xfrm>
            <a:off x="2819048" y="177403"/>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3. Metodología</a:t>
            </a:r>
            <a:endParaRPr lang="es-ES" sz="1400" b="1" dirty="0">
              <a:solidFill>
                <a:schemeClr val="bg1"/>
              </a:solidFill>
              <a:latin typeface="Visuelt Pro" panose="020B0503040202040104"/>
            </a:endParaRPr>
          </a:p>
        </p:txBody>
      </p:sp>
      <p:sp>
        <p:nvSpPr>
          <p:cNvPr id="29" name="CuadroTexto 28"/>
          <p:cNvSpPr txBox="1"/>
          <p:nvPr/>
        </p:nvSpPr>
        <p:spPr>
          <a:xfrm>
            <a:off x="4055823" y="116664"/>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Resultados y discusión</a:t>
            </a:r>
            <a:endParaRPr lang="es-ES" sz="1200" b="1" dirty="0">
              <a:solidFill>
                <a:schemeClr val="bg1"/>
              </a:solidFill>
              <a:latin typeface="Visuelt Pro" panose="020B0503040202040104"/>
            </a:endParaRPr>
          </a:p>
        </p:txBody>
      </p:sp>
      <p:sp>
        <p:nvSpPr>
          <p:cNvPr id="30" name="CuadroTexto 29"/>
          <p:cNvSpPr txBox="1"/>
          <p:nvPr/>
        </p:nvSpPr>
        <p:spPr>
          <a:xfrm>
            <a:off x="5292598" y="163966"/>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5.  Conclusiones</a:t>
            </a:r>
            <a:endParaRPr lang="es-ES" sz="1400" b="1" dirty="0">
              <a:solidFill>
                <a:schemeClr val="bg1"/>
              </a:solidFill>
              <a:latin typeface="Visuelt Pro" panose="020B0503040202040104"/>
            </a:endParaRPr>
          </a:p>
        </p:txBody>
      </p:sp>
    </p:spTree>
    <p:extLst>
      <p:ext uri="{BB962C8B-B14F-4D97-AF65-F5344CB8AC3E}">
        <p14:creationId xmlns:p14="http://schemas.microsoft.com/office/powerpoint/2010/main" val="555137335"/>
      </p:ext>
    </p:extLst>
  </p:cSld>
  <p:clrMapOvr>
    <a:masterClrMapping/>
  </p:clrMapOvr>
  <mc:AlternateContent xmlns:mc="http://schemas.openxmlformats.org/markup-compatibility/2006" xmlns:p14="http://schemas.microsoft.com/office/powerpoint/2010/main">
    <mc:Choice Requires="p14">
      <p:transition spd="slow" p14:dur="2000" advTm="63161"/>
    </mc:Choice>
    <mc:Fallback xmlns="">
      <p:transition spd="slow" advTm="6316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2"/>
          <p:cNvSpPr txBox="1">
            <a:spLocks/>
          </p:cNvSpPr>
          <p:nvPr/>
        </p:nvSpPr>
        <p:spPr>
          <a:xfrm>
            <a:off x="340124" y="1814506"/>
            <a:ext cx="2906793" cy="261617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325" b="0" i="0" kern="1200">
                <a:solidFill>
                  <a:schemeClr val="bg2"/>
                </a:solidFill>
                <a:latin typeface="Periodico Display" panose="02000504080000020004" pitchFamily="2" charset="77"/>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pex New"/>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pex New"/>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pex New"/>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4"/>
            </a:pPr>
            <a:r>
              <a:rPr lang="es-ES" sz="1600" dirty="0" smtClean="0">
                <a:solidFill>
                  <a:schemeClr val="tx1"/>
                </a:solidFill>
                <a:latin typeface="Visuelt Pro" panose="020B0503040202040104"/>
              </a:rPr>
              <a:t>Filtraje de la matriz de expresión génica por los pares </a:t>
            </a:r>
            <a:r>
              <a:rPr lang="es-ES" sz="1600" dirty="0" err="1" smtClean="0">
                <a:solidFill>
                  <a:schemeClr val="tx1"/>
                </a:solidFill>
                <a:latin typeface="Visuelt Pro" panose="020B0503040202040104"/>
              </a:rPr>
              <a:t>interaccionantes</a:t>
            </a:r>
            <a:r>
              <a:rPr lang="es-ES" sz="1600" dirty="0" smtClean="0">
                <a:solidFill>
                  <a:schemeClr val="tx1"/>
                </a:solidFill>
                <a:latin typeface="Visuelt Pro" panose="020B0503040202040104"/>
              </a:rPr>
              <a:t> ligando-receptor</a:t>
            </a:r>
          </a:p>
          <a:p>
            <a:pPr marL="342900" indent="-342900">
              <a:buFont typeface="+mj-lt"/>
              <a:buAutoNum type="arabicPeriod" startAt="4"/>
            </a:pPr>
            <a:r>
              <a:rPr lang="es-ES_tradnl" sz="1600" dirty="0" smtClean="0">
                <a:solidFill>
                  <a:schemeClr val="tx1"/>
                </a:solidFill>
                <a:latin typeface="Visuelt Pro" panose="020B0503040202040104"/>
              </a:rPr>
              <a:t>Relación </a:t>
            </a:r>
            <a:r>
              <a:rPr lang="es-ES_tradnl" sz="1600" dirty="0">
                <a:solidFill>
                  <a:schemeClr val="tx1"/>
                </a:solidFill>
                <a:latin typeface="Visuelt Pro" panose="020B0503040202040104"/>
              </a:rPr>
              <a:t>matemática de la </a:t>
            </a:r>
            <a:r>
              <a:rPr lang="es-ES_tradnl" sz="1600" dirty="0" err="1">
                <a:solidFill>
                  <a:schemeClr val="tx1"/>
                </a:solidFill>
                <a:latin typeface="Visuelt Pro" panose="020B0503040202040104"/>
              </a:rPr>
              <a:t>coexpresión</a:t>
            </a:r>
            <a:r>
              <a:rPr lang="es-ES_tradnl" sz="1600" dirty="0">
                <a:solidFill>
                  <a:schemeClr val="tx1"/>
                </a:solidFill>
                <a:latin typeface="Visuelt Pro" panose="020B0503040202040104"/>
              </a:rPr>
              <a:t> génica de los ligandos y receptores con las funciones de comunicación para calcular la puntuación de </a:t>
            </a:r>
            <a:r>
              <a:rPr lang="es-ES_tradnl" sz="1600" dirty="0" smtClean="0">
                <a:solidFill>
                  <a:schemeClr val="tx1"/>
                </a:solidFill>
                <a:latin typeface="Visuelt Pro" panose="020B0503040202040104"/>
              </a:rPr>
              <a:t>comunicación</a:t>
            </a:r>
          </a:p>
          <a:p>
            <a:pPr marL="342900" indent="-342900">
              <a:buFont typeface="+mj-lt"/>
              <a:buAutoNum type="arabicPeriod" startAt="4"/>
            </a:pPr>
            <a:r>
              <a:rPr lang="es-ES" sz="1600" dirty="0" smtClean="0">
                <a:solidFill>
                  <a:schemeClr val="tx1"/>
                </a:solidFill>
                <a:latin typeface="Visuelt Pro" panose="020B0503040202040104"/>
              </a:rPr>
              <a:t>Visualización mediante gráficos e interpretación de los resultados</a:t>
            </a:r>
          </a:p>
          <a:p>
            <a:endParaRPr lang="es-ES" sz="1600" dirty="0">
              <a:solidFill>
                <a:schemeClr val="tx1"/>
              </a:solidFill>
              <a:latin typeface="Visuelt Pro" panose="020B0503040202040104"/>
            </a:endParaRPr>
          </a:p>
        </p:txBody>
      </p:sp>
      <p:sp>
        <p:nvSpPr>
          <p:cNvPr id="32" name="Google Shape;557;p9"/>
          <p:cNvSpPr/>
          <p:nvPr/>
        </p:nvSpPr>
        <p:spPr>
          <a:xfrm>
            <a:off x="340124" y="139128"/>
            <a:ext cx="1239462" cy="404369"/>
          </a:xfrm>
          <a:custGeom>
            <a:avLst/>
            <a:gdLst/>
            <a:ahLst/>
            <a:cxnLst/>
            <a:rect l="l" t="t" r="r" b="b"/>
            <a:pathLst>
              <a:path w="613336" h="180565" extrusionOk="0">
                <a:moveTo>
                  <a:pt x="0" y="0"/>
                </a:moveTo>
                <a:lnTo>
                  <a:pt x="613336" y="0"/>
                </a:lnTo>
                <a:lnTo>
                  <a:pt x="613336" y="180565"/>
                </a:lnTo>
                <a:lnTo>
                  <a:pt x="0" y="180565"/>
                </a:lnTo>
                <a:close/>
              </a:path>
            </a:pathLst>
          </a:custGeom>
          <a:solidFill>
            <a:srgbClr val="FDDBA5"/>
          </a:solidFill>
          <a:ln>
            <a:noFill/>
          </a:ln>
        </p:spPr>
      </p:sp>
      <p:sp>
        <p:nvSpPr>
          <p:cNvPr id="33" name="Google Shape;557;p9"/>
          <p:cNvSpPr/>
          <p:nvPr/>
        </p:nvSpPr>
        <p:spPr>
          <a:xfrm>
            <a:off x="1579586"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34" name="Google Shape;557;p9"/>
          <p:cNvSpPr/>
          <p:nvPr/>
        </p:nvSpPr>
        <p:spPr>
          <a:xfrm>
            <a:off x="2819048"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35" name="Google Shape;557;p9"/>
          <p:cNvSpPr/>
          <p:nvPr/>
        </p:nvSpPr>
        <p:spPr>
          <a:xfrm>
            <a:off x="4058510" y="139126"/>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36" name="Google Shape;557;p9"/>
          <p:cNvSpPr/>
          <p:nvPr/>
        </p:nvSpPr>
        <p:spPr>
          <a:xfrm>
            <a:off x="5297972" y="137211"/>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37" name="CuadroTexto 36"/>
          <p:cNvSpPr txBox="1"/>
          <p:nvPr/>
        </p:nvSpPr>
        <p:spPr>
          <a:xfrm>
            <a:off x="340125" y="163967"/>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1.  Introducción</a:t>
            </a:r>
            <a:endParaRPr lang="es-ES" sz="1400" b="1" dirty="0">
              <a:solidFill>
                <a:schemeClr val="bg1"/>
              </a:solidFill>
              <a:latin typeface="Visuelt Pro" panose="020B0503040202040104"/>
            </a:endParaRPr>
          </a:p>
        </p:txBody>
      </p:sp>
      <p:sp>
        <p:nvSpPr>
          <p:cNvPr id="38" name="CuadroTexto 37"/>
          <p:cNvSpPr txBox="1"/>
          <p:nvPr/>
        </p:nvSpPr>
        <p:spPr>
          <a:xfrm>
            <a:off x="1579585" y="176080"/>
            <a:ext cx="1239462" cy="307777"/>
          </a:xfrm>
          <a:prstGeom prst="rect">
            <a:avLst/>
          </a:prstGeom>
          <a:noFill/>
        </p:spPr>
        <p:txBody>
          <a:bodyPr wrap="square" rtlCol="0">
            <a:spAutoFit/>
          </a:bodyPr>
          <a:lstStyle/>
          <a:p>
            <a:pPr algn="ctr"/>
            <a:r>
              <a:rPr lang="es-ES" sz="1400" b="1" dirty="0">
                <a:solidFill>
                  <a:schemeClr val="bg1"/>
                </a:solidFill>
                <a:latin typeface="Visuelt Pro" panose="020B0503040202040104"/>
              </a:rPr>
              <a:t>2</a:t>
            </a:r>
            <a:r>
              <a:rPr lang="es-ES" sz="1400" b="1" dirty="0" smtClean="0">
                <a:solidFill>
                  <a:schemeClr val="bg1"/>
                </a:solidFill>
                <a:latin typeface="Visuelt Pro" panose="020B0503040202040104"/>
              </a:rPr>
              <a:t>.  Objetivos</a:t>
            </a:r>
            <a:endParaRPr lang="es-ES" sz="1400" b="1" dirty="0">
              <a:solidFill>
                <a:schemeClr val="bg1"/>
              </a:solidFill>
              <a:latin typeface="Visuelt Pro" panose="020B0503040202040104"/>
            </a:endParaRPr>
          </a:p>
        </p:txBody>
      </p:sp>
      <p:sp>
        <p:nvSpPr>
          <p:cNvPr id="39" name="CuadroTexto 38"/>
          <p:cNvSpPr txBox="1"/>
          <p:nvPr/>
        </p:nvSpPr>
        <p:spPr>
          <a:xfrm>
            <a:off x="2819048" y="177403"/>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3. Metodología</a:t>
            </a:r>
            <a:endParaRPr lang="es-ES" sz="1400" b="1" dirty="0">
              <a:solidFill>
                <a:schemeClr val="bg1"/>
              </a:solidFill>
              <a:latin typeface="Visuelt Pro" panose="020B0503040202040104"/>
            </a:endParaRPr>
          </a:p>
        </p:txBody>
      </p:sp>
      <p:sp>
        <p:nvSpPr>
          <p:cNvPr id="40" name="CuadroTexto 39"/>
          <p:cNvSpPr txBox="1"/>
          <p:nvPr/>
        </p:nvSpPr>
        <p:spPr>
          <a:xfrm>
            <a:off x="4058510" y="116644"/>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Resultados y discusión</a:t>
            </a:r>
            <a:endParaRPr lang="es-ES" sz="1200" b="1" dirty="0">
              <a:solidFill>
                <a:schemeClr val="bg1"/>
              </a:solidFill>
              <a:latin typeface="Visuelt Pro" panose="020B0503040202040104"/>
            </a:endParaRPr>
          </a:p>
        </p:txBody>
      </p:sp>
      <p:sp>
        <p:nvSpPr>
          <p:cNvPr id="41" name="CuadroTexto 40"/>
          <p:cNvSpPr txBox="1"/>
          <p:nvPr/>
        </p:nvSpPr>
        <p:spPr>
          <a:xfrm>
            <a:off x="5292598" y="163966"/>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5.  Conclusiones</a:t>
            </a:r>
            <a:endParaRPr lang="es-ES" sz="1400" b="1" dirty="0">
              <a:solidFill>
                <a:schemeClr val="bg1"/>
              </a:solidFill>
              <a:latin typeface="Visuelt Pro" panose="020B0503040202040104"/>
            </a:endParaRPr>
          </a:p>
        </p:txBody>
      </p:sp>
      <p:sp>
        <p:nvSpPr>
          <p:cNvPr id="19" name="Marcador de texto 2"/>
          <p:cNvSpPr>
            <a:spLocks noGrp="1"/>
          </p:cNvSpPr>
          <p:nvPr>
            <p:ph type="body" sz="quarter" idx="10"/>
          </p:nvPr>
        </p:nvSpPr>
        <p:spPr>
          <a:xfrm>
            <a:off x="340125" y="667611"/>
            <a:ext cx="6312476" cy="392732"/>
          </a:xfrm>
        </p:spPr>
        <p:txBody>
          <a:bodyPr>
            <a:noAutofit/>
          </a:bodyPr>
          <a:lstStyle/>
          <a:p>
            <a:r>
              <a:rPr lang="es-ES" sz="2200" dirty="0">
                <a:solidFill>
                  <a:schemeClr val="tx1"/>
                </a:solidFill>
                <a:latin typeface="Visuelt Pro" panose="020B0503040202040104"/>
              </a:rPr>
              <a:t>Software de inferencia de CCC a partir de datos </a:t>
            </a:r>
            <a:r>
              <a:rPr lang="es-ES" sz="2200" dirty="0" err="1">
                <a:solidFill>
                  <a:schemeClr val="tx1"/>
                </a:solidFill>
                <a:latin typeface="Visuelt Pro" panose="020B0503040202040104"/>
              </a:rPr>
              <a:t>scARN-seq</a:t>
            </a:r>
            <a:endParaRPr lang="es-ES" sz="2200" dirty="0">
              <a:solidFill>
                <a:schemeClr val="tx1"/>
              </a:solidFill>
              <a:latin typeface="Visuelt Pro" panose="020B0503040202040104"/>
            </a:endParaRPr>
          </a:p>
          <a:p>
            <a:endParaRPr lang="es-ES" sz="2200" dirty="0">
              <a:latin typeface="Visuelt Pro" panose="020B0503040202040104"/>
            </a:endParaRPr>
          </a:p>
        </p:txBody>
      </p:sp>
      <p:pic>
        <p:nvPicPr>
          <p:cNvPr id="20" name="Imagen 19" descr="An external file that holds a picture, illustration, etc.&#10;Object name is 41576_2020_292_Fig2_HTML.jpg"/>
          <p:cNvPicPr/>
          <p:nvPr/>
        </p:nvPicPr>
        <p:blipFill rotWithShape="1">
          <a:blip r:embed="rId3">
            <a:extLst>
              <a:ext uri="{28A0092B-C50C-407E-A947-70E740481C1C}">
                <a14:useLocalDpi xmlns:a14="http://schemas.microsoft.com/office/drawing/2010/main" val="0"/>
              </a:ext>
            </a:extLst>
          </a:blip>
          <a:srcRect t="1" b="51271"/>
          <a:stretch/>
        </p:blipFill>
        <p:spPr bwMode="auto">
          <a:xfrm>
            <a:off x="3526435" y="1400199"/>
            <a:ext cx="5437014" cy="3444792"/>
          </a:xfrm>
          <a:prstGeom prst="rect">
            <a:avLst/>
          </a:prstGeom>
          <a:noFill/>
          <a:ln>
            <a:noFill/>
          </a:ln>
          <a:extLst>
            <a:ext uri="{53640926-AAD7-44D8-BBD7-CCE9431645EC}">
              <a14:shadowObscured xmlns:a14="http://schemas.microsoft.com/office/drawing/2010/main"/>
            </a:ext>
          </a:extLst>
        </p:spPr>
      </p:pic>
      <p:sp>
        <p:nvSpPr>
          <p:cNvPr id="8" name="Rectángulo redondeado 7"/>
          <p:cNvSpPr/>
          <p:nvPr/>
        </p:nvSpPr>
        <p:spPr>
          <a:xfrm>
            <a:off x="3476625" y="2850456"/>
            <a:ext cx="5600700" cy="200977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229290704"/>
      </p:ext>
    </p:extLst>
  </p:cSld>
  <p:clrMapOvr>
    <a:masterClrMapping/>
  </p:clrMapOvr>
  <mc:AlternateContent xmlns:mc="http://schemas.openxmlformats.org/markup-compatibility/2006" xmlns:p14="http://schemas.microsoft.com/office/powerpoint/2010/main">
    <mc:Choice Requires="p14">
      <p:transition spd="slow" p14:dur="2000" advTm="51348"/>
    </mc:Choice>
    <mc:Fallback xmlns="">
      <p:transition spd="slow" advTm="51348"/>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ángulo redondeado 23"/>
          <p:cNvSpPr/>
          <p:nvPr/>
        </p:nvSpPr>
        <p:spPr>
          <a:xfrm>
            <a:off x="5117711" y="1281008"/>
            <a:ext cx="3550866" cy="707616"/>
          </a:xfrm>
          <a:prstGeom prst="roundRect">
            <a:avLst/>
          </a:prstGeom>
          <a:solidFill>
            <a:srgbClr val="FDDBA5"/>
          </a:solidFill>
          <a:ln>
            <a:solidFill>
              <a:srgbClr val="FDDB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Rectángulo redondeado 25"/>
          <p:cNvSpPr/>
          <p:nvPr/>
        </p:nvSpPr>
        <p:spPr>
          <a:xfrm>
            <a:off x="4728217" y="2428875"/>
            <a:ext cx="4154673" cy="1866900"/>
          </a:xfrm>
          <a:prstGeom prst="roundRect">
            <a:avLst>
              <a:gd name="adj" fmla="val 11361"/>
            </a:avLst>
          </a:prstGeom>
          <a:solidFill>
            <a:srgbClr val="FBC05D"/>
          </a:solidFill>
          <a:ln>
            <a:solidFill>
              <a:srgbClr val="FFB3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Rectángulo redondeado 26"/>
          <p:cNvSpPr/>
          <p:nvPr/>
        </p:nvSpPr>
        <p:spPr>
          <a:xfrm>
            <a:off x="238125" y="2428875"/>
            <a:ext cx="4125981" cy="1866900"/>
          </a:xfrm>
          <a:prstGeom prst="roundRect">
            <a:avLst>
              <a:gd name="adj" fmla="val 11361"/>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Rectángulo redondeado 21"/>
          <p:cNvSpPr/>
          <p:nvPr/>
        </p:nvSpPr>
        <p:spPr>
          <a:xfrm>
            <a:off x="434958" y="1374091"/>
            <a:ext cx="3550866" cy="521451"/>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p:cNvSpPr>
            <a:spLocks noGrp="1"/>
          </p:cNvSpPr>
          <p:nvPr>
            <p:ph type="ctrTitle"/>
          </p:nvPr>
        </p:nvSpPr>
        <p:spPr>
          <a:xfrm>
            <a:off x="434958" y="1374091"/>
            <a:ext cx="3550865" cy="521451"/>
          </a:xfrm>
        </p:spPr>
        <p:txBody>
          <a:bodyPr>
            <a:noAutofit/>
          </a:bodyPr>
          <a:lstStyle/>
          <a:p>
            <a:r>
              <a:rPr lang="es-ES" sz="2800" dirty="0" smtClean="0"/>
              <a:t>Enfoque </a:t>
            </a:r>
            <a:r>
              <a:rPr lang="es-ES" sz="2800" dirty="0" err="1" smtClean="0"/>
              <a:t>pseudo-bulk</a:t>
            </a:r>
            <a:r>
              <a:rPr lang="es-ES" sz="2800" dirty="0" smtClean="0"/>
              <a:t> </a:t>
            </a:r>
            <a:endParaRPr lang="es-ES" sz="2800" dirty="0"/>
          </a:p>
        </p:txBody>
      </p:sp>
      <p:sp>
        <p:nvSpPr>
          <p:cNvPr id="10" name="Marcador de texto 2"/>
          <p:cNvSpPr>
            <a:spLocks noGrp="1"/>
          </p:cNvSpPr>
          <p:nvPr>
            <p:ph type="body" sz="quarter" idx="10"/>
          </p:nvPr>
        </p:nvSpPr>
        <p:spPr>
          <a:xfrm>
            <a:off x="340123" y="641992"/>
            <a:ext cx="6355952" cy="392732"/>
          </a:xfrm>
        </p:spPr>
        <p:txBody>
          <a:bodyPr>
            <a:noAutofit/>
          </a:bodyPr>
          <a:lstStyle/>
          <a:p>
            <a:r>
              <a:rPr lang="es-ES" sz="2200" dirty="0">
                <a:solidFill>
                  <a:schemeClr val="tx1"/>
                </a:solidFill>
                <a:latin typeface="Visuelt Pro" panose="020B0503040202040104"/>
              </a:rPr>
              <a:t>Software de inferencia de CCC a partir de datos </a:t>
            </a:r>
            <a:r>
              <a:rPr lang="es-ES" sz="2200" dirty="0" err="1">
                <a:solidFill>
                  <a:schemeClr val="tx1"/>
                </a:solidFill>
                <a:latin typeface="Visuelt Pro" panose="020B0503040202040104"/>
              </a:rPr>
              <a:t>scARN-seq</a:t>
            </a:r>
            <a:endParaRPr lang="es-ES" sz="2200" dirty="0">
              <a:solidFill>
                <a:schemeClr val="tx1"/>
              </a:solidFill>
              <a:latin typeface="Visuelt Pro" panose="020B0503040202040104"/>
            </a:endParaRPr>
          </a:p>
          <a:p>
            <a:endParaRPr lang="es-ES" sz="2200" dirty="0">
              <a:latin typeface="Visuelt Pro" panose="020B0503040202040104"/>
            </a:endParaRPr>
          </a:p>
        </p:txBody>
      </p:sp>
      <p:sp>
        <p:nvSpPr>
          <p:cNvPr id="11" name="Título 1"/>
          <p:cNvSpPr txBox="1">
            <a:spLocks/>
          </p:cNvSpPr>
          <p:nvPr/>
        </p:nvSpPr>
        <p:spPr>
          <a:xfrm>
            <a:off x="5117711" y="1281008"/>
            <a:ext cx="3550866" cy="707616"/>
          </a:xfrm>
          <a:prstGeom prst="rect">
            <a:avLst/>
          </a:prstGeom>
        </p:spPr>
        <p:txBody>
          <a:bodyPr vert="horz" lIns="91440" tIns="45720" rIns="91440" bIns="45720" rtlCol="0" anchor="ctr" anchorCtr="0">
            <a:noAutofit/>
          </a:bodyPr>
          <a:lstStyle>
            <a:lvl1pPr marL="0" indent="0" algn="ctr" defTabSz="914400" rtl="0" eaLnBrk="1" latinLnBrk="0" hangingPunct="1">
              <a:lnSpc>
                <a:spcPct val="90000"/>
              </a:lnSpc>
              <a:spcBef>
                <a:spcPct val="0"/>
              </a:spcBef>
              <a:buFont typeface="Arial" panose="020B0604020202020204" pitchFamily="34" charset="0"/>
              <a:buNone/>
              <a:defRPr sz="3750" kern="1200">
                <a:solidFill>
                  <a:schemeClr val="tx1"/>
                </a:solidFill>
                <a:latin typeface="Visuelt Pro" panose="020B0503040202040104" pitchFamily="34" charset="0"/>
                <a:ea typeface="+mj-ea"/>
                <a:cs typeface="+mj-cs"/>
              </a:defRPr>
            </a:lvl1pPr>
          </a:lstStyle>
          <a:p>
            <a:r>
              <a:rPr lang="es-ES" sz="2400" dirty="0" smtClean="0"/>
              <a:t>Enfoque </a:t>
            </a:r>
            <a:r>
              <a:rPr lang="es-ES_tradnl" sz="2400" dirty="0"/>
              <a:t>de resolución </a:t>
            </a:r>
            <a:endParaRPr lang="es-ES_tradnl" sz="2400" dirty="0" smtClean="0"/>
          </a:p>
          <a:p>
            <a:r>
              <a:rPr lang="es-ES_tradnl" sz="2400" dirty="0" smtClean="0"/>
              <a:t>a </a:t>
            </a:r>
            <a:r>
              <a:rPr lang="es-ES_tradnl" sz="2400" dirty="0"/>
              <a:t>nivel celular</a:t>
            </a:r>
            <a:r>
              <a:rPr lang="es-ES" sz="2400" dirty="0" smtClean="0"/>
              <a:t> </a:t>
            </a:r>
            <a:endParaRPr lang="es-ES" sz="2400" dirty="0"/>
          </a:p>
        </p:txBody>
      </p:sp>
      <p:sp>
        <p:nvSpPr>
          <p:cNvPr id="12" name="Título 1"/>
          <p:cNvSpPr txBox="1">
            <a:spLocks/>
          </p:cNvSpPr>
          <p:nvPr/>
        </p:nvSpPr>
        <p:spPr>
          <a:xfrm>
            <a:off x="3985824" y="1228119"/>
            <a:ext cx="1131887" cy="794343"/>
          </a:xfrm>
          <a:prstGeom prst="rect">
            <a:avLst/>
          </a:prstGeom>
        </p:spPr>
        <p:txBody>
          <a:bodyPr vert="horz" lIns="91440" tIns="45720" rIns="91440" bIns="45720" rtlCol="0" anchor="ctr" anchorCtr="0">
            <a:noAutofit/>
          </a:bodyPr>
          <a:lstStyle>
            <a:lvl1pPr marL="0" indent="0" algn="ctr" defTabSz="914400" rtl="0" eaLnBrk="1" latinLnBrk="0" hangingPunct="1">
              <a:lnSpc>
                <a:spcPct val="90000"/>
              </a:lnSpc>
              <a:spcBef>
                <a:spcPct val="0"/>
              </a:spcBef>
              <a:buFont typeface="Arial" panose="020B0604020202020204" pitchFamily="34" charset="0"/>
              <a:buNone/>
              <a:defRPr sz="3750" kern="1200">
                <a:solidFill>
                  <a:schemeClr val="tx1"/>
                </a:solidFill>
                <a:latin typeface="Visuelt Pro" panose="020B0503040202040104" pitchFamily="34" charset="0"/>
                <a:ea typeface="+mj-ea"/>
                <a:cs typeface="+mj-cs"/>
              </a:defRPr>
            </a:lvl1pPr>
          </a:lstStyle>
          <a:p>
            <a:r>
              <a:rPr lang="es-ES" sz="3200" dirty="0" smtClean="0"/>
              <a:t>vs</a:t>
            </a:r>
            <a:endParaRPr lang="es-ES" sz="3200" dirty="0"/>
          </a:p>
        </p:txBody>
      </p:sp>
      <p:sp>
        <p:nvSpPr>
          <p:cNvPr id="16" name="Rectangle 3"/>
          <p:cNvSpPr>
            <a:spLocks noChangeArrowheads="1"/>
          </p:cNvSpPr>
          <p:nvPr/>
        </p:nvSpPr>
        <p:spPr bwMode="auto">
          <a:xfrm>
            <a:off x="238125" y="2692225"/>
            <a:ext cx="412598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spcBef>
                <a:spcPct val="0"/>
              </a:spcBef>
              <a:spcAft>
                <a:spcPct val="0"/>
              </a:spcAft>
              <a:buFont typeface="Arial" panose="020B0604020202020204" pitchFamily="34" charset="0"/>
              <a:buChar char="•"/>
            </a:pPr>
            <a:r>
              <a:rPr lang="es-ES" altLang="es-ES" sz="1600" dirty="0">
                <a:latin typeface="Visuelt Pro" panose="020B0503040202040104"/>
              </a:rPr>
              <a:t>Agrupa las células </a:t>
            </a:r>
            <a:r>
              <a:rPr lang="es-ES" altLang="es-ES" sz="1600" b="1" dirty="0">
                <a:latin typeface="Visuelt Pro" panose="020B0503040202040104"/>
              </a:rPr>
              <a:t>en clústeres o tipos celulares </a:t>
            </a:r>
            <a:r>
              <a:rPr lang="es-ES" altLang="es-ES" sz="1600" dirty="0">
                <a:latin typeface="Visuelt Pro" panose="020B0503040202040104"/>
              </a:rPr>
              <a:t>basados en patrones de expresión génica</a:t>
            </a:r>
            <a:r>
              <a:rPr lang="es-ES" altLang="es-ES" sz="1600" dirty="0" smtClean="0">
                <a:latin typeface="Visuelt Pro" panose="020B0503040202040104"/>
              </a:rPr>
              <a:t>.</a:t>
            </a:r>
            <a:endParaRPr kumimoji="0" lang="es-ES" altLang="es-ES" sz="1600" b="1" i="0" u="none" strike="noStrike" cap="none" normalizeH="0" baseline="0" dirty="0" smtClean="0">
              <a:ln>
                <a:noFill/>
              </a:ln>
              <a:solidFill>
                <a:schemeClr val="tx1"/>
              </a:solidFill>
              <a:effectLst/>
              <a:latin typeface="Visuelt Pro" panose="020B0503040202040104"/>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ES" altLang="es-ES" sz="1600" b="1" i="0" u="none" strike="noStrike" cap="none" normalizeH="0" baseline="0" dirty="0" smtClean="0">
                <a:ln>
                  <a:noFill/>
                </a:ln>
                <a:solidFill>
                  <a:schemeClr val="tx1"/>
                </a:solidFill>
                <a:effectLst/>
                <a:latin typeface="Visuelt Pro" panose="020B0503040202040104"/>
              </a:rPr>
              <a:t>Promedia </a:t>
            </a:r>
            <a:r>
              <a:rPr kumimoji="0" lang="es-ES" altLang="es-ES" sz="1600" i="0" u="none" strike="noStrike" cap="none" normalizeH="0" baseline="0" dirty="0" smtClean="0">
                <a:ln>
                  <a:noFill/>
                </a:ln>
                <a:solidFill>
                  <a:schemeClr val="tx1"/>
                </a:solidFill>
                <a:effectLst/>
                <a:latin typeface="Visuelt Pro" panose="020B0503040202040104"/>
              </a:rPr>
              <a:t>la expresión génica </a:t>
            </a:r>
            <a:r>
              <a:rPr kumimoji="0" lang="es-ES" altLang="es-ES" sz="1600" b="0" i="0" u="none" strike="noStrike" cap="none" normalizeH="0" baseline="0" dirty="0" smtClean="0">
                <a:ln>
                  <a:noFill/>
                </a:ln>
                <a:solidFill>
                  <a:schemeClr val="tx1"/>
                </a:solidFill>
                <a:effectLst/>
                <a:latin typeface="Visuelt Pro" panose="020B0503040202040104"/>
              </a:rPr>
              <a:t>dentro de cada grupo.</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ES" altLang="es-ES" sz="1600" b="0" i="0" u="none" strike="noStrike" cap="none" normalizeH="0" baseline="0" dirty="0" smtClean="0">
                <a:ln>
                  <a:noFill/>
                </a:ln>
                <a:solidFill>
                  <a:schemeClr val="tx1"/>
                </a:solidFill>
                <a:effectLst/>
                <a:latin typeface="Visuelt Pro" panose="020B0503040202040104"/>
              </a:rPr>
              <a:t>Reduce </a:t>
            </a:r>
            <a:r>
              <a:rPr kumimoji="0" lang="es-ES" altLang="es-ES" sz="1600" b="1" i="0" u="none" strike="noStrike" cap="none" normalizeH="0" baseline="0" dirty="0" smtClean="0">
                <a:ln>
                  <a:noFill/>
                </a:ln>
                <a:solidFill>
                  <a:schemeClr val="tx1"/>
                </a:solidFill>
                <a:effectLst/>
                <a:latin typeface="Visuelt Pro" panose="020B0503040202040104"/>
              </a:rPr>
              <a:t>el ruido técnico</a:t>
            </a:r>
            <a:r>
              <a:rPr kumimoji="0" lang="es-ES" altLang="es-ES" sz="1600" i="0" u="none" strike="noStrike" cap="none" normalizeH="0" dirty="0" smtClean="0">
                <a:ln>
                  <a:noFill/>
                </a:ln>
                <a:solidFill>
                  <a:schemeClr val="tx1"/>
                </a:solidFill>
                <a:effectLst/>
                <a:latin typeface="Visuelt Pro" panose="020B0503040202040104"/>
              </a:rPr>
              <a:t> de la variabilidad biológica</a:t>
            </a:r>
            <a:r>
              <a:rPr kumimoji="0" lang="es-ES" altLang="es-ES" sz="1600" b="0" i="0" u="none" strike="noStrike" cap="none" normalizeH="0" baseline="0" dirty="0" smtClean="0">
                <a:ln>
                  <a:noFill/>
                </a:ln>
                <a:solidFill>
                  <a:schemeClr val="tx1"/>
                </a:solidFill>
                <a:effectLst/>
                <a:latin typeface="Visuelt Pro" panose="020B0503040202040104"/>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s-ES" altLang="es-ES" sz="1600" b="0" i="0" u="none" strike="noStrike" cap="none" normalizeH="0" baseline="0" dirty="0" smtClean="0">
                <a:ln>
                  <a:noFill/>
                </a:ln>
                <a:solidFill>
                  <a:schemeClr val="tx1"/>
                </a:solidFill>
                <a:effectLst/>
                <a:latin typeface="Visuelt Pro" panose="020B0503040202040104"/>
              </a:rPr>
              <a:t>Pierde </a:t>
            </a:r>
            <a:r>
              <a:rPr kumimoji="0" lang="es-ES" altLang="es-ES" sz="1600" b="1" i="0" u="none" strike="noStrike" cap="none" normalizeH="0" baseline="0" dirty="0" smtClean="0">
                <a:ln>
                  <a:noFill/>
                </a:ln>
                <a:solidFill>
                  <a:schemeClr val="tx1"/>
                </a:solidFill>
                <a:effectLst/>
                <a:latin typeface="Visuelt Pro" panose="020B0503040202040104"/>
              </a:rPr>
              <a:t>la resolución individual</a:t>
            </a:r>
            <a:r>
              <a:rPr kumimoji="0" lang="es-ES" altLang="es-ES" sz="1600" b="0" i="0" u="none" strike="noStrike" cap="none" normalizeH="0" baseline="0" dirty="0" smtClean="0">
                <a:ln>
                  <a:noFill/>
                </a:ln>
                <a:solidFill>
                  <a:schemeClr val="tx1"/>
                </a:solidFill>
                <a:effectLst/>
                <a:latin typeface="Visuelt Pro" panose="020B0503040202040104"/>
              </a:rPr>
              <a:t>.</a:t>
            </a:r>
          </a:p>
        </p:txBody>
      </p:sp>
      <p:sp>
        <p:nvSpPr>
          <p:cNvPr id="21" name="Rectangle 5"/>
          <p:cNvSpPr>
            <a:spLocks noChangeArrowheads="1"/>
          </p:cNvSpPr>
          <p:nvPr/>
        </p:nvSpPr>
        <p:spPr bwMode="auto">
          <a:xfrm>
            <a:off x="4756792" y="2596528"/>
            <a:ext cx="412609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es-ES" altLang="es-ES" sz="1600" dirty="0" smtClean="0">
                <a:latin typeface="Visuelt Pro" panose="020B0503040202040104"/>
              </a:rPr>
              <a:t>Mantiene </a:t>
            </a:r>
            <a:r>
              <a:rPr lang="es-ES" altLang="es-ES" sz="1600" dirty="0">
                <a:latin typeface="Visuelt Pro" panose="020B0503040202040104"/>
              </a:rPr>
              <a:t>los datos </a:t>
            </a:r>
            <a:r>
              <a:rPr lang="es-ES" altLang="es-ES" sz="1600" b="1" dirty="0">
                <a:latin typeface="Visuelt Pro" panose="020B0503040202040104"/>
              </a:rPr>
              <a:t>a nivel de célula </a:t>
            </a:r>
            <a:r>
              <a:rPr lang="es-ES" altLang="es-ES" sz="1600" b="1" dirty="0" smtClean="0">
                <a:latin typeface="Visuelt Pro" panose="020B0503040202040104"/>
              </a:rPr>
              <a:t>individual.</a:t>
            </a:r>
          </a:p>
          <a:p>
            <a:pPr marL="285750" lvl="0" indent="-285750" eaLnBrk="0" fontAlgn="base" hangingPunct="0">
              <a:spcBef>
                <a:spcPct val="0"/>
              </a:spcBef>
              <a:spcAft>
                <a:spcPct val="0"/>
              </a:spcAft>
              <a:buFont typeface="Arial" panose="020B0604020202020204" pitchFamily="34" charset="0"/>
              <a:buChar char="•"/>
            </a:pPr>
            <a:r>
              <a:rPr lang="es-ES" altLang="es-ES" sz="1600" b="1" dirty="0" smtClean="0">
                <a:latin typeface="Visuelt Pro" panose="020B0503040202040104"/>
              </a:rPr>
              <a:t>Ausencia de promediado </a:t>
            </a:r>
            <a:r>
              <a:rPr lang="es-ES" altLang="es-ES" sz="1600" dirty="0" smtClean="0">
                <a:latin typeface="Visuelt Pro" panose="020B0503040202040104"/>
              </a:rPr>
              <a:t>de la expresión génica.</a:t>
            </a:r>
          </a:p>
          <a:p>
            <a:pPr marL="285750" lvl="0" indent="-285750" eaLnBrk="0" fontAlgn="base" hangingPunct="0">
              <a:spcBef>
                <a:spcPct val="0"/>
              </a:spcBef>
              <a:spcAft>
                <a:spcPct val="0"/>
              </a:spcAft>
              <a:buFont typeface="Arial" panose="020B0604020202020204" pitchFamily="34" charset="0"/>
              <a:buChar char="•"/>
            </a:pPr>
            <a:r>
              <a:rPr lang="es-ES" altLang="es-ES" sz="1600" dirty="0" smtClean="0">
                <a:latin typeface="Visuelt Pro" panose="020B0503040202040104"/>
              </a:rPr>
              <a:t>Conserva </a:t>
            </a:r>
            <a:r>
              <a:rPr lang="es-ES" altLang="es-ES" sz="1600" dirty="0">
                <a:latin typeface="Visuelt Pro" panose="020B0503040202040104"/>
              </a:rPr>
              <a:t>la variabilidad y </a:t>
            </a:r>
            <a:r>
              <a:rPr lang="es-ES" altLang="es-ES" sz="1600" b="1" dirty="0">
                <a:latin typeface="Visuelt Pro" panose="020B0503040202040104"/>
              </a:rPr>
              <a:t>heterogeneidad </a:t>
            </a:r>
            <a:r>
              <a:rPr lang="es-ES" altLang="es-ES" sz="1600" b="1" dirty="0" smtClean="0">
                <a:latin typeface="Visuelt Pro" panose="020B0503040202040104"/>
              </a:rPr>
              <a:t>celular.</a:t>
            </a:r>
          </a:p>
          <a:p>
            <a:pPr marL="285750" lvl="0" indent="-285750" eaLnBrk="0" fontAlgn="base" hangingPunct="0">
              <a:spcBef>
                <a:spcPct val="0"/>
              </a:spcBef>
              <a:spcAft>
                <a:spcPct val="0"/>
              </a:spcAft>
              <a:buFont typeface="Arial" panose="020B0604020202020204" pitchFamily="34" charset="0"/>
              <a:buChar char="•"/>
            </a:pPr>
            <a:r>
              <a:rPr lang="es-ES" altLang="es-ES" sz="1600" b="1" dirty="0" smtClean="0">
                <a:latin typeface="Visuelt Pro" panose="020B0503040202040104"/>
              </a:rPr>
              <a:t>Inferencia CCC más realista </a:t>
            </a:r>
          </a:p>
          <a:p>
            <a:pPr marL="285750" lvl="0" indent="-285750" eaLnBrk="0" fontAlgn="base" hangingPunct="0">
              <a:spcBef>
                <a:spcPct val="0"/>
              </a:spcBef>
              <a:spcAft>
                <a:spcPct val="0"/>
              </a:spcAft>
              <a:buFont typeface="Arial" panose="020B0604020202020204" pitchFamily="34" charset="0"/>
              <a:buChar char="•"/>
            </a:pPr>
            <a:r>
              <a:rPr lang="es-ES" altLang="es-ES" sz="1600" dirty="0" smtClean="0">
                <a:latin typeface="Visuelt Pro" panose="020B0503040202040104"/>
              </a:rPr>
              <a:t>Requiere de</a:t>
            </a:r>
            <a:r>
              <a:rPr lang="es-ES" altLang="es-ES" sz="1600" b="1" dirty="0" smtClean="0">
                <a:latin typeface="Visuelt Pro" panose="020B0503040202040104"/>
              </a:rPr>
              <a:t> </a:t>
            </a:r>
            <a:r>
              <a:rPr lang="es-ES" altLang="es-ES" sz="1600" dirty="0" smtClean="0">
                <a:latin typeface="Visuelt Pro" panose="020B0503040202040104"/>
              </a:rPr>
              <a:t>técnicas </a:t>
            </a:r>
            <a:r>
              <a:rPr lang="es-ES" altLang="es-ES" sz="1600" dirty="0">
                <a:latin typeface="Visuelt Pro" panose="020B0503040202040104"/>
              </a:rPr>
              <a:t>avanzadas para manejar la </a:t>
            </a:r>
            <a:r>
              <a:rPr lang="es-ES" altLang="es-ES" sz="1600" b="1" dirty="0">
                <a:latin typeface="Visuelt Pro" panose="020B0503040202040104"/>
              </a:rPr>
              <a:t>alta </a:t>
            </a:r>
            <a:r>
              <a:rPr lang="es-ES" altLang="es-ES" sz="1600" b="1" dirty="0" err="1">
                <a:latin typeface="Visuelt Pro" panose="020B0503040202040104"/>
              </a:rPr>
              <a:t>dimensionalidad</a:t>
            </a:r>
            <a:r>
              <a:rPr lang="es-ES" altLang="es-ES" sz="1600" b="1" dirty="0">
                <a:latin typeface="Visuelt Pro" panose="020B0503040202040104"/>
              </a:rPr>
              <a:t> </a:t>
            </a:r>
            <a:r>
              <a:rPr lang="es-ES" altLang="es-ES" sz="1600" dirty="0">
                <a:latin typeface="Visuelt Pro" panose="020B0503040202040104"/>
              </a:rPr>
              <a:t>de los datos</a:t>
            </a:r>
            <a:r>
              <a:rPr lang="es-ES" altLang="es-ES" sz="1600" dirty="0" smtClean="0">
                <a:latin typeface="Visuelt Pro" panose="020B0503040202040104"/>
              </a:rPr>
              <a:t>.</a:t>
            </a:r>
            <a:endParaRPr lang="es-ES" altLang="es-ES" sz="1600" dirty="0">
              <a:latin typeface="Visuelt Pro" panose="020B0503040202040104"/>
            </a:endParaRPr>
          </a:p>
        </p:txBody>
      </p:sp>
      <p:sp>
        <p:nvSpPr>
          <p:cNvPr id="39" name="CuadroTexto 38"/>
          <p:cNvSpPr txBox="1"/>
          <p:nvPr/>
        </p:nvSpPr>
        <p:spPr>
          <a:xfrm>
            <a:off x="4061197" y="66963"/>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Resultados y discusión</a:t>
            </a:r>
            <a:endParaRPr lang="es-ES" sz="1200" b="1" dirty="0">
              <a:solidFill>
                <a:schemeClr val="bg1"/>
              </a:solidFill>
              <a:latin typeface="Visuelt Pro" panose="020B0503040202040104"/>
            </a:endParaRPr>
          </a:p>
        </p:txBody>
      </p:sp>
      <p:sp>
        <p:nvSpPr>
          <p:cNvPr id="41" name="Google Shape;557;p9"/>
          <p:cNvSpPr/>
          <p:nvPr/>
        </p:nvSpPr>
        <p:spPr>
          <a:xfrm>
            <a:off x="340124" y="139128"/>
            <a:ext cx="1239462" cy="404369"/>
          </a:xfrm>
          <a:custGeom>
            <a:avLst/>
            <a:gdLst/>
            <a:ahLst/>
            <a:cxnLst/>
            <a:rect l="l" t="t" r="r" b="b"/>
            <a:pathLst>
              <a:path w="613336" h="180565" extrusionOk="0">
                <a:moveTo>
                  <a:pt x="0" y="0"/>
                </a:moveTo>
                <a:lnTo>
                  <a:pt x="613336" y="0"/>
                </a:lnTo>
                <a:lnTo>
                  <a:pt x="613336" y="180565"/>
                </a:lnTo>
                <a:lnTo>
                  <a:pt x="0" y="180565"/>
                </a:lnTo>
                <a:close/>
              </a:path>
            </a:pathLst>
          </a:custGeom>
          <a:solidFill>
            <a:srgbClr val="FDDBA5"/>
          </a:solidFill>
          <a:ln>
            <a:noFill/>
          </a:ln>
        </p:spPr>
      </p:sp>
      <p:sp>
        <p:nvSpPr>
          <p:cNvPr id="42" name="Google Shape;557;p9"/>
          <p:cNvSpPr/>
          <p:nvPr/>
        </p:nvSpPr>
        <p:spPr>
          <a:xfrm>
            <a:off x="1579586"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43" name="Google Shape;557;p9"/>
          <p:cNvSpPr/>
          <p:nvPr/>
        </p:nvSpPr>
        <p:spPr>
          <a:xfrm>
            <a:off x="2819048"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44" name="Google Shape;557;p9"/>
          <p:cNvSpPr/>
          <p:nvPr/>
        </p:nvSpPr>
        <p:spPr>
          <a:xfrm>
            <a:off x="4058510" y="139126"/>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45" name="Google Shape;557;p9"/>
          <p:cNvSpPr/>
          <p:nvPr/>
        </p:nvSpPr>
        <p:spPr>
          <a:xfrm>
            <a:off x="5297972" y="139128"/>
            <a:ext cx="1239462" cy="404370"/>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46" name="CuadroTexto 45"/>
          <p:cNvSpPr txBox="1"/>
          <p:nvPr/>
        </p:nvSpPr>
        <p:spPr>
          <a:xfrm>
            <a:off x="340125" y="163967"/>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1.  Introducción</a:t>
            </a:r>
            <a:endParaRPr lang="es-ES" sz="1400" b="1" dirty="0">
              <a:solidFill>
                <a:schemeClr val="bg1"/>
              </a:solidFill>
              <a:latin typeface="Visuelt Pro" panose="020B0503040202040104"/>
            </a:endParaRPr>
          </a:p>
        </p:txBody>
      </p:sp>
      <p:sp>
        <p:nvSpPr>
          <p:cNvPr id="47" name="CuadroTexto 46"/>
          <p:cNvSpPr txBox="1"/>
          <p:nvPr/>
        </p:nvSpPr>
        <p:spPr>
          <a:xfrm>
            <a:off x="1579585" y="176080"/>
            <a:ext cx="1239462" cy="307777"/>
          </a:xfrm>
          <a:prstGeom prst="rect">
            <a:avLst/>
          </a:prstGeom>
          <a:noFill/>
        </p:spPr>
        <p:txBody>
          <a:bodyPr wrap="square" rtlCol="0">
            <a:spAutoFit/>
          </a:bodyPr>
          <a:lstStyle/>
          <a:p>
            <a:pPr algn="ctr"/>
            <a:r>
              <a:rPr lang="es-ES" sz="1400" b="1" dirty="0">
                <a:solidFill>
                  <a:schemeClr val="bg1"/>
                </a:solidFill>
                <a:latin typeface="Visuelt Pro" panose="020B0503040202040104"/>
              </a:rPr>
              <a:t>2</a:t>
            </a:r>
            <a:r>
              <a:rPr lang="es-ES" sz="1400" b="1" dirty="0" smtClean="0">
                <a:solidFill>
                  <a:schemeClr val="bg1"/>
                </a:solidFill>
                <a:latin typeface="Visuelt Pro" panose="020B0503040202040104"/>
              </a:rPr>
              <a:t>.  Objetivos</a:t>
            </a:r>
            <a:endParaRPr lang="es-ES" sz="1400" b="1" dirty="0">
              <a:solidFill>
                <a:schemeClr val="bg1"/>
              </a:solidFill>
              <a:latin typeface="Visuelt Pro" panose="020B0503040202040104"/>
            </a:endParaRPr>
          </a:p>
        </p:txBody>
      </p:sp>
      <p:sp>
        <p:nvSpPr>
          <p:cNvPr id="48" name="CuadroTexto 47"/>
          <p:cNvSpPr txBox="1"/>
          <p:nvPr/>
        </p:nvSpPr>
        <p:spPr>
          <a:xfrm>
            <a:off x="2819048" y="177403"/>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3. Metodología</a:t>
            </a:r>
            <a:endParaRPr lang="es-ES" sz="1400" b="1" dirty="0">
              <a:solidFill>
                <a:schemeClr val="bg1"/>
              </a:solidFill>
              <a:latin typeface="Visuelt Pro" panose="020B0503040202040104"/>
            </a:endParaRPr>
          </a:p>
        </p:txBody>
      </p:sp>
      <p:sp>
        <p:nvSpPr>
          <p:cNvPr id="49" name="CuadroTexto 48"/>
          <p:cNvSpPr txBox="1"/>
          <p:nvPr/>
        </p:nvSpPr>
        <p:spPr>
          <a:xfrm>
            <a:off x="4055823" y="116664"/>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Resultados y discusión</a:t>
            </a:r>
            <a:endParaRPr lang="es-ES" sz="1200" b="1" dirty="0">
              <a:solidFill>
                <a:schemeClr val="bg1"/>
              </a:solidFill>
              <a:latin typeface="Visuelt Pro" panose="020B0503040202040104"/>
            </a:endParaRPr>
          </a:p>
        </p:txBody>
      </p:sp>
      <p:sp>
        <p:nvSpPr>
          <p:cNvPr id="50" name="CuadroTexto 49"/>
          <p:cNvSpPr txBox="1"/>
          <p:nvPr/>
        </p:nvSpPr>
        <p:spPr>
          <a:xfrm>
            <a:off x="5292598" y="163966"/>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5.  Conclusiones</a:t>
            </a:r>
            <a:endParaRPr lang="es-ES" sz="1400" b="1" dirty="0">
              <a:solidFill>
                <a:schemeClr val="bg1"/>
              </a:solidFill>
              <a:latin typeface="Visuelt Pro" panose="020B0503040202040104"/>
            </a:endParaRPr>
          </a:p>
        </p:txBody>
      </p:sp>
    </p:spTree>
    <p:extLst>
      <p:ext uri="{BB962C8B-B14F-4D97-AF65-F5344CB8AC3E}">
        <p14:creationId xmlns:p14="http://schemas.microsoft.com/office/powerpoint/2010/main" val="2183552042"/>
      </p:ext>
    </p:extLst>
  </p:cSld>
  <p:clrMapOvr>
    <a:masterClrMapping/>
  </p:clrMapOvr>
  <mc:AlternateContent xmlns:mc="http://schemas.openxmlformats.org/markup-compatibility/2006" xmlns:p14="http://schemas.microsoft.com/office/powerpoint/2010/main">
    <mc:Choice Requires="p14">
      <p:transition spd="slow" p14:dur="2000" advTm="67865"/>
    </mc:Choice>
    <mc:Fallback xmlns="">
      <p:transition spd="slow" advTm="67865"/>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ángulo redondeado 17"/>
          <p:cNvSpPr/>
          <p:nvPr/>
        </p:nvSpPr>
        <p:spPr>
          <a:xfrm>
            <a:off x="2123766" y="3792264"/>
            <a:ext cx="4935793" cy="869096"/>
          </a:xfrm>
          <a:prstGeom prst="roundRect">
            <a:avLst/>
          </a:prstGeom>
          <a:solidFill>
            <a:srgbClr val="FBC05D"/>
          </a:solidFill>
          <a:ln>
            <a:solidFill>
              <a:srgbClr val="FDDB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redondeado 10"/>
          <p:cNvSpPr/>
          <p:nvPr/>
        </p:nvSpPr>
        <p:spPr>
          <a:xfrm>
            <a:off x="182887" y="1496606"/>
            <a:ext cx="8817549" cy="1915516"/>
          </a:xfrm>
          <a:prstGeom prst="roundRect">
            <a:avLst>
              <a:gd name="adj" fmla="val 11361"/>
            </a:avLst>
          </a:prstGeom>
          <a:solidFill>
            <a:srgbClr val="9DC3E6"/>
          </a:solidFill>
          <a:ln>
            <a:solidFill>
              <a:srgbClr val="9DC3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redondeado 7"/>
          <p:cNvSpPr/>
          <p:nvPr/>
        </p:nvSpPr>
        <p:spPr>
          <a:xfrm>
            <a:off x="2684014" y="770142"/>
            <a:ext cx="3550866" cy="521451"/>
          </a:xfrm>
          <a:prstGeom prst="roundRect">
            <a:avLst/>
          </a:prstGeom>
          <a:solidFill>
            <a:srgbClr val="DEEBF7"/>
          </a:solidFill>
          <a:ln>
            <a:solidFill>
              <a:srgbClr val="DEEB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Marcador de texto 2"/>
          <p:cNvSpPr>
            <a:spLocks noGrp="1"/>
          </p:cNvSpPr>
          <p:nvPr>
            <p:ph type="body" sz="quarter" idx="10"/>
          </p:nvPr>
        </p:nvSpPr>
        <p:spPr>
          <a:xfrm>
            <a:off x="2684014" y="826893"/>
            <a:ext cx="3550866" cy="388500"/>
          </a:xfrm>
        </p:spPr>
        <p:txBody>
          <a:bodyPr>
            <a:noAutofit/>
          </a:bodyPr>
          <a:lstStyle/>
          <a:p>
            <a:pPr algn="ctr"/>
            <a:r>
              <a:rPr lang="es-ES" sz="2400" dirty="0" smtClean="0">
                <a:solidFill>
                  <a:schemeClr val="tx1"/>
                </a:solidFill>
                <a:latin typeface="Visuelt Pro" panose="020B0503040202040104"/>
              </a:rPr>
              <a:t>Justificación</a:t>
            </a:r>
            <a:endParaRPr lang="es-ES" sz="2400" dirty="0">
              <a:solidFill>
                <a:schemeClr val="tx1"/>
              </a:solidFill>
              <a:latin typeface="Visuelt Pro" panose="020B0503040202040104"/>
            </a:endParaRPr>
          </a:p>
        </p:txBody>
      </p:sp>
      <p:sp>
        <p:nvSpPr>
          <p:cNvPr id="9" name="Rectángulo 8"/>
          <p:cNvSpPr/>
          <p:nvPr/>
        </p:nvSpPr>
        <p:spPr>
          <a:xfrm>
            <a:off x="266778" y="1512910"/>
            <a:ext cx="8817551" cy="1938992"/>
          </a:xfrm>
          <a:prstGeom prst="rect">
            <a:avLst/>
          </a:prstGeom>
        </p:spPr>
        <p:txBody>
          <a:bodyPr wrap="square">
            <a:spAutoFit/>
          </a:bodyPr>
          <a:lstStyle/>
          <a:p>
            <a:pPr marL="285750" lvl="0" indent="-285750" eaLnBrk="0" fontAlgn="base" hangingPunct="0">
              <a:lnSpc>
                <a:spcPct val="150000"/>
              </a:lnSpc>
              <a:spcBef>
                <a:spcPct val="0"/>
              </a:spcBef>
              <a:spcAft>
                <a:spcPct val="0"/>
              </a:spcAft>
              <a:buFont typeface="Arial" panose="020B0604020202020204" pitchFamily="34" charset="0"/>
              <a:buChar char="•"/>
            </a:pPr>
            <a:r>
              <a:rPr lang="es-ES" altLang="es-ES" sz="1600" dirty="0">
                <a:latin typeface="Visuelt Pro" panose="020B0503040202040104"/>
              </a:rPr>
              <a:t>La mayoría de </a:t>
            </a:r>
            <a:r>
              <a:rPr lang="es-ES" altLang="es-ES" sz="1600" dirty="0" smtClean="0">
                <a:latin typeface="Visuelt Pro" panose="020B0503040202040104"/>
              </a:rPr>
              <a:t>los softwares </a:t>
            </a:r>
            <a:r>
              <a:rPr lang="es-ES" altLang="es-ES" sz="1600" dirty="0">
                <a:latin typeface="Visuelt Pro" panose="020B0503040202040104"/>
              </a:rPr>
              <a:t>de inferencia de CCC siguen un </a:t>
            </a:r>
            <a:r>
              <a:rPr lang="es-ES" altLang="es-ES" sz="1600" b="1" dirty="0">
                <a:latin typeface="Visuelt Pro" panose="020B0503040202040104"/>
              </a:rPr>
              <a:t>enfoque </a:t>
            </a:r>
            <a:r>
              <a:rPr lang="es-ES" altLang="es-ES" sz="1600" b="1" dirty="0" err="1" smtClean="0">
                <a:latin typeface="Visuelt Pro" panose="020B0503040202040104"/>
              </a:rPr>
              <a:t>pseudo-bulk</a:t>
            </a:r>
            <a:r>
              <a:rPr lang="es-ES" altLang="es-ES" sz="1600" dirty="0" smtClean="0">
                <a:latin typeface="Visuelt Pro" panose="020B0503040202040104"/>
              </a:rPr>
              <a:t>, </a:t>
            </a:r>
            <a:r>
              <a:rPr lang="es-ES" altLang="es-ES" sz="1600" dirty="0">
                <a:latin typeface="Visuelt Pro" panose="020B0503040202040104"/>
              </a:rPr>
              <a:t>perdiendo resolución </a:t>
            </a:r>
            <a:r>
              <a:rPr lang="es-ES" altLang="es-ES" sz="1600" dirty="0" smtClean="0">
                <a:latin typeface="Visuelt Pro" panose="020B0503040202040104"/>
              </a:rPr>
              <a:t>individual.</a:t>
            </a:r>
          </a:p>
          <a:p>
            <a:pPr marL="285750" lvl="0" indent="-285750" eaLnBrk="0" fontAlgn="base" hangingPunct="0">
              <a:lnSpc>
                <a:spcPct val="150000"/>
              </a:lnSpc>
              <a:spcBef>
                <a:spcPct val="0"/>
              </a:spcBef>
              <a:spcAft>
                <a:spcPct val="0"/>
              </a:spcAft>
              <a:buFont typeface="Arial" panose="020B0604020202020204" pitchFamily="34" charset="0"/>
              <a:buChar char="•"/>
            </a:pPr>
            <a:r>
              <a:rPr lang="es-ES" altLang="es-ES" sz="1600" dirty="0" smtClean="0">
                <a:latin typeface="Visuelt Pro" panose="020B0503040202040104"/>
              </a:rPr>
              <a:t>La CCC opera a nivel celular, y no a nivel de grupo.</a:t>
            </a:r>
            <a:endParaRPr lang="es-ES" altLang="es-ES" sz="1600" dirty="0">
              <a:latin typeface="Visuelt Pro" panose="020B0503040202040104"/>
            </a:endParaRPr>
          </a:p>
          <a:p>
            <a:pPr marL="285750" lvl="0" indent="-285750" eaLnBrk="0" fontAlgn="base" hangingPunct="0">
              <a:lnSpc>
                <a:spcPct val="150000"/>
              </a:lnSpc>
              <a:spcBef>
                <a:spcPct val="0"/>
              </a:spcBef>
              <a:spcAft>
                <a:spcPct val="0"/>
              </a:spcAft>
              <a:buFont typeface="Arial" panose="020B0604020202020204" pitchFamily="34" charset="0"/>
              <a:buChar char="•"/>
            </a:pPr>
            <a:r>
              <a:rPr lang="es-ES" altLang="es-ES" sz="1600" dirty="0">
                <a:latin typeface="Visuelt Pro" panose="020B0503040202040104"/>
              </a:rPr>
              <a:t>Recientemente, se han desarrollado softwares con </a:t>
            </a:r>
            <a:r>
              <a:rPr lang="es-ES" altLang="es-ES" sz="1600" b="1" dirty="0">
                <a:latin typeface="Visuelt Pro" panose="020B0503040202040104"/>
              </a:rPr>
              <a:t>enfoque de resolución </a:t>
            </a:r>
            <a:r>
              <a:rPr lang="es-ES" altLang="es-ES" sz="1600" b="1" dirty="0" smtClean="0">
                <a:latin typeface="Visuelt Pro" panose="020B0503040202040104"/>
              </a:rPr>
              <a:t>celular</a:t>
            </a:r>
            <a:r>
              <a:rPr lang="es-ES" altLang="es-ES" sz="1600" dirty="0" smtClean="0">
                <a:latin typeface="Visuelt Pro" panose="020B0503040202040104"/>
              </a:rPr>
              <a:t>.</a:t>
            </a:r>
          </a:p>
          <a:p>
            <a:pPr marL="285750" lvl="0" indent="-285750" eaLnBrk="0" fontAlgn="base" hangingPunct="0">
              <a:lnSpc>
                <a:spcPct val="150000"/>
              </a:lnSpc>
              <a:spcBef>
                <a:spcPct val="0"/>
              </a:spcBef>
              <a:spcAft>
                <a:spcPct val="0"/>
              </a:spcAft>
              <a:buFont typeface="Arial" panose="020B0604020202020204" pitchFamily="34" charset="0"/>
              <a:buChar char="•"/>
            </a:pPr>
            <a:r>
              <a:rPr lang="es-ES" altLang="es-ES" sz="1600" dirty="0" smtClean="0">
                <a:latin typeface="Visuelt Pro" panose="020B0503040202040104"/>
              </a:rPr>
              <a:t>Estos métodos postulan una </a:t>
            </a:r>
            <a:r>
              <a:rPr lang="es-ES" altLang="es-ES" sz="1600" b="1" dirty="0" smtClean="0">
                <a:latin typeface="Visuelt Pro" panose="020B0503040202040104"/>
              </a:rPr>
              <a:t>representación más realista</a:t>
            </a:r>
            <a:r>
              <a:rPr lang="es-ES" altLang="es-ES" sz="1600" dirty="0" smtClean="0">
                <a:latin typeface="Visuelt Pro" panose="020B0503040202040104"/>
              </a:rPr>
              <a:t> de las CCC, porque permiten </a:t>
            </a:r>
            <a:r>
              <a:rPr lang="es-ES" sz="1600" dirty="0" smtClean="0">
                <a:latin typeface="Visuelt Pro" panose="020B0503040202040104"/>
              </a:rPr>
              <a:t>inferir </a:t>
            </a:r>
            <a:r>
              <a:rPr lang="es-ES" sz="1600" dirty="0">
                <a:latin typeface="Visuelt Pro" panose="020B0503040202040104"/>
              </a:rPr>
              <a:t>interacciones LR directamente entre células individuales</a:t>
            </a:r>
            <a:r>
              <a:rPr lang="es-ES" altLang="es-ES" sz="1600" dirty="0" smtClean="0">
                <a:latin typeface="Visuelt Pro" panose="020B0503040202040104"/>
              </a:rPr>
              <a:t>.</a:t>
            </a:r>
            <a:endParaRPr lang="es-ES" altLang="es-ES" sz="1600" dirty="0">
              <a:latin typeface="Visuelt Pro" panose="020B0503040202040104"/>
            </a:endParaRPr>
          </a:p>
        </p:txBody>
      </p:sp>
      <p:sp>
        <p:nvSpPr>
          <p:cNvPr id="10" name="Rectángulo 9"/>
          <p:cNvSpPr/>
          <p:nvPr/>
        </p:nvSpPr>
        <p:spPr>
          <a:xfrm>
            <a:off x="2123767" y="3830363"/>
            <a:ext cx="4935793" cy="830997"/>
          </a:xfrm>
          <a:prstGeom prst="rect">
            <a:avLst/>
          </a:prstGeom>
        </p:spPr>
        <p:txBody>
          <a:bodyPr wrap="square">
            <a:spAutoFit/>
          </a:bodyPr>
          <a:lstStyle/>
          <a:p>
            <a:pPr lvl="0" algn="ctr" eaLnBrk="0" fontAlgn="base" hangingPunct="0">
              <a:spcBef>
                <a:spcPct val="0"/>
              </a:spcBef>
              <a:spcAft>
                <a:spcPct val="0"/>
              </a:spcAft>
            </a:pPr>
            <a:r>
              <a:rPr lang="es-ES" sz="1600" dirty="0" smtClean="0">
                <a:latin typeface="Visuelt Pro" panose="020B0503040202040104"/>
              </a:rPr>
              <a:t>¿Es el enfoque de resolución a nivel celular más </a:t>
            </a:r>
            <a:r>
              <a:rPr lang="es-ES" sz="1600" dirty="0">
                <a:latin typeface="Visuelt Pro" panose="020B0503040202040104"/>
              </a:rPr>
              <a:t>eficaz que </a:t>
            </a:r>
            <a:r>
              <a:rPr lang="es-ES" sz="1600" dirty="0" smtClean="0">
                <a:latin typeface="Visuelt Pro" panose="020B0503040202040104"/>
              </a:rPr>
              <a:t>el enfoque </a:t>
            </a:r>
            <a:r>
              <a:rPr lang="es-ES" sz="1600" dirty="0" err="1" smtClean="0">
                <a:latin typeface="Visuelt Pro" panose="020B0503040202040104"/>
              </a:rPr>
              <a:t>pseudo-bulk</a:t>
            </a:r>
            <a:r>
              <a:rPr lang="es-ES" sz="1600" dirty="0" smtClean="0">
                <a:latin typeface="Visuelt Pro" panose="020B0503040202040104"/>
              </a:rPr>
              <a:t> para </a:t>
            </a:r>
            <a:r>
              <a:rPr lang="es-ES" sz="1600" dirty="0">
                <a:latin typeface="Visuelt Pro" panose="020B0503040202040104"/>
              </a:rPr>
              <a:t>identificar y caracterizar </a:t>
            </a:r>
            <a:r>
              <a:rPr lang="es-ES" sz="1600" dirty="0" smtClean="0">
                <a:latin typeface="Visuelt Pro" panose="020B0503040202040104"/>
              </a:rPr>
              <a:t>las </a:t>
            </a:r>
            <a:r>
              <a:rPr lang="es-ES" sz="1600" dirty="0">
                <a:latin typeface="Visuelt Pro" panose="020B0503040202040104"/>
              </a:rPr>
              <a:t>comunicaciones </a:t>
            </a:r>
            <a:r>
              <a:rPr lang="es-ES" sz="1600" dirty="0" smtClean="0">
                <a:latin typeface="Visuelt Pro" panose="020B0503040202040104"/>
              </a:rPr>
              <a:t>intercelulares?</a:t>
            </a:r>
            <a:endParaRPr lang="es-ES" altLang="es-ES" sz="1600" dirty="0">
              <a:latin typeface="Visuelt Pro" panose="020B0503040202040104"/>
            </a:endParaRPr>
          </a:p>
        </p:txBody>
      </p:sp>
      <p:sp>
        <p:nvSpPr>
          <p:cNvPr id="17" name="Flecha doblada 16"/>
          <p:cNvSpPr/>
          <p:nvPr/>
        </p:nvSpPr>
        <p:spPr>
          <a:xfrm rot="10800000">
            <a:off x="7358793" y="3504546"/>
            <a:ext cx="521110" cy="963561"/>
          </a:xfrm>
          <a:prstGeom prst="bentArrow">
            <a:avLst/>
          </a:prstGeom>
          <a:solidFill>
            <a:srgbClr val="FF2525"/>
          </a:solidFill>
          <a:ln>
            <a:solidFill>
              <a:srgbClr val="FF2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1" name="Flecha doblada 20"/>
          <p:cNvSpPr/>
          <p:nvPr/>
        </p:nvSpPr>
        <p:spPr>
          <a:xfrm rot="10800000" flipH="1">
            <a:off x="1307689" y="3479661"/>
            <a:ext cx="521110" cy="963561"/>
          </a:xfrm>
          <a:prstGeom prst="bentArrow">
            <a:avLst/>
          </a:prstGeom>
          <a:solidFill>
            <a:srgbClr val="FF2525"/>
          </a:solidFill>
          <a:ln>
            <a:solidFill>
              <a:srgbClr val="FF25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46" name="Google Shape;557;p9"/>
          <p:cNvSpPr/>
          <p:nvPr/>
        </p:nvSpPr>
        <p:spPr>
          <a:xfrm>
            <a:off x="340124" y="139128"/>
            <a:ext cx="1239462" cy="404369"/>
          </a:xfrm>
          <a:custGeom>
            <a:avLst/>
            <a:gdLst/>
            <a:ahLst/>
            <a:cxnLst/>
            <a:rect l="l" t="t" r="r" b="b"/>
            <a:pathLst>
              <a:path w="613336" h="180565" extrusionOk="0">
                <a:moveTo>
                  <a:pt x="0" y="0"/>
                </a:moveTo>
                <a:lnTo>
                  <a:pt x="613336" y="0"/>
                </a:lnTo>
                <a:lnTo>
                  <a:pt x="613336" y="180565"/>
                </a:lnTo>
                <a:lnTo>
                  <a:pt x="0" y="180565"/>
                </a:lnTo>
                <a:close/>
              </a:path>
            </a:pathLst>
          </a:custGeom>
          <a:solidFill>
            <a:srgbClr val="FDDBA5"/>
          </a:solidFill>
          <a:ln>
            <a:noFill/>
          </a:ln>
        </p:spPr>
      </p:sp>
      <p:sp>
        <p:nvSpPr>
          <p:cNvPr id="47" name="Google Shape;557;p9"/>
          <p:cNvSpPr/>
          <p:nvPr/>
        </p:nvSpPr>
        <p:spPr>
          <a:xfrm>
            <a:off x="1579586"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48" name="Google Shape;557;p9"/>
          <p:cNvSpPr/>
          <p:nvPr/>
        </p:nvSpPr>
        <p:spPr>
          <a:xfrm>
            <a:off x="2819048" y="139127"/>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49" name="Google Shape;557;p9"/>
          <p:cNvSpPr/>
          <p:nvPr/>
        </p:nvSpPr>
        <p:spPr>
          <a:xfrm>
            <a:off x="4058510" y="139126"/>
            <a:ext cx="1239462" cy="406287"/>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50" name="Google Shape;557;p9"/>
          <p:cNvSpPr/>
          <p:nvPr/>
        </p:nvSpPr>
        <p:spPr>
          <a:xfrm>
            <a:off x="5297972" y="139128"/>
            <a:ext cx="1239462" cy="404370"/>
          </a:xfrm>
          <a:custGeom>
            <a:avLst/>
            <a:gdLst/>
            <a:ahLst/>
            <a:cxnLst/>
            <a:rect l="l" t="t" r="r" b="b"/>
            <a:pathLst>
              <a:path w="613336" h="180565" extrusionOk="0">
                <a:moveTo>
                  <a:pt x="0" y="0"/>
                </a:moveTo>
                <a:lnTo>
                  <a:pt x="613336" y="0"/>
                </a:lnTo>
                <a:lnTo>
                  <a:pt x="613336" y="180565"/>
                </a:lnTo>
                <a:lnTo>
                  <a:pt x="0" y="180565"/>
                </a:lnTo>
                <a:close/>
              </a:path>
            </a:pathLst>
          </a:custGeom>
          <a:solidFill>
            <a:srgbClr val="FBC05D"/>
          </a:solidFill>
          <a:ln>
            <a:noFill/>
          </a:ln>
        </p:spPr>
      </p:sp>
      <p:sp>
        <p:nvSpPr>
          <p:cNvPr id="51" name="CuadroTexto 50"/>
          <p:cNvSpPr txBox="1"/>
          <p:nvPr/>
        </p:nvSpPr>
        <p:spPr>
          <a:xfrm>
            <a:off x="340125" y="163967"/>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1.  Introducción</a:t>
            </a:r>
            <a:endParaRPr lang="es-ES" sz="1400" b="1" dirty="0">
              <a:solidFill>
                <a:schemeClr val="bg1"/>
              </a:solidFill>
              <a:latin typeface="Visuelt Pro" panose="020B0503040202040104"/>
            </a:endParaRPr>
          </a:p>
        </p:txBody>
      </p:sp>
      <p:sp>
        <p:nvSpPr>
          <p:cNvPr id="52" name="CuadroTexto 51"/>
          <p:cNvSpPr txBox="1"/>
          <p:nvPr/>
        </p:nvSpPr>
        <p:spPr>
          <a:xfrm>
            <a:off x="1579585" y="176080"/>
            <a:ext cx="1239462" cy="307777"/>
          </a:xfrm>
          <a:prstGeom prst="rect">
            <a:avLst/>
          </a:prstGeom>
          <a:noFill/>
        </p:spPr>
        <p:txBody>
          <a:bodyPr wrap="square" rtlCol="0">
            <a:spAutoFit/>
          </a:bodyPr>
          <a:lstStyle/>
          <a:p>
            <a:pPr algn="ctr"/>
            <a:r>
              <a:rPr lang="es-ES" sz="1400" b="1" dirty="0">
                <a:solidFill>
                  <a:schemeClr val="bg1"/>
                </a:solidFill>
                <a:latin typeface="Visuelt Pro" panose="020B0503040202040104"/>
              </a:rPr>
              <a:t>2</a:t>
            </a:r>
            <a:r>
              <a:rPr lang="es-ES" sz="1400" b="1" dirty="0" smtClean="0">
                <a:solidFill>
                  <a:schemeClr val="bg1"/>
                </a:solidFill>
                <a:latin typeface="Visuelt Pro" panose="020B0503040202040104"/>
              </a:rPr>
              <a:t>.  Objetivos</a:t>
            </a:r>
            <a:endParaRPr lang="es-ES" sz="1400" b="1" dirty="0">
              <a:solidFill>
                <a:schemeClr val="bg1"/>
              </a:solidFill>
              <a:latin typeface="Visuelt Pro" panose="020B0503040202040104"/>
            </a:endParaRPr>
          </a:p>
        </p:txBody>
      </p:sp>
      <p:sp>
        <p:nvSpPr>
          <p:cNvPr id="53" name="CuadroTexto 52"/>
          <p:cNvSpPr txBox="1"/>
          <p:nvPr/>
        </p:nvSpPr>
        <p:spPr>
          <a:xfrm>
            <a:off x="2819048" y="177403"/>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3. Metodología</a:t>
            </a:r>
            <a:endParaRPr lang="es-ES" sz="1400" b="1" dirty="0">
              <a:solidFill>
                <a:schemeClr val="bg1"/>
              </a:solidFill>
              <a:latin typeface="Visuelt Pro" panose="020B0503040202040104"/>
            </a:endParaRPr>
          </a:p>
        </p:txBody>
      </p:sp>
      <p:sp>
        <p:nvSpPr>
          <p:cNvPr id="54" name="CuadroTexto 53"/>
          <p:cNvSpPr txBox="1"/>
          <p:nvPr/>
        </p:nvSpPr>
        <p:spPr>
          <a:xfrm>
            <a:off x="4055823" y="116664"/>
            <a:ext cx="1239462" cy="461665"/>
          </a:xfrm>
          <a:prstGeom prst="rect">
            <a:avLst/>
          </a:prstGeom>
          <a:noFill/>
        </p:spPr>
        <p:txBody>
          <a:bodyPr wrap="square" rtlCol="0">
            <a:spAutoFit/>
          </a:bodyPr>
          <a:lstStyle/>
          <a:p>
            <a:pPr algn="ctr"/>
            <a:r>
              <a:rPr lang="es-ES" sz="1200" b="1" dirty="0">
                <a:solidFill>
                  <a:schemeClr val="bg1"/>
                </a:solidFill>
                <a:latin typeface="Visuelt Pro" panose="020B0503040202040104"/>
              </a:rPr>
              <a:t>4</a:t>
            </a:r>
            <a:r>
              <a:rPr lang="es-ES" sz="1200" b="1" dirty="0" smtClean="0">
                <a:solidFill>
                  <a:schemeClr val="bg1"/>
                </a:solidFill>
                <a:latin typeface="Visuelt Pro" panose="020B0503040202040104"/>
              </a:rPr>
              <a:t>.  Resultados y discusión</a:t>
            </a:r>
            <a:endParaRPr lang="es-ES" sz="1200" b="1" dirty="0">
              <a:solidFill>
                <a:schemeClr val="bg1"/>
              </a:solidFill>
              <a:latin typeface="Visuelt Pro" panose="020B0503040202040104"/>
            </a:endParaRPr>
          </a:p>
        </p:txBody>
      </p:sp>
      <p:sp>
        <p:nvSpPr>
          <p:cNvPr id="55" name="CuadroTexto 54"/>
          <p:cNvSpPr txBox="1"/>
          <p:nvPr/>
        </p:nvSpPr>
        <p:spPr>
          <a:xfrm>
            <a:off x="5292598" y="163966"/>
            <a:ext cx="1239462" cy="307777"/>
          </a:xfrm>
          <a:prstGeom prst="rect">
            <a:avLst/>
          </a:prstGeom>
          <a:noFill/>
        </p:spPr>
        <p:txBody>
          <a:bodyPr wrap="square" rtlCol="0">
            <a:spAutoFit/>
          </a:bodyPr>
          <a:lstStyle/>
          <a:p>
            <a:pPr algn="ctr"/>
            <a:r>
              <a:rPr lang="es-ES" sz="1400" b="1" dirty="0" smtClean="0">
                <a:solidFill>
                  <a:schemeClr val="bg1"/>
                </a:solidFill>
                <a:latin typeface="Visuelt Pro" panose="020B0503040202040104"/>
              </a:rPr>
              <a:t>5.  Conclusiones</a:t>
            </a:r>
            <a:endParaRPr lang="es-ES" sz="1400" b="1" dirty="0">
              <a:solidFill>
                <a:schemeClr val="bg1"/>
              </a:solidFill>
              <a:latin typeface="Visuelt Pro" panose="020B0503040202040104"/>
            </a:endParaRPr>
          </a:p>
        </p:txBody>
      </p:sp>
    </p:spTree>
    <p:extLst>
      <p:ext uri="{BB962C8B-B14F-4D97-AF65-F5344CB8AC3E}">
        <p14:creationId xmlns:p14="http://schemas.microsoft.com/office/powerpoint/2010/main" val="4192120194"/>
      </p:ext>
    </p:extLst>
  </p:cSld>
  <p:clrMapOvr>
    <a:masterClrMapping/>
  </p:clrMapOvr>
  <mc:AlternateContent xmlns:mc="http://schemas.openxmlformats.org/markup-compatibility/2006" xmlns:p14="http://schemas.microsoft.com/office/powerpoint/2010/main">
    <mc:Choice Requires="p14">
      <p:transition spd="slow" p14:dur="2000" advTm="36488"/>
    </mc:Choice>
    <mc:Fallback xmlns="">
      <p:transition spd="slow" advTm="36488"/>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4187</TotalTime>
  <Words>3537</Words>
  <Application>Microsoft Office PowerPoint</Application>
  <PresentationFormat>Presentación en pantalla (16:9)</PresentationFormat>
  <Paragraphs>392</Paragraphs>
  <Slides>25</Slides>
  <Notes>15</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25</vt:i4>
      </vt:variant>
    </vt:vector>
  </HeadingPairs>
  <TitlesOfParts>
    <vt:vector size="37" baseType="lpstr">
      <vt:lpstr>Apex New</vt:lpstr>
      <vt:lpstr>ApexNew-Bold</vt:lpstr>
      <vt:lpstr>ApexNew-Light</vt:lpstr>
      <vt:lpstr>Arial</vt:lpstr>
      <vt:lpstr>Calibri</vt:lpstr>
      <vt:lpstr>MS Mincho</vt:lpstr>
      <vt:lpstr>Periodico Display</vt:lpstr>
      <vt:lpstr>Periodico Display UltraLight</vt:lpstr>
      <vt:lpstr>Symbol</vt:lpstr>
      <vt:lpstr>Times New Roman</vt:lpstr>
      <vt:lpstr>Visuelt Pro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Enfoque pseudo-bulk </vt:lpstr>
      <vt:lpstr>Presentación de PowerPoint</vt:lpstr>
      <vt:lpstr>Objetivo principal</vt:lpstr>
      <vt:lpstr>CellChat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Efectos</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Microsoft Office</dc:creator>
  <cp:lastModifiedBy>USUARIO</cp:lastModifiedBy>
  <cp:revision>185</cp:revision>
  <dcterms:created xsi:type="dcterms:W3CDTF">2017-03-10T13:15:33Z</dcterms:created>
  <dcterms:modified xsi:type="dcterms:W3CDTF">2025-03-23T13:37:12Z</dcterms:modified>
</cp:coreProperties>
</file>