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embeddedFontLst>
    <p:embeddedFont>
      <p:font typeface="Roboto Thin"/>
      <p:regular r:id="rId19"/>
      <p:bold r:id="rId20"/>
      <p:italic r:id="rId21"/>
      <p:boldItalic r:id="rId22"/>
    </p:embeddedFont>
    <p:embeddedFont>
      <p:font typeface="Roboto"/>
      <p:regular r:id="rId23"/>
      <p:bold r:id="rId24"/>
      <p:italic r:id="rId25"/>
      <p:boldItalic r:id="rId26"/>
    </p:embeddedFont>
    <p:embeddedFont>
      <p:font typeface="Roboto Medium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F3E698B-0EC8-4DA2-8157-292FFE3B66FE}">
  <a:tblStyle styleId="{5F3E698B-0EC8-4DA2-8157-292FFE3B66F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Thin-bold.fntdata"/><Relationship Id="rId22" Type="http://schemas.openxmlformats.org/officeDocument/2006/relationships/font" Target="fonts/RobotoThin-boldItalic.fntdata"/><Relationship Id="rId21" Type="http://schemas.openxmlformats.org/officeDocument/2006/relationships/font" Target="fonts/RobotoThin-italic.fntdata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28" Type="http://schemas.openxmlformats.org/officeDocument/2006/relationships/font" Target="fonts/RobotoMedium-bold.fntdata"/><Relationship Id="rId27" Type="http://schemas.openxmlformats.org/officeDocument/2006/relationships/font" Target="fonts/RobotoMedium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Medium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schemas.openxmlformats.org/officeDocument/2006/relationships/font" Target="fonts/RobotoMedium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RobotoThin-regular.fntdata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9d4072b6e8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9d4072b6e8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9d4072b6e8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9d4072b6e8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mea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9d4072b6e8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9d4072b6e8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9d4072b6e8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9d4072b6e8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ELIO</a:t>
            </a:r>
            <a:endParaRPr b="1"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AutoNum type="arabicPeriod"/>
            </a:pPr>
            <a:r>
              <a:rPr b="1"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Why It Matters</a:t>
            </a:r>
            <a:endParaRPr b="1"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AutoNum type="alphaLcPeriod"/>
            </a:pPr>
            <a:r>
              <a:rPr b="1"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Impact</a:t>
            </a:r>
            <a:endParaRPr b="1"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romanLcPeriod"/>
            </a:pPr>
            <a:r>
              <a:rPr b="1"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Human Cost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 Over 133 lives lost in 5 years (CAL FIRE Statistics).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romanLcPeriod"/>
            </a:pPr>
            <a:r>
              <a:rPr b="1"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Economic Burden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 Damages exceeding $300 million in 2022.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romanLcPeriod"/>
            </a:pPr>
            <a:r>
              <a:rPr b="1"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Environmental Impact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 Escalating soil erosion, water contamination, habitat disruption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AutoNum type="alphaLcPeriod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Health Implications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AutoNum type="romanLcPeriod"/>
            </a:pPr>
            <a:r>
              <a:rPr b="1"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Air Quality Deterioration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 PM2.5 emissions projected to rise by 60% by mid-century.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AutoNum type="romanLcPeriod"/>
            </a:pPr>
            <a:r>
              <a:rPr b="1"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Health Risks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 Increased ER visits for asthma, respiratory issues.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AutoNum type="romanLcPeriod"/>
            </a:pPr>
            <a:r>
              <a:rPr b="1"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Vulnerable Groups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 Children and elderly most affected.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9d807e0de1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9d807e0de1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Mea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61ebe7372c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61ebe7372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Elio – weather history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61ebe7372c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61ebe7372c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Fires – mea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– elio Kaggle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Weather – elio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– query aws - mea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FBC517"/>
                </a:solidFill>
              </a:rPr>
              <a:t>– fires – 2 sources. Structure. Cal fire simple. Kaggle sql queries to get one file</a:t>
            </a:r>
            <a:endParaRPr sz="1400">
              <a:solidFill>
                <a:srgbClr val="FBC517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FBC517"/>
                </a:solidFill>
              </a:rPr>
              <a:t>	– features</a:t>
            </a:r>
            <a:endParaRPr sz="1400">
              <a:solidFill>
                <a:srgbClr val="FBC517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FBC517"/>
                </a:solidFill>
              </a:rPr>
              <a:t>	– assumptions about duplicates, manual error</a:t>
            </a:r>
            <a:endParaRPr sz="1400">
              <a:solidFill>
                <a:srgbClr val="FBC517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FBC517"/>
                </a:solidFill>
              </a:rPr>
              <a:t>– weather – 2 sources. one file per station; station directory file.</a:t>
            </a:r>
            <a:endParaRPr sz="1400">
              <a:solidFill>
                <a:srgbClr val="FBC517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FBC517"/>
                </a:solidFill>
              </a:rPr>
              <a:t>	– features</a:t>
            </a:r>
            <a:endParaRPr sz="1400">
              <a:solidFill>
                <a:srgbClr val="FBC517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FBC517"/>
                </a:solidFill>
              </a:rPr>
              <a:t>	– lcd scraping for lat/lon</a:t>
            </a:r>
            <a:endParaRPr sz="1400">
              <a:solidFill>
                <a:srgbClr val="FBC517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FBC517"/>
                </a:solidFill>
              </a:rPr>
              <a:t>	– ghcn aws query; filtering by elements measured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9d4072b6e8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9d4072b6e8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Fires – mea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Weather – elio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– ghcn reformatting columns for features, converting units – mea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Year filter, etc. – elio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BC517"/>
                </a:solidFill>
              </a:rPr>
              <a:t>– fires</a:t>
            </a:r>
            <a:endParaRPr sz="1800">
              <a:solidFill>
                <a:srgbClr val="FBC517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BC517"/>
                </a:solidFill>
              </a:rPr>
              <a:t>	– matching on date (+-); name(?); distance to burned area</a:t>
            </a:r>
            <a:endParaRPr sz="1800">
              <a:solidFill>
                <a:srgbClr val="FBC517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BC517"/>
                </a:solidFill>
              </a:rPr>
              <a:t>	– validate location</a:t>
            </a:r>
            <a:endParaRPr sz="1800">
              <a:solidFill>
                <a:srgbClr val="FBC517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BC517"/>
                </a:solidFill>
              </a:rPr>
              <a:t>– weather</a:t>
            </a:r>
            <a:endParaRPr sz="1800">
              <a:solidFill>
                <a:srgbClr val="FBC517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BC517"/>
                </a:solidFill>
              </a:rPr>
              <a:t>	– aggregating 15-min measurements to daily + extra features (lcd)</a:t>
            </a:r>
            <a:endParaRPr sz="1800">
              <a:solidFill>
                <a:srgbClr val="FBC517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BC517"/>
                </a:solidFill>
              </a:rPr>
              <a:t>– converting units (ghcn), reformatting</a:t>
            </a:r>
            <a:endParaRPr sz="1800">
              <a:solidFill>
                <a:srgbClr val="FBC517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BC517"/>
                </a:solidFill>
              </a:rPr>
              <a:t>– year filter, standardize dates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9d4072b6e8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9d4072b6e8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BC517"/>
                </a:solidFill>
              </a:rPr>
              <a:t>– why?</a:t>
            </a:r>
            <a:endParaRPr sz="1800">
              <a:solidFill>
                <a:srgbClr val="FBC517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BC517"/>
                </a:solidFill>
              </a:rPr>
              <a:t>– ratio; ratio issues</a:t>
            </a:r>
            <a:endParaRPr sz="1800">
              <a:solidFill>
                <a:srgbClr val="FBC517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BC517"/>
                </a:solidFill>
              </a:rPr>
              <a:t>– creation process</a:t>
            </a:r>
            <a:endParaRPr sz="1800">
              <a:solidFill>
                <a:srgbClr val="FBC517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BC517"/>
                </a:solidFill>
              </a:rPr>
              <a:t>– distribution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9d4072b6e8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9d4072b6e8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en" sz="1200">
                <a:solidFill>
                  <a:schemeClr val="dk1"/>
                </a:solidFill>
              </a:rPr>
              <a:t>Cleaning</a:t>
            </a:r>
            <a:endParaRPr sz="1200">
              <a:solidFill>
                <a:schemeClr val="dk1"/>
              </a:solidFill>
            </a:endParaRPr>
          </a:p>
          <a:p>
            <a:pPr indent="-279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-"/>
            </a:pPr>
            <a:r>
              <a:rPr lang="en" sz="800">
                <a:solidFill>
                  <a:schemeClr val="dk1"/>
                </a:solidFill>
              </a:rPr>
              <a:t>Already filtered out many invalid vals (e.g. lon in lat place, outside state, etc.)</a:t>
            </a:r>
            <a:endParaRPr sz="800">
              <a:solidFill>
                <a:schemeClr val="dk1"/>
              </a:solidFill>
            </a:endParaRPr>
          </a:p>
          <a:p>
            <a:pPr indent="-279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-"/>
            </a:pPr>
            <a:r>
              <a:rPr lang="en" sz="800">
                <a:solidFill>
                  <a:schemeClr val="dk1"/>
                </a:solidFill>
              </a:rPr>
              <a:t>Drop mostly nan cols 126 → 81</a:t>
            </a:r>
            <a:endParaRPr sz="800">
              <a:solidFill>
                <a:schemeClr val="dk1"/>
              </a:solidFill>
            </a:endParaRPr>
          </a:p>
          <a:p>
            <a:pPr indent="-279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-"/>
            </a:pPr>
            <a:r>
              <a:rPr lang="en" sz="800">
                <a:solidFill>
                  <a:schemeClr val="dk1"/>
                </a:solidFill>
              </a:rPr>
              <a:t>Drop nan rows 5817 → 4863</a:t>
            </a:r>
            <a:endParaRPr sz="800">
              <a:solidFill>
                <a:schemeClr val="dk1"/>
              </a:solidFill>
            </a:endParaRPr>
          </a:p>
          <a:p>
            <a:pPr indent="-2794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-"/>
            </a:pPr>
            <a:r>
              <a:rPr lang="en" sz="800">
                <a:solidFill>
                  <a:schemeClr val="dk1"/>
                </a:solidFill>
              </a:rPr>
              <a:t>More EDA to see about dropping more cols instead of rows (data, modeling cycle)</a:t>
            </a:r>
            <a:endParaRPr sz="800">
              <a:solidFill>
                <a:schemeClr val="dk1"/>
              </a:solidFill>
            </a:endParaRPr>
          </a:p>
          <a:p>
            <a:pPr indent="-279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-"/>
            </a:pPr>
            <a:r>
              <a:rPr lang="en" sz="800">
                <a:solidFill>
                  <a:schemeClr val="dk1"/>
                </a:solidFill>
              </a:rPr>
              <a:t>Domain knowledge, research for replacement vals, invalid vals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How variables are distributed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E.g. what’s the average distance to weather station and std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(images – histograms, df.describe(), map, df.head())</a:t>
            </a:r>
            <a:endParaRPr sz="5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9d4072b6e8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9d4072b6e8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BC517"/>
                </a:solidFill>
              </a:rPr>
              <a:t>Correlation matrix heatmap (e.g. month and temp)</a:t>
            </a:r>
            <a:endParaRPr sz="1800">
              <a:solidFill>
                <a:srgbClr val="FBC517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BC517"/>
                </a:solidFill>
              </a:rPr>
              <a:t>If any deletions or decisions not to delete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rgbClr val="244675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8.png"/><Relationship Id="rId10" Type="http://schemas.openxmlformats.org/officeDocument/2006/relationships/image" Target="../media/image1.png"/><Relationship Id="rId9" Type="http://schemas.openxmlformats.org/officeDocument/2006/relationships/image" Target="../media/image9.png"/><Relationship Id="rId5" Type="http://schemas.openxmlformats.org/officeDocument/2006/relationships/image" Target="../media/image7.png"/><Relationship Id="rId6" Type="http://schemas.openxmlformats.org/officeDocument/2006/relationships/image" Target="../media/image4.png"/><Relationship Id="rId7" Type="http://schemas.openxmlformats.org/officeDocument/2006/relationships/image" Target="../media/image6.png"/><Relationship Id="rId8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Relationship Id="rId4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12.png"/><Relationship Id="rId5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E2C30"/>
                </a:solidFill>
              </a:rPr>
              <a:t>Wildfire Prediction</a:t>
            </a:r>
            <a:endParaRPr>
              <a:solidFill>
                <a:srgbClr val="DE2C30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BC517"/>
                </a:solidFill>
              </a:rPr>
              <a:t>Elio Khouri and Ilana-Mahmea Siegel</a:t>
            </a:r>
            <a:endParaRPr>
              <a:solidFill>
                <a:srgbClr val="FBC517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E2C30"/>
                </a:solidFill>
              </a:rPr>
              <a:t>Exploratory Data Analysis – Feature/Label Correlation</a:t>
            </a:r>
            <a:endParaRPr>
              <a:solidFill>
                <a:srgbClr val="DE2C3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BC517"/>
              </a:buClr>
              <a:buSzPts val="1800"/>
              <a:buChar char="●"/>
            </a:pPr>
            <a:r>
              <a:rPr lang="en">
                <a:solidFill>
                  <a:srgbClr val="FBC517"/>
                </a:solidFill>
              </a:rPr>
              <a:t>Hard to visualize in 1-2 D</a:t>
            </a:r>
            <a:endParaRPr>
              <a:solidFill>
                <a:srgbClr val="FBC517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BC517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BC517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BC517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FBC517"/>
              </a:buClr>
              <a:buSzPts val="1800"/>
              <a:buChar char="●"/>
            </a:pPr>
            <a:r>
              <a:rPr lang="en">
                <a:solidFill>
                  <a:srgbClr val="FBC517"/>
                </a:solidFill>
              </a:rPr>
              <a:t>Still exploring</a:t>
            </a:r>
            <a:endParaRPr>
              <a:solidFill>
                <a:srgbClr val="FBC517"/>
              </a:solidFill>
            </a:endParaRPr>
          </a:p>
        </p:txBody>
      </p:sp>
      <p:pic>
        <p:nvPicPr>
          <p:cNvPr id="188" name="Google Shape;18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1491" y="1575162"/>
            <a:ext cx="1840121" cy="14277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21555" y="1574547"/>
            <a:ext cx="1840121" cy="1429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2"/>
          <p:cNvPicPr preferRelativeResize="0"/>
          <p:nvPr/>
        </p:nvPicPr>
        <p:blipFill rotWithShape="1">
          <a:blip r:embed="rId5">
            <a:alphaModFix/>
          </a:blip>
          <a:srcRect b="69" l="0" r="0" t="69"/>
          <a:stretch/>
        </p:blipFill>
        <p:spPr>
          <a:xfrm>
            <a:off x="4727332" y="1569224"/>
            <a:ext cx="1994216" cy="14290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81610" y="1569224"/>
            <a:ext cx="2045731" cy="14290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41500" y="3466310"/>
            <a:ext cx="1921886" cy="14277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763373" y="3466318"/>
            <a:ext cx="1903701" cy="14277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667079" y="3466312"/>
            <a:ext cx="2074688" cy="14277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2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741768" y="3466300"/>
            <a:ext cx="2028606" cy="14277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E2C30"/>
                </a:solidFill>
              </a:rPr>
              <a:t>Next Steps</a:t>
            </a:r>
            <a:endParaRPr>
              <a:solidFill>
                <a:srgbClr val="DE2C30"/>
              </a:solidFill>
            </a:endParaRPr>
          </a:p>
        </p:txBody>
      </p:sp>
      <p:sp>
        <p:nvSpPr>
          <p:cNvPr id="201" name="Google Shape;201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BC517"/>
              </a:buClr>
              <a:buSzPts val="1800"/>
              <a:buChar char="●"/>
            </a:pPr>
            <a:r>
              <a:rPr lang="en">
                <a:solidFill>
                  <a:srgbClr val="FBC517"/>
                </a:solidFill>
              </a:rPr>
              <a:t>More EDA</a:t>
            </a:r>
            <a:endParaRPr>
              <a:solidFill>
                <a:srgbClr val="FBC51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BC517"/>
              </a:buClr>
              <a:buSzPts val="1800"/>
              <a:buChar char="●"/>
            </a:pPr>
            <a:r>
              <a:rPr lang="en">
                <a:solidFill>
                  <a:srgbClr val="FBC517"/>
                </a:solidFill>
              </a:rPr>
              <a:t>Creating a model</a:t>
            </a:r>
            <a:endParaRPr>
              <a:solidFill>
                <a:srgbClr val="FBC517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BC517"/>
              </a:buClr>
              <a:buSzPts val="1400"/>
              <a:buChar char="○"/>
            </a:pPr>
            <a:r>
              <a:rPr lang="en">
                <a:solidFill>
                  <a:srgbClr val="FBC517"/>
                </a:solidFill>
              </a:rPr>
              <a:t>Nonlinear relationships → </a:t>
            </a:r>
            <a:r>
              <a:rPr b="1" lang="en">
                <a:solidFill>
                  <a:srgbClr val="DE2C30"/>
                </a:solidFill>
              </a:rPr>
              <a:t>SVM</a:t>
            </a:r>
            <a:r>
              <a:rPr lang="en">
                <a:solidFill>
                  <a:srgbClr val="FBC517"/>
                </a:solidFill>
              </a:rPr>
              <a:t>, random forest, </a:t>
            </a:r>
            <a:r>
              <a:rPr b="1" lang="en">
                <a:solidFill>
                  <a:srgbClr val="DE2C30"/>
                </a:solidFill>
              </a:rPr>
              <a:t>NN</a:t>
            </a:r>
            <a:endParaRPr b="1">
              <a:solidFill>
                <a:srgbClr val="FBC517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BC517"/>
              </a:buClr>
              <a:buSzPts val="1400"/>
              <a:buChar char="○"/>
            </a:pPr>
            <a:r>
              <a:rPr lang="en">
                <a:solidFill>
                  <a:srgbClr val="FBC517"/>
                </a:solidFill>
              </a:rPr>
              <a:t>Combination feature (e.g. weather measurement and dist to station) → </a:t>
            </a:r>
            <a:r>
              <a:rPr b="1" lang="en">
                <a:solidFill>
                  <a:srgbClr val="DE2C30"/>
                </a:solidFill>
              </a:rPr>
              <a:t>NN</a:t>
            </a:r>
            <a:endParaRPr b="1">
              <a:solidFill>
                <a:srgbClr val="DE2C3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BC517"/>
              </a:buClr>
              <a:buSzPts val="1800"/>
              <a:buChar char="●"/>
            </a:pPr>
            <a:r>
              <a:rPr lang="en">
                <a:solidFill>
                  <a:srgbClr val="FBC517"/>
                </a:solidFill>
              </a:rPr>
              <a:t>Feature exploration, engineering cycle</a:t>
            </a:r>
            <a:endParaRPr>
              <a:solidFill>
                <a:srgbClr val="FBC517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BC517"/>
                </a:solidFill>
              </a:rPr>
              <a:t>Questions?</a:t>
            </a:r>
            <a:endParaRPr>
              <a:solidFill>
                <a:srgbClr val="FBC517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E2C30"/>
                </a:solidFill>
              </a:rPr>
              <a:t>Problem and Significance</a:t>
            </a:r>
            <a:endParaRPr>
              <a:solidFill>
                <a:srgbClr val="DE2C30"/>
              </a:solidFill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447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Clr>
                <a:srgbClr val="FBC517"/>
              </a:buClr>
              <a:buSzPct val="100000"/>
              <a:buAutoNum type="arabicPeriod"/>
            </a:pPr>
            <a:r>
              <a:rPr lang="en">
                <a:solidFill>
                  <a:srgbClr val="FBC517"/>
                </a:solidFill>
              </a:rPr>
              <a:t>Problem: Predicting Wildfire Risk</a:t>
            </a:r>
            <a:endParaRPr>
              <a:solidFill>
                <a:srgbClr val="FBC517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BC517"/>
              </a:solidFill>
            </a:endParaRPr>
          </a:p>
          <a:p>
            <a:pPr indent="-308610" lvl="0" marL="457200" rtl="0" algn="l">
              <a:spcBef>
                <a:spcPts val="1200"/>
              </a:spcBef>
              <a:spcAft>
                <a:spcPts val="0"/>
              </a:spcAft>
              <a:buClr>
                <a:srgbClr val="FBC517"/>
              </a:buClr>
              <a:buSzPct val="100000"/>
              <a:buAutoNum type="arabicPeriod"/>
            </a:pPr>
            <a:r>
              <a:rPr lang="en">
                <a:solidFill>
                  <a:srgbClr val="FBC517"/>
                </a:solidFill>
              </a:rPr>
              <a:t>Why It Matters</a:t>
            </a:r>
            <a:endParaRPr>
              <a:solidFill>
                <a:srgbClr val="FBC517"/>
              </a:solidFill>
            </a:endParaRPr>
          </a:p>
          <a:p>
            <a:pPr indent="-290830" lvl="1" marL="914400" rtl="0" algn="l">
              <a:spcBef>
                <a:spcPts val="0"/>
              </a:spcBef>
              <a:spcAft>
                <a:spcPts val="0"/>
              </a:spcAft>
              <a:buClr>
                <a:srgbClr val="FBC517"/>
              </a:buClr>
              <a:buSzPct val="100000"/>
              <a:buAutoNum type="alphaLcPeriod"/>
            </a:pPr>
            <a:r>
              <a:rPr lang="en">
                <a:solidFill>
                  <a:srgbClr val="FBC517"/>
                </a:solidFill>
              </a:rPr>
              <a:t>Urgency (</a:t>
            </a:r>
            <a:r>
              <a:rPr lang="en" sz="1000">
                <a:solidFill>
                  <a:srgbClr val="FBC517"/>
                </a:solidFill>
              </a:rPr>
              <a:t>Wildfires 📈</a:t>
            </a:r>
            <a:r>
              <a:rPr lang="en">
                <a:solidFill>
                  <a:srgbClr val="FBC517"/>
                </a:solidFill>
              </a:rPr>
              <a:t>)</a:t>
            </a:r>
            <a:endParaRPr>
              <a:solidFill>
                <a:srgbClr val="FBC517"/>
              </a:solidFill>
            </a:endParaRPr>
          </a:p>
          <a:p>
            <a:pPr indent="-290830" lvl="1" marL="914400" rtl="0" algn="l">
              <a:spcBef>
                <a:spcPts val="0"/>
              </a:spcBef>
              <a:spcAft>
                <a:spcPts val="0"/>
              </a:spcAft>
              <a:buClr>
                <a:srgbClr val="FBC517"/>
              </a:buClr>
              <a:buSzPct val="100000"/>
              <a:buAutoNum type="alphaLcPeriod"/>
            </a:pPr>
            <a:r>
              <a:rPr lang="en">
                <a:solidFill>
                  <a:srgbClr val="FBC517"/>
                </a:solidFill>
              </a:rPr>
              <a:t>Impact (</a:t>
            </a:r>
            <a:r>
              <a:rPr lang="en" sz="1000">
                <a:solidFill>
                  <a:srgbClr val="FBC517"/>
                </a:solidFill>
              </a:rPr>
              <a:t>Human lives, economy, ecosystem</a:t>
            </a:r>
            <a:r>
              <a:rPr lang="en">
                <a:solidFill>
                  <a:srgbClr val="FBC517"/>
                </a:solidFill>
              </a:rPr>
              <a:t>)</a:t>
            </a:r>
            <a:endParaRPr>
              <a:solidFill>
                <a:srgbClr val="FBC517"/>
              </a:solidFill>
            </a:endParaRPr>
          </a:p>
          <a:p>
            <a:pPr indent="-277494" lvl="2" marL="1371600" rtl="0" algn="l">
              <a:spcBef>
                <a:spcPts val="0"/>
              </a:spcBef>
              <a:spcAft>
                <a:spcPts val="0"/>
              </a:spcAft>
              <a:buClr>
                <a:srgbClr val="FBC517"/>
              </a:buClr>
              <a:buSzPct val="91666"/>
              <a:buAutoNum type="romanLcPeriod"/>
            </a:pPr>
            <a:r>
              <a:rPr b="1" lang="en" sz="1200">
                <a:solidFill>
                  <a:srgbClr val="FBC517"/>
                </a:solidFill>
                <a:latin typeface="Roboto"/>
                <a:ea typeface="Roboto"/>
                <a:cs typeface="Roboto"/>
                <a:sym typeface="Roboto"/>
              </a:rPr>
              <a:t>Human Cost</a:t>
            </a:r>
            <a:r>
              <a:rPr lang="en" sz="1200">
                <a:solidFill>
                  <a:srgbClr val="FBC517"/>
                </a:solidFill>
                <a:latin typeface="Roboto"/>
                <a:ea typeface="Roboto"/>
                <a:cs typeface="Roboto"/>
                <a:sym typeface="Roboto"/>
              </a:rPr>
              <a:t>: Over 133 lives lost in 5 years (CAL FIRE Statistics).</a:t>
            </a:r>
            <a:endParaRPr sz="1200">
              <a:solidFill>
                <a:srgbClr val="FBC517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77494" lvl="2" marL="1371600" rtl="0" algn="l">
              <a:spcBef>
                <a:spcPts val="0"/>
              </a:spcBef>
              <a:spcAft>
                <a:spcPts val="0"/>
              </a:spcAft>
              <a:buClr>
                <a:srgbClr val="FBC517"/>
              </a:buClr>
              <a:buSzPct val="91666"/>
              <a:buAutoNum type="romanLcPeriod"/>
            </a:pPr>
            <a:r>
              <a:rPr b="1" lang="en" sz="1200">
                <a:solidFill>
                  <a:srgbClr val="FBC517"/>
                </a:solidFill>
                <a:latin typeface="Roboto"/>
                <a:ea typeface="Roboto"/>
                <a:cs typeface="Roboto"/>
                <a:sym typeface="Roboto"/>
              </a:rPr>
              <a:t>Economic Burden</a:t>
            </a:r>
            <a:r>
              <a:rPr lang="en" sz="1200">
                <a:solidFill>
                  <a:srgbClr val="FBC517"/>
                </a:solidFill>
                <a:latin typeface="Roboto"/>
                <a:ea typeface="Roboto"/>
                <a:cs typeface="Roboto"/>
                <a:sym typeface="Roboto"/>
              </a:rPr>
              <a:t>: Damages exceeding $300 million in 2022.</a:t>
            </a:r>
            <a:endParaRPr sz="1200">
              <a:solidFill>
                <a:srgbClr val="FBC517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77494" lvl="2" marL="1371600" rtl="0" algn="l">
              <a:spcBef>
                <a:spcPts val="0"/>
              </a:spcBef>
              <a:spcAft>
                <a:spcPts val="0"/>
              </a:spcAft>
              <a:buClr>
                <a:srgbClr val="FBC517"/>
              </a:buClr>
              <a:buSzPct val="91666"/>
              <a:buAutoNum type="romanLcPeriod"/>
            </a:pPr>
            <a:r>
              <a:rPr b="1" lang="en" sz="1200">
                <a:solidFill>
                  <a:srgbClr val="FBC517"/>
                </a:solidFill>
                <a:latin typeface="Roboto"/>
                <a:ea typeface="Roboto"/>
                <a:cs typeface="Roboto"/>
                <a:sym typeface="Roboto"/>
              </a:rPr>
              <a:t>Environmental Impact</a:t>
            </a:r>
            <a:r>
              <a:rPr lang="en" sz="1200">
                <a:solidFill>
                  <a:srgbClr val="FBC517"/>
                </a:solidFill>
                <a:latin typeface="Roboto"/>
                <a:ea typeface="Roboto"/>
                <a:cs typeface="Roboto"/>
                <a:sym typeface="Roboto"/>
              </a:rPr>
              <a:t>: Escalating soil erosion, water contamination, habitat disruption</a:t>
            </a:r>
            <a:endParaRPr>
              <a:solidFill>
                <a:srgbClr val="FBC517"/>
              </a:solidFill>
            </a:endParaRPr>
          </a:p>
          <a:p>
            <a:pPr indent="-290830" lvl="1" marL="914400" rtl="0" algn="l">
              <a:spcBef>
                <a:spcPts val="0"/>
              </a:spcBef>
              <a:spcAft>
                <a:spcPts val="0"/>
              </a:spcAft>
              <a:buClr>
                <a:srgbClr val="FBC517"/>
              </a:buClr>
              <a:buSzPct val="100000"/>
              <a:buAutoNum type="alphaLcPeriod"/>
            </a:pPr>
            <a:r>
              <a:rPr lang="en">
                <a:solidFill>
                  <a:srgbClr val="FBC517"/>
                </a:solidFill>
              </a:rPr>
              <a:t>Health Implications</a:t>
            </a:r>
            <a:endParaRPr>
              <a:solidFill>
                <a:srgbClr val="FBC517"/>
              </a:solidFill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BC517"/>
              </a:solidFill>
            </a:endParaRPr>
          </a:p>
          <a:p>
            <a:pPr indent="-308610" lvl="0" marL="457200" rtl="0" algn="l">
              <a:spcBef>
                <a:spcPts val="1200"/>
              </a:spcBef>
              <a:spcAft>
                <a:spcPts val="0"/>
              </a:spcAft>
              <a:buClr>
                <a:srgbClr val="FBC517"/>
              </a:buClr>
              <a:buSzPct val="100000"/>
              <a:buAutoNum type="arabicPeriod"/>
            </a:pPr>
            <a:r>
              <a:rPr lang="en">
                <a:solidFill>
                  <a:srgbClr val="FBC517"/>
                </a:solidFill>
              </a:rPr>
              <a:t>Need for Prediction</a:t>
            </a:r>
            <a:endParaRPr>
              <a:solidFill>
                <a:srgbClr val="FBC517"/>
              </a:solidFill>
            </a:endParaRPr>
          </a:p>
          <a:p>
            <a:pPr indent="-290830" lvl="1" marL="914400" rtl="0" algn="l">
              <a:spcBef>
                <a:spcPts val="0"/>
              </a:spcBef>
              <a:spcAft>
                <a:spcPts val="0"/>
              </a:spcAft>
              <a:buClr>
                <a:srgbClr val="FBC517"/>
              </a:buClr>
              <a:buSzPct val="100000"/>
              <a:buAutoNum type="alphaLcPeriod"/>
            </a:pPr>
            <a:r>
              <a:rPr lang="en">
                <a:solidFill>
                  <a:srgbClr val="FBC517"/>
                </a:solidFill>
              </a:rPr>
              <a:t>Proactive Approach</a:t>
            </a:r>
            <a:endParaRPr>
              <a:solidFill>
                <a:srgbClr val="FBC517"/>
              </a:solidFill>
            </a:endParaRPr>
          </a:p>
          <a:p>
            <a:pPr indent="-290830" lvl="1" marL="914400" rtl="0" algn="l">
              <a:spcBef>
                <a:spcPts val="0"/>
              </a:spcBef>
              <a:spcAft>
                <a:spcPts val="0"/>
              </a:spcAft>
              <a:buClr>
                <a:srgbClr val="FBC517"/>
              </a:buClr>
              <a:buSzPct val="100000"/>
              <a:buAutoNum type="alphaLcPeriod"/>
            </a:pPr>
            <a:r>
              <a:rPr lang="en">
                <a:solidFill>
                  <a:srgbClr val="FBC517"/>
                </a:solidFill>
              </a:rPr>
              <a:t>Strategic Planning</a:t>
            </a:r>
            <a:endParaRPr>
              <a:solidFill>
                <a:srgbClr val="FBC517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FBC517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E2C30"/>
                </a:solidFill>
              </a:rPr>
              <a:t>Previous Approaches and Drawbacks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BC517"/>
              </a:buClr>
              <a:buSzPts val="1800"/>
              <a:buChar char="●"/>
            </a:pPr>
            <a:r>
              <a:rPr lang="en">
                <a:solidFill>
                  <a:srgbClr val="FBC517"/>
                </a:solidFill>
              </a:rPr>
              <a:t>Models</a:t>
            </a:r>
            <a:endParaRPr>
              <a:solidFill>
                <a:srgbClr val="FBC517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BC517"/>
              </a:buClr>
              <a:buSzPts val="1400"/>
              <a:buChar char="○"/>
            </a:pPr>
            <a:r>
              <a:rPr lang="en">
                <a:solidFill>
                  <a:srgbClr val="FBC517"/>
                </a:solidFill>
              </a:rPr>
              <a:t>typically NNs</a:t>
            </a:r>
            <a:endParaRPr>
              <a:solidFill>
                <a:srgbClr val="FBC51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BC517"/>
              </a:buClr>
              <a:buSzPts val="1800"/>
              <a:buChar char="●"/>
            </a:pPr>
            <a:r>
              <a:rPr lang="en">
                <a:solidFill>
                  <a:srgbClr val="FBC517"/>
                </a:solidFill>
              </a:rPr>
              <a:t>Features</a:t>
            </a:r>
            <a:endParaRPr>
              <a:solidFill>
                <a:srgbClr val="FBC517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BC517"/>
              </a:buClr>
              <a:buSzPts val="1400"/>
              <a:buChar char="○"/>
            </a:pPr>
            <a:r>
              <a:rPr lang="en">
                <a:solidFill>
                  <a:srgbClr val="FBC517"/>
                </a:solidFill>
              </a:rPr>
              <a:t>Location, date, immediate weather</a:t>
            </a:r>
            <a:endParaRPr>
              <a:solidFill>
                <a:srgbClr val="FBC517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BC517"/>
              </a:buClr>
              <a:buSzPts val="1400"/>
              <a:buChar char="○"/>
            </a:pPr>
            <a:r>
              <a:rPr lang="en">
                <a:solidFill>
                  <a:srgbClr val="FBC517"/>
                </a:solidFill>
              </a:rPr>
              <a:t>Longer-term weather</a:t>
            </a:r>
            <a:endParaRPr>
              <a:solidFill>
                <a:srgbClr val="FBC517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BC517"/>
              </a:buClr>
              <a:buSzPts val="1400"/>
              <a:buChar char="○"/>
            </a:pPr>
            <a:r>
              <a:rPr lang="en">
                <a:solidFill>
                  <a:srgbClr val="FBC517"/>
                </a:solidFill>
              </a:rPr>
              <a:t>Other features: vegetation, fire history</a:t>
            </a:r>
            <a:endParaRPr>
              <a:solidFill>
                <a:srgbClr val="FBC51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DE2C30"/>
              </a:buClr>
              <a:buSzPts val="1800"/>
              <a:buChar char="●"/>
            </a:pPr>
            <a:r>
              <a:rPr lang="en">
                <a:solidFill>
                  <a:srgbClr val="DE2C30"/>
                </a:solidFill>
              </a:rPr>
              <a:t>Don’t compare impact of features</a:t>
            </a:r>
            <a:endParaRPr>
              <a:solidFill>
                <a:srgbClr val="DE2C3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E2C30"/>
                </a:solidFill>
              </a:rPr>
              <a:t>Our </a:t>
            </a:r>
            <a:r>
              <a:rPr lang="en">
                <a:solidFill>
                  <a:srgbClr val="DE2C30"/>
                </a:solidFill>
              </a:rPr>
              <a:t>Experimental</a:t>
            </a:r>
            <a:r>
              <a:rPr lang="en">
                <a:solidFill>
                  <a:srgbClr val="DE2C30"/>
                </a:solidFill>
              </a:rPr>
              <a:t> </a:t>
            </a:r>
            <a:r>
              <a:rPr lang="en">
                <a:solidFill>
                  <a:srgbClr val="DE2C30"/>
                </a:solidFill>
              </a:rPr>
              <a:t>Framework</a:t>
            </a:r>
            <a:endParaRPr>
              <a:solidFill>
                <a:srgbClr val="DE2C30"/>
              </a:solidFill>
            </a:endParaRPr>
          </a:p>
        </p:txBody>
      </p:sp>
      <p:graphicFrame>
        <p:nvGraphicFramePr>
          <p:cNvPr id="73" name="Google Shape;73;p16"/>
          <p:cNvGraphicFramePr/>
          <p:nvPr/>
        </p:nvGraphicFramePr>
        <p:xfrm>
          <a:off x="991800" y="11460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{5F3E698B-0EC8-4DA2-8157-292FFE3B66FE}</a:tableStyleId>
              </a:tblPr>
              <a:tblGrid>
                <a:gridCol w="1656075"/>
              </a:tblGrid>
              <a:tr h="612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>
                          <a:solidFill>
                            <a:srgbClr val="FBC517"/>
                          </a:solidFill>
                        </a:rPr>
                        <a:t>Baseline Model</a:t>
                      </a:r>
                      <a:endParaRPr>
                        <a:solidFill>
                          <a:srgbClr val="FBC517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4467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4" name="Google Shape;74;p16"/>
          <p:cNvGraphicFramePr/>
          <p:nvPr/>
        </p:nvGraphicFramePr>
        <p:xfrm>
          <a:off x="991800" y="18060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{5F3E698B-0EC8-4DA2-8157-292FFE3B66FE}</a:tableStyleId>
              </a:tblPr>
              <a:tblGrid>
                <a:gridCol w="1656075"/>
              </a:tblGrid>
              <a:tr h="612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solidFill>
                            <a:srgbClr val="FBC517"/>
                          </a:solidFill>
                        </a:rPr>
                        <a:t>Location </a:t>
                      </a:r>
                      <a:endParaRPr sz="1200">
                        <a:solidFill>
                          <a:srgbClr val="FBC517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4467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5" name="Google Shape;75;p16"/>
          <p:cNvGraphicFramePr/>
          <p:nvPr/>
        </p:nvGraphicFramePr>
        <p:xfrm>
          <a:off x="991800" y="24659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{5F3E698B-0EC8-4DA2-8157-292FFE3B66FE}</a:tableStyleId>
              </a:tblPr>
              <a:tblGrid>
                <a:gridCol w="1656075"/>
              </a:tblGrid>
              <a:tr h="612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solidFill>
                            <a:srgbClr val="FBC517"/>
                          </a:solidFill>
                        </a:rPr>
                        <a:t>Time</a:t>
                      </a:r>
                      <a:r>
                        <a:rPr lang="en" sz="1200">
                          <a:solidFill>
                            <a:srgbClr val="FBC517"/>
                          </a:solidFill>
                        </a:rPr>
                        <a:t> </a:t>
                      </a:r>
                      <a:endParaRPr sz="1200">
                        <a:solidFill>
                          <a:srgbClr val="FBC517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4467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6" name="Google Shape;76;p16"/>
          <p:cNvGraphicFramePr/>
          <p:nvPr/>
        </p:nvGraphicFramePr>
        <p:xfrm>
          <a:off x="991800" y="31259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{5F3E698B-0EC8-4DA2-8157-292FFE3B66FE}</a:tableStyleId>
              </a:tblPr>
              <a:tblGrid>
                <a:gridCol w="1656075"/>
              </a:tblGrid>
              <a:tr h="612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solidFill>
                            <a:srgbClr val="FBC517"/>
                          </a:solidFill>
                        </a:rPr>
                        <a:t>Immediate Weather Conditions</a:t>
                      </a:r>
                      <a:r>
                        <a:rPr lang="en" sz="1200">
                          <a:solidFill>
                            <a:srgbClr val="FBC517"/>
                          </a:solidFill>
                        </a:rPr>
                        <a:t> </a:t>
                      </a:r>
                      <a:endParaRPr sz="1200">
                        <a:solidFill>
                          <a:srgbClr val="FBC517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4467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7" name="Google Shape;77;p16"/>
          <p:cNvGraphicFramePr/>
          <p:nvPr/>
        </p:nvGraphicFramePr>
        <p:xfrm>
          <a:off x="2826575" y="1146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{5F3E698B-0EC8-4DA2-8157-292FFE3B66FE}</a:tableStyleId>
              </a:tblPr>
              <a:tblGrid>
                <a:gridCol w="1656075"/>
              </a:tblGrid>
              <a:tr h="612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>
                          <a:solidFill>
                            <a:srgbClr val="FBC517"/>
                          </a:solidFill>
                        </a:rPr>
                        <a:t>Baseline</a:t>
                      </a:r>
                      <a:r>
                        <a:rPr lang="en">
                          <a:solidFill>
                            <a:srgbClr val="FBC517"/>
                          </a:solidFill>
                        </a:rPr>
                        <a:t> Model + Weather History</a:t>
                      </a:r>
                      <a:endParaRPr>
                        <a:solidFill>
                          <a:srgbClr val="FBC517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4467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8" name="Google Shape;78;p16"/>
          <p:cNvGraphicFramePr/>
          <p:nvPr/>
        </p:nvGraphicFramePr>
        <p:xfrm>
          <a:off x="2826575" y="1806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{5F3E698B-0EC8-4DA2-8157-292FFE3B66FE}</a:tableStyleId>
              </a:tblPr>
              <a:tblGrid>
                <a:gridCol w="1656075"/>
              </a:tblGrid>
              <a:tr h="612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solidFill>
                            <a:srgbClr val="FBC517"/>
                          </a:solidFill>
                        </a:rPr>
                        <a:t>Location </a:t>
                      </a:r>
                      <a:endParaRPr sz="1200">
                        <a:solidFill>
                          <a:srgbClr val="FBC517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4467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9" name="Google Shape;79;p16"/>
          <p:cNvGraphicFramePr/>
          <p:nvPr/>
        </p:nvGraphicFramePr>
        <p:xfrm>
          <a:off x="2826575" y="2466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{5F3E698B-0EC8-4DA2-8157-292FFE3B66FE}</a:tableStyleId>
              </a:tblPr>
              <a:tblGrid>
                <a:gridCol w="1656075"/>
              </a:tblGrid>
              <a:tr h="612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solidFill>
                            <a:srgbClr val="FBC517"/>
                          </a:solidFill>
                        </a:rPr>
                        <a:t>Time </a:t>
                      </a:r>
                      <a:endParaRPr sz="1200">
                        <a:solidFill>
                          <a:srgbClr val="FBC517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4467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0" name="Google Shape;80;p16"/>
          <p:cNvGraphicFramePr/>
          <p:nvPr/>
        </p:nvGraphicFramePr>
        <p:xfrm>
          <a:off x="2826575" y="3125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{5F3E698B-0EC8-4DA2-8157-292FFE3B66FE}</a:tableStyleId>
              </a:tblPr>
              <a:tblGrid>
                <a:gridCol w="1656075"/>
              </a:tblGrid>
              <a:tr h="612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solidFill>
                            <a:srgbClr val="FBC517"/>
                          </a:solidFill>
                        </a:rPr>
                        <a:t>Immediate Weather Conditions </a:t>
                      </a:r>
                      <a:endParaRPr sz="1200">
                        <a:solidFill>
                          <a:srgbClr val="FBC517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4467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1" name="Google Shape;81;p16"/>
          <p:cNvGraphicFramePr/>
          <p:nvPr/>
        </p:nvGraphicFramePr>
        <p:xfrm>
          <a:off x="2826575" y="3785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{5F3E698B-0EC8-4DA2-8157-292FFE3B66FE}</a:tableStyleId>
              </a:tblPr>
              <a:tblGrid>
                <a:gridCol w="1656075"/>
              </a:tblGrid>
              <a:tr h="612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solidFill>
                            <a:srgbClr val="A4C2F4"/>
                          </a:solidFill>
                        </a:rPr>
                        <a:t>Historical Weather Data</a:t>
                      </a:r>
                      <a:endParaRPr sz="1200">
                        <a:solidFill>
                          <a:srgbClr val="A4C2F4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4467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2" name="Google Shape;82;p16"/>
          <p:cNvGraphicFramePr/>
          <p:nvPr/>
        </p:nvGraphicFramePr>
        <p:xfrm>
          <a:off x="4661350" y="1146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{5F3E698B-0EC8-4DA2-8157-292FFE3B66FE}</a:tableStyleId>
              </a:tblPr>
              <a:tblGrid>
                <a:gridCol w="1656075"/>
              </a:tblGrid>
              <a:tr h="612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>
                          <a:solidFill>
                            <a:srgbClr val="FBC517"/>
                          </a:solidFill>
                        </a:rPr>
                        <a:t>Baseline Model + Fire History</a:t>
                      </a:r>
                      <a:endParaRPr>
                        <a:solidFill>
                          <a:srgbClr val="FBC517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4467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3" name="Google Shape;83;p16"/>
          <p:cNvGraphicFramePr/>
          <p:nvPr/>
        </p:nvGraphicFramePr>
        <p:xfrm>
          <a:off x="4661350" y="1806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{5F3E698B-0EC8-4DA2-8157-292FFE3B66FE}</a:tableStyleId>
              </a:tblPr>
              <a:tblGrid>
                <a:gridCol w="1656075"/>
              </a:tblGrid>
              <a:tr h="612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solidFill>
                            <a:srgbClr val="FBC517"/>
                          </a:solidFill>
                        </a:rPr>
                        <a:t>Location </a:t>
                      </a:r>
                      <a:endParaRPr sz="1200">
                        <a:solidFill>
                          <a:srgbClr val="FBC517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4467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4" name="Google Shape;84;p16"/>
          <p:cNvGraphicFramePr/>
          <p:nvPr/>
        </p:nvGraphicFramePr>
        <p:xfrm>
          <a:off x="4661350" y="2466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{5F3E698B-0EC8-4DA2-8157-292FFE3B66FE}</a:tableStyleId>
              </a:tblPr>
              <a:tblGrid>
                <a:gridCol w="1656075"/>
              </a:tblGrid>
              <a:tr h="612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solidFill>
                            <a:srgbClr val="FBC517"/>
                          </a:solidFill>
                        </a:rPr>
                        <a:t>Time </a:t>
                      </a:r>
                      <a:endParaRPr sz="1200">
                        <a:solidFill>
                          <a:srgbClr val="FBC517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4467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5" name="Google Shape;85;p16"/>
          <p:cNvGraphicFramePr/>
          <p:nvPr/>
        </p:nvGraphicFramePr>
        <p:xfrm>
          <a:off x="4661350" y="3125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{5F3E698B-0EC8-4DA2-8157-292FFE3B66FE}</a:tableStyleId>
              </a:tblPr>
              <a:tblGrid>
                <a:gridCol w="1656075"/>
              </a:tblGrid>
              <a:tr h="612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solidFill>
                            <a:srgbClr val="FBC517"/>
                          </a:solidFill>
                        </a:rPr>
                        <a:t>Immediate Weather Conditions </a:t>
                      </a:r>
                      <a:endParaRPr sz="1200">
                        <a:solidFill>
                          <a:srgbClr val="FBC517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4467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6" name="Google Shape;86;p16"/>
          <p:cNvGraphicFramePr/>
          <p:nvPr/>
        </p:nvGraphicFramePr>
        <p:xfrm>
          <a:off x="4661350" y="3785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{5F3E698B-0EC8-4DA2-8157-292FFE3B66FE}</a:tableStyleId>
              </a:tblPr>
              <a:tblGrid>
                <a:gridCol w="1656075"/>
              </a:tblGrid>
              <a:tr h="612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solidFill>
                            <a:srgbClr val="EA9999"/>
                          </a:solidFill>
                        </a:rPr>
                        <a:t>Historical Fire Incident Data</a:t>
                      </a:r>
                      <a:endParaRPr sz="1200">
                        <a:solidFill>
                          <a:srgbClr val="EA9999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EA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A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A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A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4467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7" name="Google Shape;87;p16"/>
          <p:cNvGraphicFramePr/>
          <p:nvPr/>
        </p:nvGraphicFramePr>
        <p:xfrm>
          <a:off x="6496125" y="1146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{5F3E698B-0EC8-4DA2-8157-292FFE3B66FE}</a:tableStyleId>
              </a:tblPr>
              <a:tblGrid>
                <a:gridCol w="1656075"/>
              </a:tblGrid>
              <a:tr h="612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>
                          <a:solidFill>
                            <a:srgbClr val="FBC517"/>
                          </a:solidFill>
                        </a:rPr>
                        <a:t>Baseline Model + Total History</a:t>
                      </a:r>
                      <a:endParaRPr>
                        <a:solidFill>
                          <a:srgbClr val="FBC517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4467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8" name="Google Shape;88;p16"/>
          <p:cNvGraphicFramePr/>
          <p:nvPr/>
        </p:nvGraphicFramePr>
        <p:xfrm>
          <a:off x="6496125" y="1806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{5F3E698B-0EC8-4DA2-8157-292FFE3B66FE}</a:tableStyleId>
              </a:tblPr>
              <a:tblGrid>
                <a:gridCol w="1656075"/>
              </a:tblGrid>
              <a:tr h="612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solidFill>
                            <a:srgbClr val="FBC517"/>
                          </a:solidFill>
                        </a:rPr>
                        <a:t>Location </a:t>
                      </a:r>
                      <a:endParaRPr sz="1200">
                        <a:solidFill>
                          <a:srgbClr val="FBC517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4467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9" name="Google Shape;89;p16"/>
          <p:cNvGraphicFramePr/>
          <p:nvPr/>
        </p:nvGraphicFramePr>
        <p:xfrm>
          <a:off x="6496125" y="2466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{5F3E698B-0EC8-4DA2-8157-292FFE3B66FE}</a:tableStyleId>
              </a:tblPr>
              <a:tblGrid>
                <a:gridCol w="1656075"/>
              </a:tblGrid>
              <a:tr h="612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solidFill>
                            <a:srgbClr val="FBC517"/>
                          </a:solidFill>
                        </a:rPr>
                        <a:t>Time </a:t>
                      </a:r>
                      <a:endParaRPr sz="1200">
                        <a:solidFill>
                          <a:srgbClr val="FBC517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4467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0" name="Google Shape;90;p16"/>
          <p:cNvGraphicFramePr/>
          <p:nvPr/>
        </p:nvGraphicFramePr>
        <p:xfrm>
          <a:off x="6496125" y="3125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{5F3E698B-0EC8-4DA2-8157-292FFE3B66FE}</a:tableStyleId>
              </a:tblPr>
              <a:tblGrid>
                <a:gridCol w="1656075"/>
              </a:tblGrid>
              <a:tr h="612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solidFill>
                            <a:srgbClr val="FBC517"/>
                          </a:solidFill>
                        </a:rPr>
                        <a:t>Immediate Weather Conditions </a:t>
                      </a:r>
                      <a:endParaRPr sz="1200">
                        <a:solidFill>
                          <a:srgbClr val="FBC517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4467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1" name="Google Shape;91;p16"/>
          <p:cNvGraphicFramePr/>
          <p:nvPr/>
        </p:nvGraphicFramePr>
        <p:xfrm>
          <a:off x="6496125" y="3785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{5F3E698B-0EC8-4DA2-8157-292FFE3B66FE}</a:tableStyleId>
              </a:tblPr>
              <a:tblGrid>
                <a:gridCol w="1656075"/>
              </a:tblGrid>
              <a:tr h="612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solidFill>
                            <a:srgbClr val="A4C2F4"/>
                          </a:solidFill>
                        </a:rPr>
                        <a:t>Historical Weather Data</a:t>
                      </a:r>
                      <a:endParaRPr sz="1200">
                        <a:solidFill>
                          <a:srgbClr val="A4C2F4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4467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2" name="Google Shape;92;p16"/>
          <p:cNvGraphicFramePr/>
          <p:nvPr/>
        </p:nvGraphicFramePr>
        <p:xfrm>
          <a:off x="6496125" y="4445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{5F3E698B-0EC8-4DA2-8157-292FFE3B66FE}</a:tableStyleId>
              </a:tblPr>
              <a:tblGrid>
                <a:gridCol w="1656075"/>
              </a:tblGrid>
              <a:tr h="612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solidFill>
                            <a:srgbClr val="EA9999"/>
                          </a:solidFill>
                        </a:rPr>
                        <a:t>Historical Fire Incident Data</a:t>
                      </a:r>
                      <a:endParaRPr sz="1200">
                        <a:solidFill>
                          <a:srgbClr val="EA9999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EA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A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A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A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44675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E2C30"/>
                </a:solidFill>
              </a:rPr>
              <a:t>Data Sources</a:t>
            </a:r>
            <a:endParaRPr>
              <a:solidFill>
                <a:srgbClr val="DE2C30"/>
              </a:solidFill>
            </a:endParaRPr>
          </a:p>
        </p:txBody>
      </p:sp>
      <p:sp>
        <p:nvSpPr>
          <p:cNvPr id="98" name="Google Shape;98;p17"/>
          <p:cNvSpPr txBox="1"/>
          <p:nvPr/>
        </p:nvSpPr>
        <p:spPr>
          <a:xfrm>
            <a:off x="6279400" y="4568875"/>
            <a:ext cx="25272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rgbClr val="FBC517"/>
                </a:solidFill>
              </a:rPr>
              <a:t> </a:t>
            </a:r>
            <a:r>
              <a:rPr b="1" i="1" lang="en" sz="1200">
                <a:solidFill>
                  <a:srgbClr val="FBC517"/>
                </a:solidFill>
              </a:rPr>
              <a:t>About 7 - 8 GB of Raw Data </a:t>
            </a:r>
            <a:endParaRPr b="1" i="1" sz="1800">
              <a:solidFill>
                <a:schemeClr val="lt2"/>
              </a:solidFill>
            </a:endParaRPr>
          </a:p>
        </p:txBody>
      </p:sp>
      <p:grpSp>
        <p:nvGrpSpPr>
          <p:cNvPr id="99" name="Google Shape;99;p17"/>
          <p:cNvGrpSpPr/>
          <p:nvPr/>
        </p:nvGrpSpPr>
        <p:grpSpPr>
          <a:xfrm>
            <a:off x="1593000" y="2577567"/>
            <a:ext cx="5957975" cy="643500"/>
            <a:chOff x="1593000" y="2322568"/>
            <a:chExt cx="5957975" cy="643500"/>
          </a:xfrm>
        </p:grpSpPr>
        <p:sp>
          <p:nvSpPr>
            <p:cNvPr id="100" name="Google Shape;100;p17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7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6D9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7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6D9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7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LCD Stations: 139 ct. </a:t>
              </a:r>
              <a:endParaRPr sz="10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104" name="Google Shape;104;p17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C20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7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6D9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03</a:t>
              </a:r>
              <a:endParaRPr sz="10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106" name="Google Shape;106;p17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C78D8"/>
                </a:buClr>
                <a:buSzPts val="800"/>
                <a:buFont typeface="Roboto"/>
                <a:buChar char="●"/>
              </a:pPr>
              <a:r>
                <a:rPr lang="en" sz="800">
                  <a:solidFill>
                    <a:srgbClr val="3C78D8"/>
                  </a:solidFill>
                  <a:latin typeface="Roboto"/>
                  <a:ea typeface="Roboto"/>
                  <a:cs typeface="Roboto"/>
                  <a:sym typeface="Roboto"/>
                </a:rPr>
                <a:t>Web Scraping</a:t>
              </a:r>
              <a:endParaRPr sz="800">
                <a:solidFill>
                  <a:srgbClr val="3C78D8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C78D8"/>
                </a:buClr>
                <a:buSzPts val="800"/>
                <a:buFont typeface="Roboto"/>
                <a:buChar char="●"/>
              </a:pPr>
              <a:r>
                <a:rPr lang="en" sz="800">
                  <a:solidFill>
                    <a:srgbClr val="3C78D8"/>
                  </a:solidFill>
                  <a:latin typeface="Roboto"/>
                  <a:ea typeface="Roboto"/>
                  <a:cs typeface="Roboto"/>
                  <a:sym typeface="Roboto"/>
                </a:rPr>
                <a:t>Feature Selection and Cleaning</a:t>
              </a:r>
              <a:endParaRPr sz="800">
                <a:solidFill>
                  <a:srgbClr val="3C78D8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C78D8"/>
                </a:buClr>
                <a:buSzPts val="800"/>
                <a:buFont typeface="Roboto"/>
                <a:buChar char="●"/>
              </a:pPr>
              <a:r>
                <a:rPr lang="en" sz="800">
                  <a:solidFill>
                    <a:srgbClr val="3C78D8"/>
                  </a:solidFill>
                  <a:latin typeface="Roboto"/>
                  <a:ea typeface="Roboto"/>
                  <a:cs typeface="Roboto"/>
                  <a:sym typeface="Roboto"/>
                </a:rPr>
                <a:t>Feature Engineering and Matching</a:t>
              </a:r>
              <a:endParaRPr sz="800">
                <a:solidFill>
                  <a:srgbClr val="3C78D8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79400" lvl="1" marL="9144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C78D8"/>
                </a:buClr>
                <a:buSzPts val="800"/>
                <a:buFont typeface="Roboto"/>
                <a:buChar char="○"/>
              </a:pPr>
              <a:r>
                <a:rPr lang="en" sz="800">
                  <a:solidFill>
                    <a:srgbClr val="3C78D8"/>
                  </a:solidFill>
                  <a:latin typeface="Roboto"/>
                  <a:ea typeface="Roboto"/>
                  <a:cs typeface="Roboto"/>
                  <a:sym typeface="Roboto"/>
                </a:rPr>
                <a:t>Time Interval Conversion</a:t>
              </a:r>
              <a:endParaRPr sz="800">
                <a:solidFill>
                  <a:srgbClr val="3C78D8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7" name="Google Shape;107;p17"/>
          <p:cNvGrpSpPr/>
          <p:nvPr/>
        </p:nvGrpSpPr>
        <p:grpSpPr>
          <a:xfrm>
            <a:off x="1593000" y="1922449"/>
            <a:ext cx="5957975" cy="643500"/>
            <a:chOff x="1593000" y="2322568"/>
            <a:chExt cx="5957975" cy="643500"/>
          </a:xfrm>
        </p:grpSpPr>
        <p:sp>
          <p:nvSpPr>
            <p:cNvPr id="108" name="Google Shape;108;p17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7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A72A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7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A72A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7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Kaggle Fire History (U.S. Gov Source)</a:t>
              </a:r>
              <a:endParaRPr sz="10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112" name="Google Shape;112;p17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C20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7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BE2F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02</a:t>
              </a: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114" name="Google Shape;114;p17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A1E"/>
                </a:buClr>
                <a:buSzPts val="800"/>
                <a:buFont typeface="Roboto"/>
                <a:buChar char="●"/>
              </a:pPr>
              <a:r>
                <a:rPr lang="en" sz="8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Spatial Wildfire </a:t>
              </a:r>
              <a:r>
                <a:rPr lang="en" sz="8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Occurrence</a:t>
              </a:r>
              <a:r>
                <a:rPr lang="en" sz="8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, 1992 - 2015</a:t>
              </a:r>
              <a:endParaRPr sz="8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A1E"/>
                </a:buClr>
                <a:buSzPts val="800"/>
                <a:buFont typeface="Roboto"/>
                <a:buChar char="●"/>
              </a:pPr>
              <a:r>
                <a:rPr lang="en" sz="8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SQLite Database</a:t>
              </a:r>
              <a:endParaRPr sz="8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79400" lvl="1" marL="9144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A1E"/>
                </a:buClr>
                <a:buSzPts val="800"/>
                <a:buFont typeface="Roboto"/>
                <a:buChar char="○"/>
              </a:pPr>
              <a:r>
                <a:rPr lang="en" sz="8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SQL Modifications, then export</a:t>
              </a:r>
              <a:endParaRPr sz="8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A1E"/>
                </a:buClr>
                <a:buSzPts val="800"/>
                <a:buFont typeface="Roboto"/>
                <a:buChar char="●"/>
              </a:pPr>
              <a:r>
                <a:rPr lang="en" sz="8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Assumptions about duplicate, manual error</a:t>
              </a:r>
              <a:endParaRPr sz="8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5" name="Google Shape;115;p17"/>
          <p:cNvGrpSpPr/>
          <p:nvPr/>
        </p:nvGrpSpPr>
        <p:grpSpPr>
          <a:xfrm>
            <a:off x="1593000" y="1267321"/>
            <a:ext cx="5957975" cy="643500"/>
            <a:chOff x="1593000" y="2322568"/>
            <a:chExt cx="5957975" cy="643500"/>
          </a:xfrm>
        </p:grpSpPr>
        <p:sp>
          <p:nvSpPr>
            <p:cNvPr id="116" name="Google Shape;116;p17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7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A72A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7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A72A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7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CALFIRE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0" name="Google Shape;120;p17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C20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7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BE2F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01</a:t>
              </a: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122" name="Google Shape;122;p17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A1E"/>
                </a:buClr>
                <a:buSzPts val="800"/>
                <a:buFont typeface="Roboto"/>
                <a:buChar char="●"/>
              </a:pPr>
              <a:r>
                <a:rPr lang="en" sz="8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Features</a:t>
              </a:r>
              <a:endParaRPr sz="8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A1E"/>
                </a:buClr>
                <a:buSzPts val="800"/>
                <a:buFont typeface="Roboto"/>
                <a:buChar char="●"/>
              </a:pPr>
              <a:r>
                <a:rPr lang="en" sz="8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Filtering</a:t>
              </a:r>
              <a:endParaRPr sz="8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3" name="Google Shape;123;p17"/>
          <p:cNvGrpSpPr/>
          <p:nvPr/>
        </p:nvGrpSpPr>
        <p:grpSpPr>
          <a:xfrm>
            <a:off x="1593000" y="3232692"/>
            <a:ext cx="5957975" cy="643500"/>
            <a:chOff x="1593000" y="2322568"/>
            <a:chExt cx="5957975" cy="643500"/>
          </a:xfrm>
        </p:grpSpPr>
        <p:sp>
          <p:nvSpPr>
            <p:cNvPr id="124" name="Google Shape;124;p17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7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6D9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7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6D9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7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GHCN Stations: 641ct.</a:t>
              </a:r>
              <a:endParaRPr sz="10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128" name="Google Shape;128;p17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C20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7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6D9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04</a:t>
              </a:r>
              <a:endParaRPr sz="10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130" name="Google Shape;130;p17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C78D8"/>
                </a:buClr>
                <a:buSzPts val="800"/>
                <a:buFont typeface="Roboto"/>
                <a:buChar char="●"/>
              </a:pPr>
              <a:r>
                <a:rPr lang="en" sz="800">
                  <a:solidFill>
                    <a:srgbClr val="3C78D8"/>
                  </a:solidFill>
                  <a:latin typeface="Roboto"/>
                  <a:ea typeface="Roboto"/>
                  <a:cs typeface="Roboto"/>
                  <a:sym typeface="Roboto"/>
                </a:rPr>
                <a:t>AWS Query</a:t>
              </a:r>
              <a:endParaRPr sz="800">
                <a:solidFill>
                  <a:srgbClr val="3C78D8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C78D8"/>
                </a:buClr>
                <a:buSzPts val="800"/>
                <a:buFont typeface="Roboto"/>
                <a:buChar char="●"/>
              </a:pPr>
              <a:r>
                <a:rPr lang="en" sz="800">
                  <a:solidFill>
                    <a:srgbClr val="3C78D8"/>
                  </a:solidFill>
                  <a:latin typeface="Roboto"/>
                  <a:ea typeface="Roboto"/>
                  <a:cs typeface="Roboto"/>
                  <a:sym typeface="Roboto"/>
                </a:rPr>
                <a:t>Filtering by Elements Measured</a:t>
              </a:r>
              <a:endParaRPr sz="800">
                <a:solidFill>
                  <a:srgbClr val="3C78D8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C78D8"/>
                </a:buClr>
                <a:buSzPts val="800"/>
                <a:buFont typeface="Roboto"/>
                <a:buChar char="●"/>
              </a:pPr>
              <a:r>
                <a:rPr lang="en" sz="800">
                  <a:solidFill>
                    <a:srgbClr val="3C78D8"/>
                  </a:solidFill>
                  <a:latin typeface="Roboto"/>
                  <a:ea typeface="Roboto"/>
                  <a:cs typeface="Roboto"/>
                  <a:sym typeface="Roboto"/>
                </a:rPr>
                <a:t>Unit Conversion</a:t>
              </a:r>
              <a:endParaRPr sz="800">
                <a:solidFill>
                  <a:srgbClr val="3C78D8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C78D8"/>
                </a:buClr>
                <a:buSzPts val="800"/>
                <a:buFont typeface="Roboto"/>
                <a:buChar char="●"/>
              </a:pPr>
              <a:r>
                <a:rPr lang="en" sz="800">
                  <a:solidFill>
                    <a:srgbClr val="3C78D8"/>
                  </a:solidFill>
                  <a:latin typeface="Roboto"/>
                  <a:ea typeface="Roboto"/>
                  <a:cs typeface="Roboto"/>
                  <a:sym typeface="Roboto"/>
                </a:rPr>
                <a:t>File restructuring (rows to columns)</a:t>
              </a:r>
              <a:endParaRPr sz="800">
                <a:solidFill>
                  <a:srgbClr val="3C78D8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E2C30"/>
                </a:solidFill>
              </a:rPr>
              <a:t>Combining Data (Matching, Filtering, Reformatting)</a:t>
            </a:r>
            <a:endParaRPr>
              <a:solidFill>
                <a:srgbClr val="DE2C30"/>
              </a:solidFill>
            </a:endParaRPr>
          </a:p>
        </p:txBody>
      </p:sp>
      <p:grpSp>
        <p:nvGrpSpPr>
          <p:cNvPr id="136" name="Google Shape;136;p18"/>
          <p:cNvGrpSpPr/>
          <p:nvPr/>
        </p:nvGrpSpPr>
        <p:grpSpPr>
          <a:xfrm>
            <a:off x="1046647" y="1075139"/>
            <a:ext cx="2311618" cy="3545245"/>
            <a:chOff x="1118224" y="283725"/>
            <a:chExt cx="2090826" cy="4076400"/>
          </a:xfrm>
        </p:grpSpPr>
        <p:sp>
          <p:nvSpPr>
            <p:cNvPr id="137" name="Google Shape;137;p18"/>
            <p:cNvSpPr/>
            <p:nvPr/>
          </p:nvSpPr>
          <p:spPr>
            <a:xfrm>
              <a:off x="1178650" y="283725"/>
              <a:ext cx="2030400" cy="4076400"/>
            </a:xfrm>
            <a:prstGeom prst="rect">
              <a:avLst/>
            </a:prstGeom>
            <a:solidFill>
              <a:srgbClr val="212F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8"/>
            <p:cNvSpPr/>
            <p:nvPr/>
          </p:nvSpPr>
          <p:spPr>
            <a:xfrm>
              <a:off x="1118224" y="341749"/>
              <a:ext cx="2048100" cy="2490600"/>
            </a:xfrm>
            <a:prstGeom prst="rect">
              <a:avLst/>
            </a:prstGeom>
            <a:solidFill>
              <a:schemeClr val="dk1"/>
            </a:solidFill>
            <a:ln cap="flat" cmpd="sng" w="19050">
              <a:solidFill>
                <a:srgbClr val="DD7E6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8"/>
            <p:cNvSpPr/>
            <p:nvPr/>
          </p:nvSpPr>
          <p:spPr>
            <a:xfrm>
              <a:off x="1233933" y="1225079"/>
              <a:ext cx="1815000" cy="150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212F5C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Combining the CALFire incident data and the spatial wildfire </a:t>
              </a:r>
              <a:r>
                <a:rPr lang="en" sz="1200">
                  <a:solidFill>
                    <a:srgbClr val="212F5C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occurrence</a:t>
              </a:r>
              <a:r>
                <a:rPr lang="en" sz="1200">
                  <a:solidFill>
                    <a:srgbClr val="212F5C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 from Kaggle.</a:t>
              </a:r>
              <a:endParaRPr sz="1200">
                <a:solidFill>
                  <a:srgbClr val="212F5C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140" name="Google Shape;140;p18"/>
            <p:cNvSpPr/>
            <p:nvPr/>
          </p:nvSpPr>
          <p:spPr>
            <a:xfrm>
              <a:off x="1233850" y="470600"/>
              <a:ext cx="1815000" cy="67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800">
                  <a:solidFill>
                    <a:srgbClr val="212F5C"/>
                  </a:solidFill>
                  <a:latin typeface="Roboto"/>
                  <a:ea typeface="Roboto"/>
                  <a:cs typeface="Roboto"/>
                  <a:sym typeface="Roboto"/>
                </a:rPr>
                <a:t>Fires</a:t>
              </a:r>
              <a:endParaRPr sz="2800">
                <a:solidFill>
                  <a:srgbClr val="212F5C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141" name="Google Shape;141;p18"/>
            <p:cNvSpPr/>
            <p:nvPr/>
          </p:nvSpPr>
          <p:spPr>
            <a:xfrm rot="5400000">
              <a:off x="1938871" y="2785391"/>
              <a:ext cx="389100" cy="278100"/>
            </a:xfrm>
            <a:prstGeom prst="rightArrow">
              <a:avLst>
                <a:gd fmla="val 34239" name="adj1"/>
                <a:gd fmla="val 57035" name="adj2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18"/>
            <p:cNvSpPr/>
            <p:nvPr/>
          </p:nvSpPr>
          <p:spPr>
            <a:xfrm>
              <a:off x="1118308" y="3172455"/>
              <a:ext cx="2030400" cy="108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Roboto"/>
                <a:buChar char="●"/>
              </a:pPr>
              <a:r>
                <a:rPr lang="en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Matching: date, name, distance to burned area ratio.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Roboto"/>
                <a:buChar char="●"/>
              </a:pPr>
              <a:r>
                <a:rPr lang="en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Validate Location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43" name="Google Shape;143;p18"/>
          <p:cNvGrpSpPr/>
          <p:nvPr/>
        </p:nvGrpSpPr>
        <p:grpSpPr>
          <a:xfrm>
            <a:off x="3416197" y="1075139"/>
            <a:ext cx="2311618" cy="3545245"/>
            <a:chOff x="1118224" y="283725"/>
            <a:chExt cx="2090826" cy="4076400"/>
          </a:xfrm>
        </p:grpSpPr>
        <p:sp>
          <p:nvSpPr>
            <p:cNvPr id="144" name="Google Shape;144;p18"/>
            <p:cNvSpPr/>
            <p:nvPr/>
          </p:nvSpPr>
          <p:spPr>
            <a:xfrm>
              <a:off x="1178650" y="283725"/>
              <a:ext cx="2030400" cy="4076400"/>
            </a:xfrm>
            <a:prstGeom prst="rect">
              <a:avLst/>
            </a:prstGeom>
            <a:solidFill>
              <a:srgbClr val="212F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18"/>
            <p:cNvSpPr/>
            <p:nvPr/>
          </p:nvSpPr>
          <p:spPr>
            <a:xfrm>
              <a:off x="1118224" y="341749"/>
              <a:ext cx="2048100" cy="2490600"/>
            </a:xfrm>
            <a:prstGeom prst="rect">
              <a:avLst/>
            </a:prstGeom>
            <a:solidFill>
              <a:schemeClr val="dk1"/>
            </a:solidFill>
            <a:ln cap="flat" cmpd="sng" w="19050">
              <a:solidFill>
                <a:srgbClr val="A4C2F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18"/>
            <p:cNvSpPr/>
            <p:nvPr/>
          </p:nvSpPr>
          <p:spPr>
            <a:xfrm>
              <a:off x="1233933" y="1225079"/>
              <a:ext cx="1815000" cy="150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212F5C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Combining the LCD 15 minute interval data with the GHCN daily interval data.</a:t>
              </a:r>
              <a:endParaRPr sz="1200">
                <a:solidFill>
                  <a:srgbClr val="212F5C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147" name="Google Shape;147;p18"/>
            <p:cNvSpPr/>
            <p:nvPr/>
          </p:nvSpPr>
          <p:spPr>
            <a:xfrm>
              <a:off x="1233850" y="470600"/>
              <a:ext cx="1815000" cy="67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800">
                  <a:solidFill>
                    <a:srgbClr val="212F5C"/>
                  </a:solidFill>
                  <a:latin typeface="Roboto"/>
                  <a:ea typeface="Roboto"/>
                  <a:cs typeface="Roboto"/>
                  <a:sym typeface="Roboto"/>
                </a:rPr>
                <a:t>Weather</a:t>
              </a:r>
              <a:endParaRPr sz="2800">
                <a:solidFill>
                  <a:srgbClr val="212F5C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148" name="Google Shape;148;p18"/>
            <p:cNvSpPr/>
            <p:nvPr/>
          </p:nvSpPr>
          <p:spPr>
            <a:xfrm rot="5400000">
              <a:off x="1938871" y="2785391"/>
              <a:ext cx="389100" cy="278100"/>
            </a:xfrm>
            <a:prstGeom prst="rightArrow">
              <a:avLst>
                <a:gd fmla="val 34239" name="adj1"/>
                <a:gd fmla="val 57035" name="adj2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18"/>
            <p:cNvSpPr/>
            <p:nvPr/>
          </p:nvSpPr>
          <p:spPr>
            <a:xfrm>
              <a:off x="1118308" y="3172455"/>
              <a:ext cx="2030400" cy="108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Roboto"/>
                <a:buChar char="●"/>
              </a:pPr>
              <a:r>
                <a:rPr lang="en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Feature conversion from minute to daily intervals (LCD).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Roboto"/>
                <a:buChar char="●"/>
              </a:pPr>
              <a:r>
                <a:rPr lang="en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Feature </a:t>
              </a:r>
              <a:r>
                <a:rPr lang="en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engineering</a:t>
              </a:r>
              <a:r>
                <a:rPr lang="en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to create a feature match between datasets.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Roboto"/>
                <a:buChar char="●"/>
              </a:pPr>
              <a:r>
                <a:rPr lang="en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Feature Conversion from metric units (GHCN). 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50" name="Google Shape;150;p18"/>
          <p:cNvGrpSpPr/>
          <p:nvPr/>
        </p:nvGrpSpPr>
        <p:grpSpPr>
          <a:xfrm>
            <a:off x="5785722" y="1075139"/>
            <a:ext cx="2311618" cy="3545245"/>
            <a:chOff x="1118224" y="283725"/>
            <a:chExt cx="2090826" cy="4076400"/>
          </a:xfrm>
        </p:grpSpPr>
        <p:sp>
          <p:nvSpPr>
            <p:cNvPr id="151" name="Google Shape;151;p18"/>
            <p:cNvSpPr/>
            <p:nvPr/>
          </p:nvSpPr>
          <p:spPr>
            <a:xfrm>
              <a:off x="1178650" y="283725"/>
              <a:ext cx="2030400" cy="4076400"/>
            </a:xfrm>
            <a:prstGeom prst="rect">
              <a:avLst/>
            </a:prstGeom>
            <a:solidFill>
              <a:srgbClr val="212F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18"/>
            <p:cNvSpPr/>
            <p:nvPr/>
          </p:nvSpPr>
          <p:spPr>
            <a:xfrm>
              <a:off x="1118224" y="341749"/>
              <a:ext cx="2048100" cy="2490600"/>
            </a:xfrm>
            <a:prstGeom prst="rect">
              <a:avLst/>
            </a:prstGeom>
            <a:solidFill>
              <a:schemeClr val="dk1"/>
            </a:solidFill>
            <a:ln cap="flat" cmpd="sng" w="19050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18"/>
            <p:cNvSpPr/>
            <p:nvPr/>
          </p:nvSpPr>
          <p:spPr>
            <a:xfrm>
              <a:off x="1233932" y="1225079"/>
              <a:ext cx="1815000" cy="150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212F5C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Combining all of our data into a single dataset.</a:t>
              </a:r>
              <a:endParaRPr sz="1200">
                <a:solidFill>
                  <a:srgbClr val="212F5C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154" name="Google Shape;154;p18"/>
            <p:cNvSpPr/>
            <p:nvPr/>
          </p:nvSpPr>
          <p:spPr>
            <a:xfrm>
              <a:off x="1233850" y="470600"/>
              <a:ext cx="1815000" cy="67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900">
                  <a:solidFill>
                    <a:srgbClr val="212F5C"/>
                  </a:solidFill>
                  <a:latin typeface="Roboto"/>
                  <a:ea typeface="Roboto"/>
                  <a:cs typeface="Roboto"/>
                  <a:sym typeface="Roboto"/>
                </a:rPr>
                <a:t>Time &amp; Location</a:t>
              </a:r>
              <a:endParaRPr sz="1900">
                <a:solidFill>
                  <a:srgbClr val="212F5C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155" name="Google Shape;155;p18"/>
            <p:cNvSpPr/>
            <p:nvPr/>
          </p:nvSpPr>
          <p:spPr>
            <a:xfrm rot="5400000">
              <a:off x="1938871" y="2785391"/>
              <a:ext cx="389100" cy="278100"/>
            </a:xfrm>
            <a:prstGeom prst="rightArrow">
              <a:avLst>
                <a:gd fmla="val 34239" name="adj1"/>
                <a:gd fmla="val 57035" name="adj2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18"/>
            <p:cNvSpPr/>
            <p:nvPr/>
          </p:nvSpPr>
          <p:spPr>
            <a:xfrm>
              <a:off x="1118308" y="3172455"/>
              <a:ext cx="2030400" cy="108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Roboto"/>
                <a:buChar char="●"/>
              </a:pPr>
              <a:r>
                <a:rPr lang="en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All sources of data needed unique </a:t>
              </a:r>
              <a:r>
                <a:rPr lang="en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identifiers</a:t>
              </a:r>
              <a:r>
                <a:rPr lang="en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in order to match and combine.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79400" lvl="1" marL="9144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Roboto"/>
                <a:buChar char="○"/>
              </a:pPr>
              <a:r>
                <a:rPr lang="en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Time (Year / month, day, hour / minute)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79400" lvl="1" marL="9144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Roboto"/>
                <a:buChar char="○"/>
              </a:pPr>
              <a:r>
                <a:rPr lang="en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Location (Lat  / Long)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E2C30"/>
                </a:solidFill>
              </a:rPr>
              <a:t>Negative Examples</a:t>
            </a:r>
            <a:endParaRPr>
              <a:solidFill>
                <a:srgbClr val="DE2C30"/>
              </a:solidFill>
            </a:endParaRPr>
          </a:p>
        </p:txBody>
      </p:sp>
      <p:sp>
        <p:nvSpPr>
          <p:cNvPr id="162" name="Google Shape;16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BC517"/>
              </a:buClr>
              <a:buSzPts val="1800"/>
              <a:buChar char="●"/>
            </a:pPr>
            <a:r>
              <a:rPr lang="en">
                <a:solidFill>
                  <a:srgbClr val="FBC517"/>
                </a:solidFill>
              </a:rPr>
              <a:t>Why?</a:t>
            </a:r>
            <a:endParaRPr>
              <a:solidFill>
                <a:srgbClr val="FBC51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BC517"/>
              </a:buClr>
              <a:buSzPts val="1800"/>
              <a:buChar char="●"/>
            </a:pPr>
            <a:r>
              <a:rPr lang="en">
                <a:solidFill>
                  <a:srgbClr val="FBC517"/>
                </a:solidFill>
              </a:rPr>
              <a:t>Generate: [name, year, month, day, hour, minute, lat, lon, class_label]</a:t>
            </a:r>
            <a:endParaRPr>
              <a:solidFill>
                <a:srgbClr val="FBC51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BC517"/>
              </a:buClr>
              <a:buSzPts val="1800"/>
              <a:buChar char="●"/>
            </a:pPr>
            <a:r>
              <a:rPr lang="en">
                <a:solidFill>
                  <a:srgbClr val="FBC517"/>
                </a:solidFill>
              </a:rPr>
              <a:t>No-fire to fire ratio</a:t>
            </a:r>
            <a:endParaRPr>
              <a:solidFill>
                <a:srgbClr val="FBC517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BC517"/>
              </a:buClr>
              <a:buSzPts val="1400"/>
              <a:buChar char="○"/>
            </a:pPr>
            <a:r>
              <a:rPr lang="en">
                <a:solidFill>
                  <a:srgbClr val="FBC517"/>
                </a:solidFill>
              </a:rPr>
              <a:t>Overwhelming</a:t>
            </a:r>
            <a:endParaRPr>
              <a:solidFill>
                <a:srgbClr val="FBC517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BC517"/>
              </a:buClr>
              <a:buSzPts val="1400"/>
              <a:buChar char="○"/>
            </a:pPr>
            <a:r>
              <a:rPr lang="en">
                <a:solidFill>
                  <a:srgbClr val="FBC517"/>
                </a:solidFill>
              </a:rPr>
              <a:t>Even</a:t>
            </a:r>
            <a:endParaRPr>
              <a:solidFill>
                <a:srgbClr val="FBC517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BC517"/>
              </a:buClr>
              <a:buSzPts val="1400"/>
              <a:buChar char="○"/>
            </a:pPr>
            <a:r>
              <a:rPr lang="en">
                <a:solidFill>
                  <a:srgbClr val="FBC517"/>
                </a:solidFill>
              </a:rPr>
              <a:t>2:1</a:t>
            </a:r>
            <a:endParaRPr>
              <a:solidFill>
                <a:srgbClr val="FBC51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BC517"/>
              </a:buClr>
              <a:buSzPts val="1800"/>
              <a:buChar char="●"/>
            </a:pPr>
            <a:r>
              <a:rPr lang="en">
                <a:solidFill>
                  <a:srgbClr val="FBC517"/>
                </a:solidFill>
              </a:rPr>
              <a:t>Distribution</a:t>
            </a:r>
            <a:endParaRPr>
              <a:solidFill>
                <a:srgbClr val="FBC517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BC517"/>
              </a:buClr>
              <a:buSzPts val="1400"/>
              <a:buChar char="○"/>
            </a:pPr>
            <a:r>
              <a:rPr lang="en">
                <a:solidFill>
                  <a:srgbClr val="FBC517"/>
                </a:solidFill>
              </a:rPr>
              <a:t>Random</a:t>
            </a:r>
            <a:endParaRPr>
              <a:solidFill>
                <a:srgbClr val="FBC517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BC517"/>
              </a:buClr>
              <a:buSzPts val="1400"/>
              <a:buChar char="○"/>
            </a:pPr>
            <a:r>
              <a:rPr lang="en">
                <a:solidFill>
                  <a:srgbClr val="FBC517"/>
                </a:solidFill>
              </a:rPr>
              <a:t>¼ pinned to positive example locations</a:t>
            </a:r>
            <a:endParaRPr>
              <a:solidFill>
                <a:srgbClr val="FBC517"/>
              </a:solidFill>
            </a:endParaRPr>
          </a:p>
        </p:txBody>
      </p:sp>
      <p:pic>
        <p:nvPicPr>
          <p:cNvPr id="163" name="Google Shape;16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7600" y="1885214"/>
            <a:ext cx="2012343" cy="19509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19956" y="3003446"/>
            <a:ext cx="2012345" cy="19097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E2C30"/>
                </a:solidFill>
              </a:rPr>
              <a:t>Cleaning and </a:t>
            </a:r>
            <a:r>
              <a:rPr lang="en">
                <a:solidFill>
                  <a:srgbClr val="DE2C30"/>
                </a:solidFill>
              </a:rPr>
              <a:t>Exploratory Data Analysis</a:t>
            </a:r>
            <a:endParaRPr>
              <a:solidFill>
                <a:srgbClr val="DE2C30"/>
              </a:solidFill>
            </a:endParaRPr>
          </a:p>
        </p:txBody>
      </p:sp>
      <p:sp>
        <p:nvSpPr>
          <p:cNvPr id="170" name="Google Shape;170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BC517"/>
              </a:buClr>
              <a:buSzPts val="1800"/>
              <a:buChar char="●"/>
            </a:pPr>
            <a:r>
              <a:rPr lang="en">
                <a:solidFill>
                  <a:srgbClr val="FBC517"/>
                </a:solidFill>
              </a:rPr>
              <a:t>Cleaning</a:t>
            </a:r>
            <a:endParaRPr>
              <a:solidFill>
                <a:srgbClr val="FBC517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BC517"/>
              </a:buClr>
              <a:buSzPts val="1400"/>
              <a:buChar char="○"/>
            </a:pPr>
            <a:r>
              <a:rPr lang="en">
                <a:solidFill>
                  <a:srgbClr val="FBC517"/>
                </a:solidFill>
              </a:rPr>
              <a:t>Many invalid values filtered out when combining datasets</a:t>
            </a:r>
            <a:endParaRPr>
              <a:solidFill>
                <a:srgbClr val="FBC517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BC517"/>
              </a:buClr>
              <a:buSzPts val="1400"/>
              <a:buChar char="○"/>
            </a:pPr>
            <a:r>
              <a:rPr lang="en">
                <a:solidFill>
                  <a:srgbClr val="FBC517"/>
                </a:solidFill>
              </a:rPr>
              <a:t>Drop mostly nan cols (e.g. snow) 126 → </a:t>
            </a:r>
            <a:r>
              <a:rPr lang="en">
                <a:solidFill>
                  <a:srgbClr val="FBC517"/>
                </a:solidFill>
              </a:rPr>
              <a:t>81 cols</a:t>
            </a:r>
            <a:endParaRPr>
              <a:solidFill>
                <a:srgbClr val="FBC517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BC517"/>
              </a:buClr>
              <a:buSzPts val="1400"/>
              <a:buChar char="○"/>
            </a:pPr>
            <a:r>
              <a:rPr lang="en">
                <a:solidFill>
                  <a:srgbClr val="FBC517"/>
                </a:solidFill>
              </a:rPr>
              <a:t>Drop nan rows 5817 → 4863 rows</a:t>
            </a:r>
            <a:endParaRPr>
              <a:solidFill>
                <a:srgbClr val="FBC517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FBC517"/>
              </a:buClr>
              <a:buSzPts val="1400"/>
              <a:buChar char="■"/>
            </a:pPr>
            <a:r>
              <a:rPr lang="en">
                <a:solidFill>
                  <a:srgbClr val="FBC517"/>
                </a:solidFill>
              </a:rPr>
              <a:t>More EDA to see about dropping more cols instead of rows (data, modeling cycle)</a:t>
            </a:r>
            <a:endParaRPr>
              <a:solidFill>
                <a:srgbClr val="FBC517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BC517"/>
              </a:buClr>
              <a:buSzPts val="1400"/>
              <a:buChar char="○"/>
            </a:pPr>
            <a:r>
              <a:rPr lang="en">
                <a:solidFill>
                  <a:srgbClr val="FBC517"/>
                </a:solidFill>
              </a:rPr>
              <a:t>Domain knowledge: research for replacement vals, invalid vals</a:t>
            </a:r>
            <a:endParaRPr>
              <a:solidFill>
                <a:srgbClr val="FBC517"/>
              </a:solidFill>
            </a:endParaRPr>
          </a:p>
        </p:txBody>
      </p:sp>
      <p:pic>
        <p:nvPicPr>
          <p:cNvPr id="171" name="Google Shape;17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99300" y="2930000"/>
            <a:ext cx="2654878" cy="2059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0087" y="2930000"/>
            <a:ext cx="2739215" cy="2059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54175" y="2930000"/>
            <a:ext cx="2629758" cy="205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E2C30"/>
                </a:solidFill>
              </a:rPr>
              <a:t>Exploratory Data Analysis – Intra-Feature Correlation</a:t>
            </a:r>
            <a:endParaRPr>
              <a:solidFill>
                <a:srgbClr val="DE2C3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1"/>
          <p:cNvSpPr txBox="1"/>
          <p:nvPr>
            <p:ph idx="1" type="body"/>
          </p:nvPr>
        </p:nvSpPr>
        <p:spPr>
          <a:xfrm>
            <a:off x="311700" y="1152475"/>
            <a:ext cx="4088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BC517"/>
              </a:buClr>
              <a:buSzPts val="1800"/>
              <a:buChar char="●"/>
            </a:pPr>
            <a:r>
              <a:rPr lang="en">
                <a:solidFill>
                  <a:srgbClr val="FBC517"/>
                </a:solidFill>
              </a:rPr>
              <a:t>Remove features</a:t>
            </a:r>
            <a:endParaRPr>
              <a:solidFill>
                <a:srgbClr val="FBC517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BC517"/>
              </a:buClr>
              <a:buSzPts val="1400"/>
              <a:buChar char="○"/>
            </a:pPr>
            <a:r>
              <a:rPr lang="en">
                <a:solidFill>
                  <a:srgbClr val="FBC517"/>
                </a:solidFill>
              </a:rPr>
              <a:t>No correlation w/ class label (e.g. start day, minute)</a:t>
            </a:r>
            <a:endParaRPr>
              <a:solidFill>
                <a:srgbClr val="FBC517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BC517"/>
              </a:buClr>
              <a:buSzPts val="1400"/>
              <a:buChar char="○"/>
            </a:pPr>
            <a:r>
              <a:rPr lang="en">
                <a:solidFill>
                  <a:srgbClr val="FBC517"/>
                </a:solidFill>
              </a:rPr>
              <a:t>Strong correlation </a:t>
            </a:r>
            <a:r>
              <a:rPr lang="en">
                <a:solidFill>
                  <a:srgbClr val="FBC517"/>
                </a:solidFill>
              </a:rPr>
              <a:t>between features</a:t>
            </a:r>
            <a:r>
              <a:rPr lang="en">
                <a:solidFill>
                  <a:srgbClr val="FBC517"/>
                </a:solidFill>
              </a:rPr>
              <a:t> (e.g. immediate, 10-, 30-, 60-day temp → remove 10- and 30-day?)</a:t>
            </a:r>
            <a:endParaRPr>
              <a:solidFill>
                <a:srgbClr val="FBC51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BC517"/>
              </a:buClr>
              <a:buSzPts val="1800"/>
              <a:buChar char="●"/>
            </a:pPr>
            <a:r>
              <a:rPr lang="en">
                <a:solidFill>
                  <a:srgbClr val="FBC517"/>
                </a:solidFill>
              </a:rPr>
              <a:t>Experiment</a:t>
            </a:r>
            <a:endParaRPr>
              <a:solidFill>
                <a:srgbClr val="FBC517"/>
              </a:solidFill>
            </a:endParaRPr>
          </a:p>
        </p:txBody>
      </p:sp>
      <p:pic>
        <p:nvPicPr>
          <p:cNvPr id="180" name="Google Shape;18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9875" y="1101275"/>
            <a:ext cx="4432417" cy="392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05300" y="3264875"/>
            <a:ext cx="2392425" cy="176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