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86"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EEFF68-E205-45A4-B8D2-3DD04CAB3C72}"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A826C-BB5F-4B73-B5C2-28BC7DC3A02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932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EEFF68-E205-45A4-B8D2-3DD04CAB3C72}"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A826C-BB5F-4B73-B5C2-28BC7DC3A023}" type="slidenum">
              <a:rPr lang="en-US" smtClean="0"/>
              <a:t>‹#›</a:t>
            </a:fld>
            <a:endParaRPr lang="en-US"/>
          </a:p>
        </p:txBody>
      </p:sp>
    </p:spTree>
    <p:extLst>
      <p:ext uri="{BB962C8B-B14F-4D97-AF65-F5344CB8AC3E}">
        <p14:creationId xmlns:p14="http://schemas.microsoft.com/office/powerpoint/2010/main" val="2037380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EEFF68-E205-45A4-B8D2-3DD04CAB3C72}"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A826C-BB5F-4B73-B5C2-28BC7DC3A023}" type="slidenum">
              <a:rPr lang="en-US" smtClean="0"/>
              <a:t>‹#›</a:t>
            </a:fld>
            <a:endParaRPr lang="en-US"/>
          </a:p>
        </p:txBody>
      </p:sp>
    </p:spTree>
    <p:extLst>
      <p:ext uri="{BB962C8B-B14F-4D97-AF65-F5344CB8AC3E}">
        <p14:creationId xmlns:p14="http://schemas.microsoft.com/office/powerpoint/2010/main" val="404098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EEFF68-E205-45A4-B8D2-3DD04CAB3C72}"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A826C-BB5F-4B73-B5C2-28BC7DC3A023}" type="slidenum">
              <a:rPr lang="en-US" smtClean="0"/>
              <a:t>‹#›</a:t>
            </a:fld>
            <a:endParaRPr lang="en-US"/>
          </a:p>
        </p:txBody>
      </p:sp>
    </p:spTree>
    <p:extLst>
      <p:ext uri="{BB962C8B-B14F-4D97-AF65-F5344CB8AC3E}">
        <p14:creationId xmlns:p14="http://schemas.microsoft.com/office/powerpoint/2010/main" val="3925700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EEFF68-E205-45A4-B8D2-3DD04CAB3C72}"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A826C-BB5F-4B73-B5C2-28BC7DC3A02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172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EEFF68-E205-45A4-B8D2-3DD04CAB3C72}"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4A826C-BB5F-4B73-B5C2-28BC7DC3A023}" type="slidenum">
              <a:rPr lang="en-US" smtClean="0"/>
              <a:t>‹#›</a:t>
            </a:fld>
            <a:endParaRPr lang="en-US"/>
          </a:p>
        </p:txBody>
      </p:sp>
    </p:spTree>
    <p:extLst>
      <p:ext uri="{BB962C8B-B14F-4D97-AF65-F5344CB8AC3E}">
        <p14:creationId xmlns:p14="http://schemas.microsoft.com/office/powerpoint/2010/main" val="64323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EEFF68-E205-45A4-B8D2-3DD04CAB3C72}"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4A826C-BB5F-4B73-B5C2-28BC7DC3A023}" type="slidenum">
              <a:rPr lang="en-US" smtClean="0"/>
              <a:t>‹#›</a:t>
            </a:fld>
            <a:endParaRPr lang="en-US"/>
          </a:p>
        </p:txBody>
      </p:sp>
    </p:spTree>
    <p:extLst>
      <p:ext uri="{BB962C8B-B14F-4D97-AF65-F5344CB8AC3E}">
        <p14:creationId xmlns:p14="http://schemas.microsoft.com/office/powerpoint/2010/main" val="219579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EEFF68-E205-45A4-B8D2-3DD04CAB3C72}"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4A826C-BB5F-4B73-B5C2-28BC7DC3A023}" type="slidenum">
              <a:rPr lang="en-US" smtClean="0"/>
              <a:t>‹#›</a:t>
            </a:fld>
            <a:endParaRPr lang="en-US"/>
          </a:p>
        </p:txBody>
      </p:sp>
    </p:spTree>
    <p:extLst>
      <p:ext uri="{BB962C8B-B14F-4D97-AF65-F5344CB8AC3E}">
        <p14:creationId xmlns:p14="http://schemas.microsoft.com/office/powerpoint/2010/main" val="1213222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EEFF68-E205-45A4-B8D2-3DD04CAB3C72}" type="datetimeFigureOut">
              <a:rPr lang="en-US" smtClean="0"/>
              <a:t>4/11/2023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14A826C-BB5F-4B73-B5C2-28BC7DC3A023}" type="slidenum">
              <a:rPr lang="en-US" smtClean="0"/>
              <a:t>‹#›</a:t>
            </a:fld>
            <a:endParaRPr lang="en-US"/>
          </a:p>
        </p:txBody>
      </p:sp>
    </p:spTree>
    <p:extLst>
      <p:ext uri="{BB962C8B-B14F-4D97-AF65-F5344CB8AC3E}">
        <p14:creationId xmlns:p14="http://schemas.microsoft.com/office/powerpoint/2010/main" val="1861376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EEFF68-E205-45A4-B8D2-3DD04CAB3C72}" type="datetimeFigureOut">
              <a:rPr lang="en-US" smtClean="0"/>
              <a:t>4/11/2023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4A826C-BB5F-4B73-B5C2-28BC7DC3A023}" type="slidenum">
              <a:rPr lang="en-US" smtClean="0"/>
              <a:t>‹#›</a:t>
            </a:fld>
            <a:endParaRPr lang="en-US"/>
          </a:p>
        </p:txBody>
      </p:sp>
    </p:spTree>
    <p:extLst>
      <p:ext uri="{BB962C8B-B14F-4D97-AF65-F5344CB8AC3E}">
        <p14:creationId xmlns:p14="http://schemas.microsoft.com/office/powerpoint/2010/main" val="4251221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EEFF68-E205-45A4-B8D2-3DD04CAB3C72}"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4A826C-BB5F-4B73-B5C2-28BC7DC3A023}" type="slidenum">
              <a:rPr lang="en-US" smtClean="0"/>
              <a:t>‹#›</a:t>
            </a:fld>
            <a:endParaRPr lang="en-US"/>
          </a:p>
        </p:txBody>
      </p:sp>
    </p:spTree>
    <p:extLst>
      <p:ext uri="{BB962C8B-B14F-4D97-AF65-F5344CB8AC3E}">
        <p14:creationId xmlns:p14="http://schemas.microsoft.com/office/powerpoint/2010/main" val="75841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EEFF68-E205-45A4-B8D2-3DD04CAB3C72}" type="datetimeFigureOut">
              <a:rPr lang="en-US" smtClean="0"/>
              <a:t>4/11/2023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4A826C-BB5F-4B73-B5C2-28BC7DC3A02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4383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4035" y="4909931"/>
            <a:ext cx="9809922" cy="785191"/>
          </a:xfrm>
        </p:spPr>
        <p:txBody>
          <a:bodyPr>
            <a:normAutofit/>
          </a:bodyPr>
          <a:lstStyle/>
          <a:p>
            <a:r>
              <a:rPr lang="en-US" sz="2000" i="1" cap="none" dirty="0">
                <a:latin typeface="Times New Roman" panose="02020603050405020304" pitchFamily="18" charset="0"/>
                <a:cs typeface="Times New Roman" panose="02020603050405020304" pitchFamily="18" charset="0"/>
              </a:rPr>
              <a:t>Mask-wearing in Spain during the COVID-19 outbreak</a:t>
            </a:r>
          </a:p>
        </p:txBody>
      </p:sp>
      <p:pic>
        <p:nvPicPr>
          <p:cNvPr id="7" name="Picture 6" descr="A picture containing person, outdoor, person&#10;&#10;Description automatically generated">
            <a:extLst>
              <a:ext uri="{FF2B5EF4-FFF2-40B4-BE49-F238E27FC236}">
                <a16:creationId xmlns:a16="http://schemas.microsoft.com/office/drawing/2014/main" id="{2A75860D-4695-B570-53A4-0D35286FF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818" y="248476"/>
            <a:ext cx="3965713" cy="3965713"/>
          </a:xfrm>
          <a:prstGeom prst="rect">
            <a:avLst/>
          </a:prstGeom>
        </p:spPr>
      </p:pic>
      <p:pic>
        <p:nvPicPr>
          <p:cNvPr id="13" name="Picture 12" descr="A group of people wearing face masks&#10;&#10;Description automatically generated">
            <a:extLst>
              <a:ext uri="{FF2B5EF4-FFF2-40B4-BE49-F238E27FC236}">
                <a16:creationId xmlns:a16="http://schemas.microsoft.com/office/drawing/2014/main" id="{264C51FD-6A71-C42E-CB1B-84AD87912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2670" y="248477"/>
            <a:ext cx="7494104" cy="3965714"/>
          </a:xfrm>
          <a:prstGeom prst="rect">
            <a:avLst/>
          </a:prstGeom>
        </p:spPr>
      </p:pic>
    </p:spTree>
    <p:extLst>
      <p:ext uri="{BB962C8B-B14F-4D97-AF65-F5344CB8AC3E}">
        <p14:creationId xmlns:p14="http://schemas.microsoft.com/office/powerpoint/2010/main" val="3849314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Voluntary Adoption of Social Welfare-enhancing Behavior</a:t>
            </a:r>
            <a:br>
              <a:rPr lang="en-US" sz="4800" b="1"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sz="2000" i="1" cap="none" dirty="0">
                <a:latin typeface="Times New Roman" panose="02020603050405020304" pitchFamily="18" charset="0"/>
                <a:cs typeface="Times New Roman" panose="02020603050405020304" pitchFamily="18" charset="0"/>
              </a:rPr>
              <a:t>Mask-wearing in Spain during the COVID-19 outbreak</a:t>
            </a:r>
          </a:p>
        </p:txBody>
      </p:sp>
    </p:spTree>
    <p:extLst>
      <p:ext uri="{BB962C8B-B14F-4D97-AF65-F5344CB8AC3E}">
        <p14:creationId xmlns:p14="http://schemas.microsoft.com/office/powerpoint/2010/main" val="270483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Original Paper findings</a:t>
            </a:r>
          </a:p>
        </p:txBody>
      </p:sp>
      <p:sp>
        <p:nvSpPr>
          <p:cNvPr id="3" name="Content Placeholder 2"/>
          <p:cNvSpPr>
            <a:spLocks noGrp="1"/>
          </p:cNvSpPr>
          <p:nvPr>
            <p:ph idx="1"/>
          </p:nvPr>
        </p:nvSpPr>
        <p:spPr/>
        <p:txBody>
          <a:bodyPr>
            <a:normAutofit fontScale="92500" lnSpcReduction="20000"/>
          </a:bodyPr>
          <a:lstStyle/>
          <a:p>
            <a:pPr algn="just">
              <a:lnSpc>
                <a:spcPct val="200000"/>
              </a:lnSpc>
              <a:buFont typeface="Arial" panose="020B0604020202020204" pitchFamily="34" charset="0"/>
              <a:buChar char="•"/>
            </a:pPr>
            <a:r>
              <a:rPr lang="en-US" dirty="0"/>
              <a:t>  </a:t>
            </a:r>
            <a:r>
              <a:rPr lang="en-US" dirty="0">
                <a:latin typeface="Times New Roman" panose="02020603050405020304" pitchFamily="18" charset="0"/>
                <a:cs typeface="Times New Roman" panose="02020603050405020304" pitchFamily="18" charset="0"/>
              </a:rPr>
              <a:t>The study tries to understanding the social behavior of people in Spain during the COVID-19 in terms of mask wearing as way of containing and controlling the spread of the disease.</a:t>
            </a:r>
          </a:p>
          <a:p>
            <a:pPr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41 % of the respondents never wear mask </a:t>
            </a:r>
          </a:p>
          <a:p>
            <a:pPr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10% of the respondents rarely wear mask </a:t>
            </a:r>
          </a:p>
          <a:p>
            <a:pPr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25.8% occasionally wear mask and </a:t>
            </a:r>
          </a:p>
          <a:p>
            <a:pPr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23. 1% very frequently wear mask</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5755341" y="2904565"/>
            <a:ext cx="5620871" cy="3294530"/>
          </a:xfrm>
          <a:prstGeom prst="rect">
            <a:avLst/>
          </a:prstGeom>
        </p:spPr>
      </p:pic>
    </p:spTree>
    <p:extLst>
      <p:ext uri="{BB962C8B-B14F-4D97-AF65-F5344CB8AC3E}">
        <p14:creationId xmlns:p14="http://schemas.microsoft.com/office/powerpoint/2010/main" val="1146184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Original findings</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(Ordinal Logistic Regressions)</a:t>
            </a:r>
          </a:p>
        </p:txBody>
      </p:sp>
      <p:sp>
        <p:nvSpPr>
          <p:cNvPr id="3" name="Content Placeholder 2"/>
          <p:cNvSpPr>
            <a:spLocks noGrp="1"/>
          </p:cNvSpPr>
          <p:nvPr>
            <p:ph idx="1"/>
          </p:nvPr>
        </p:nvSpPr>
        <p:spPr/>
        <p:txBody>
          <a:bodyPr>
            <a:normAutofit/>
          </a:bodyPr>
          <a:lstStyle/>
          <a:p>
            <a:pPr algn="just">
              <a:lnSpc>
                <a:spcPct val="100000"/>
              </a:lnSpc>
              <a:buFont typeface="Arial" panose="020B0604020202020204" pitchFamily="34" charset="0"/>
              <a:buChar char="•"/>
            </a:pPr>
            <a:r>
              <a:rPr lang="en-US" dirty="0"/>
              <a:t> </a:t>
            </a:r>
            <a:r>
              <a:rPr lang="en-US" dirty="0">
                <a:latin typeface="Times New Roman" panose="02020603050405020304" pitchFamily="18" charset="0"/>
                <a:cs typeface="Times New Roman" panose="02020603050405020304" pitchFamily="18" charset="0"/>
              </a:rPr>
              <a:t>The model is used to determine the relationship between Demographic Characteristics and Mask use.</a:t>
            </a: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Demographic variables used are gender , age_cat , educ_cat,  occup_cat,  time_home  and work_affect </a:t>
            </a: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Age category affect the mask use</a:t>
            </a: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There associated P-values are &lt; 0.05 significance level</a:t>
            </a:r>
          </a:p>
        </p:txBody>
      </p:sp>
      <p:pic>
        <p:nvPicPr>
          <p:cNvPr id="4" name="Picture 3"/>
          <p:cNvPicPr>
            <a:picLocks noChangeAspect="1"/>
          </p:cNvPicPr>
          <p:nvPr/>
        </p:nvPicPr>
        <p:blipFill>
          <a:blip r:embed="rId2"/>
          <a:stretch>
            <a:fillRect/>
          </a:stretch>
        </p:blipFill>
        <p:spPr>
          <a:xfrm>
            <a:off x="7321028" y="4047565"/>
            <a:ext cx="3423172" cy="1821529"/>
          </a:xfrm>
          <a:prstGeom prst="rect">
            <a:avLst/>
          </a:prstGeom>
        </p:spPr>
      </p:pic>
      <p:pic>
        <p:nvPicPr>
          <p:cNvPr id="5" name="Picture 4"/>
          <p:cNvPicPr>
            <a:picLocks noChangeAspect="1"/>
          </p:cNvPicPr>
          <p:nvPr/>
        </p:nvPicPr>
        <p:blipFill>
          <a:blip r:embed="rId3"/>
          <a:stretch>
            <a:fillRect/>
          </a:stretch>
        </p:blipFill>
        <p:spPr>
          <a:xfrm>
            <a:off x="1240996" y="4346775"/>
            <a:ext cx="5290857" cy="1522319"/>
          </a:xfrm>
          <a:prstGeom prst="rect">
            <a:avLst/>
          </a:prstGeom>
        </p:spPr>
      </p:pic>
    </p:spTree>
    <p:extLst>
      <p:ext uri="{BB962C8B-B14F-4D97-AF65-F5344CB8AC3E}">
        <p14:creationId xmlns:p14="http://schemas.microsoft.com/office/powerpoint/2010/main" val="239870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Replication</a:t>
            </a:r>
          </a:p>
        </p:txBody>
      </p:sp>
      <p:sp>
        <p:nvSpPr>
          <p:cNvPr id="3" name="Content Placeholder 2"/>
          <p:cNvSpPr>
            <a:spLocks noGrp="1"/>
          </p:cNvSpPr>
          <p:nvPr>
            <p:ph idx="1"/>
          </p:nvPr>
        </p:nvSpPr>
        <p:spPr>
          <a:xfrm>
            <a:off x="995082" y="1845733"/>
            <a:ext cx="10160597" cy="4420595"/>
          </a:xfrm>
        </p:spPr>
        <p:txBody>
          <a:bodyPr>
            <a:noAutofit/>
          </a:bodyPr>
          <a:lstStyle/>
          <a:p>
            <a:pPr algn="just">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To determine the most predictive demographic factors contribution to mask wearing during cavid-19 outbreak in Spain using OLS regression model</a:t>
            </a:r>
          </a:p>
          <a:p>
            <a:pPr algn="just">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The main research question is: Which are the demographic factors which contributes most to mask wearing during the covid-19 pandemic using non-factor variables.</a:t>
            </a:r>
          </a:p>
          <a:p>
            <a:pPr algn="just">
              <a:lnSpc>
                <a:spcPct val="200000"/>
              </a:lnSpc>
            </a:pPr>
            <a:r>
              <a:rPr lang="en-US" sz="1600" b="1" dirty="0">
                <a:latin typeface="Times New Roman" panose="02020603050405020304" pitchFamily="18" charset="0"/>
                <a:cs typeface="Times New Roman" panose="02020603050405020304" pitchFamily="18" charset="0"/>
              </a:rPr>
              <a:t>Hypothesis: </a:t>
            </a:r>
          </a:p>
          <a:p>
            <a:pPr algn="just">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Null hypothesis: </a:t>
            </a:r>
            <a:r>
              <a:rPr lang="en-US" sz="1600" dirty="0"/>
              <a:t>The model with factors independent variables fits the data well</a:t>
            </a:r>
            <a:r>
              <a:rPr lang="en-US" sz="1600" dirty="0">
                <a:latin typeface="Times New Roman" panose="02020603050405020304" pitchFamily="18" charset="0"/>
                <a:cs typeface="Times New Roman" panose="02020603050405020304" pitchFamily="18" charset="0"/>
              </a:rPr>
              <a:t> </a:t>
            </a:r>
          </a:p>
          <a:p>
            <a:pPr algn="just">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Alternative hypothesis: The model with non-factor independent variables fits the data well</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23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dirty="0">
                <a:latin typeface="Times New Roman" panose="02020603050405020304" pitchFamily="18" charset="0"/>
                <a:cs typeface="Times New Roman" panose="02020603050405020304" pitchFamily="18" charset="0"/>
              </a:rPr>
              <a:t>OLS Regression model </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The build model is as shown below.</a:t>
            </a:r>
          </a:p>
          <a:p>
            <a:pPr>
              <a:buFont typeface="Arial" panose="020B0604020202020204" pitchFamily="34" charset="0"/>
              <a:buChar char="•"/>
            </a:pPr>
            <a:r>
              <a:rPr lang="en-US" dirty="0"/>
              <a:t> </a:t>
            </a:r>
          </a:p>
          <a:p>
            <a:pPr marL="0" indent="0">
              <a:buNone/>
            </a:pPr>
            <a:endParaRPr lang="en-US" dirty="0"/>
          </a:p>
        </p:txBody>
      </p:sp>
      <p:pic>
        <p:nvPicPr>
          <p:cNvPr id="5" name="Picture 4"/>
          <p:cNvPicPr>
            <a:picLocks noChangeAspect="1"/>
          </p:cNvPicPr>
          <p:nvPr/>
        </p:nvPicPr>
        <p:blipFill>
          <a:blip r:embed="rId2"/>
          <a:stretch>
            <a:fillRect/>
          </a:stretch>
        </p:blipFill>
        <p:spPr>
          <a:xfrm>
            <a:off x="1382805" y="3309602"/>
            <a:ext cx="4457700" cy="2559492"/>
          </a:xfrm>
          <a:prstGeom prst="rect">
            <a:avLst/>
          </a:prstGeom>
        </p:spPr>
      </p:pic>
      <p:pic>
        <p:nvPicPr>
          <p:cNvPr id="6" name="Picture 5"/>
          <p:cNvPicPr>
            <a:picLocks noChangeAspect="1"/>
          </p:cNvPicPr>
          <p:nvPr/>
        </p:nvPicPr>
        <p:blipFill>
          <a:blip r:embed="rId3"/>
          <a:stretch>
            <a:fillRect/>
          </a:stretch>
        </p:blipFill>
        <p:spPr>
          <a:xfrm>
            <a:off x="1358992" y="2309847"/>
            <a:ext cx="8963025" cy="723900"/>
          </a:xfrm>
          <a:prstGeom prst="rect">
            <a:avLst/>
          </a:prstGeom>
        </p:spPr>
      </p:pic>
    </p:spTree>
    <p:extLst>
      <p:ext uri="{BB962C8B-B14F-4D97-AF65-F5344CB8AC3E}">
        <p14:creationId xmlns:p14="http://schemas.microsoft.com/office/powerpoint/2010/main" val="403792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F-test</a:t>
            </a:r>
          </a:p>
        </p:txBody>
      </p:sp>
      <p:sp>
        <p:nvSpPr>
          <p:cNvPr id="3" name="Content Placeholder 2"/>
          <p:cNvSpPr>
            <a:spLocks noGrp="1"/>
          </p:cNvSpPr>
          <p:nvPr>
            <p:ph idx="1"/>
          </p:nvPr>
        </p:nvSpPr>
        <p:spPr/>
        <p:txBody>
          <a:bodyPr/>
          <a:lstStyle/>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F-test was conducted to determine the model which fits the data well between the OLS model using factor predictor variables and non-factor predictor variables</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second model which uses non factor predictor variables is better than the first model</a:t>
            </a:r>
          </a:p>
          <a:p>
            <a:pPr>
              <a:lnSpc>
                <a:spcPct val="2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97280" y="3388658"/>
            <a:ext cx="8839200" cy="2823882"/>
          </a:xfrm>
          <a:prstGeom prst="rect">
            <a:avLst/>
          </a:prstGeom>
        </p:spPr>
      </p:pic>
    </p:spTree>
    <p:extLst>
      <p:ext uri="{BB962C8B-B14F-4D97-AF65-F5344CB8AC3E}">
        <p14:creationId xmlns:p14="http://schemas.microsoft.com/office/powerpoint/2010/main" val="2570443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fontScale="77500" lnSpcReduction="20000"/>
          </a:bodyPr>
          <a:lstStyle/>
          <a:p>
            <a:pPr algn="just">
              <a:lnSpc>
                <a:spcPct val="200000"/>
              </a:lnSpc>
              <a:buFont typeface="Arial" panose="020B0604020202020204" pitchFamily="34" charset="0"/>
              <a:buChar char="•"/>
            </a:pPr>
            <a:r>
              <a:rPr lang="en-US" dirty="0"/>
              <a:t> </a:t>
            </a:r>
            <a:r>
              <a:rPr lang="en-US" dirty="0">
                <a:latin typeface="Times New Roman" panose="02020603050405020304" pitchFamily="18" charset="0"/>
                <a:cs typeface="Times New Roman" panose="02020603050405020304" pitchFamily="18" charset="0"/>
              </a:rPr>
              <a:t>Among the demographic factors: Age, education category and work effect have significant effect on the mask wearing</a:t>
            </a:r>
          </a:p>
          <a:p>
            <a:pPr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 unit increase in age lead to 1.14 units increase in mask wearing on average</a:t>
            </a:r>
          </a:p>
          <a:p>
            <a:pPr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 unit increase in education category and work effect leads to 0.90 and 1.07 units increase in mask wearing on average. </a:t>
            </a:r>
          </a:p>
          <a:p>
            <a:pPr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From the F-test it can be concluded model using non factor predictors fits  the data well than the model using factor predictor variables and hence we reject the null hypothesis and accept the alternative hypothesis that the model with non-factor independent variables fits the data well to the data</a:t>
            </a:r>
          </a:p>
        </p:txBody>
      </p:sp>
    </p:spTree>
    <p:extLst>
      <p:ext uri="{BB962C8B-B14F-4D97-AF65-F5344CB8AC3E}">
        <p14:creationId xmlns:p14="http://schemas.microsoft.com/office/powerpoint/2010/main" val="426835691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167</TotalTime>
  <Words>402</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Retrospect</vt:lpstr>
      <vt:lpstr>PowerPoint Presentation</vt:lpstr>
      <vt:lpstr>Voluntary Adoption of Social Welfare-enhancing Behavior </vt:lpstr>
      <vt:lpstr>Original Paper findings</vt:lpstr>
      <vt:lpstr>Original findings (Ordinal Logistic Regressions)</vt:lpstr>
      <vt:lpstr>Replication</vt:lpstr>
      <vt:lpstr> OLS Regression model </vt:lpstr>
      <vt:lpstr>F-test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Voluntary adoption of social welfare-enhancing behavior</dc:title>
  <dc:creator>hp</dc:creator>
  <cp:lastModifiedBy>Elio Laureano</cp:lastModifiedBy>
  <cp:revision>42</cp:revision>
  <dcterms:created xsi:type="dcterms:W3CDTF">2023-04-02T04:49:33Z</dcterms:created>
  <dcterms:modified xsi:type="dcterms:W3CDTF">2023-04-11T10:32:27Z</dcterms:modified>
</cp:coreProperties>
</file>