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59" r:id="rId6"/>
    <p:sldId id="275" r:id="rId7"/>
    <p:sldId id="261" r:id="rId8"/>
    <p:sldId id="262" r:id="rId9"/>
    <p:sldId id="263" r:id="rId10"/>
    <p:sldId id="264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651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99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9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6549C9-02C9-40EE-93C4-B74199C6EB6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7C6DED-4826-4D51-A298-236D5416A3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8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פרוייקט סופי בקורס יישומי בינה מלאכותית באיתור תקלות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e-IL" dirty="0"/>
              <a:t>אליאור וייסמן וגל יהודה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פלט הריצה של </a:t>
            </a:r>
            <a:r>
              <a:rPr lang="en-US" dirty="0"/>
              <a:t>JAVA TRACER</a:t>
            </a:r>
            <a:r>
              <a:rPr lang="he-IL" dirty="0"/>
              <a:t> = הקלט של האלגוריתם שלנו.</a:t>
            </a:r>
          </a:p>
        </p:txBody>
      </p:sp>
    </p:spTree>
    <p:extLst>
      <p:ext uri="{BB962C8B-B14F-4D97-AF65-F5344CB8AC3E}">
        <p14:creationId xmlns:p14="http://schemas.microsoft.com/office/powerpoint/2010/main" val="2187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תוצאות של </a:t>
            </a:r>
            <a:r>
              <a:rPr lang="en-US" dirty="0"/>
              <a:t>JAVA TRACER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6" y="0"/>
            <a:ext cx="8931564" cy="68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תוצאות של </a:t>
            </a:r>
            <a:r>
              <a:rPr lang="en-US" dirty="0"/>
              <a:t>JAVA TRACER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41" y="120072"/>
            <a:ext cx="10284703" cy="65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צורת הקלט הרצויה עבור ברינל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43" y="685800"/>
            <a:ext cx="5431848" cy="53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הפלט שקיבלנו באלגוריתם שלנו (שהולך להיות קלט לברינל)</a:t>
            </a:r>
          </a:p>
        </p:txBody>
      </p:sp>
    </p:spTree>
    <p:extLst>
      <p:ext uri="{BB962C8B-B14F-4D97-AF65-F5344CB8AC3E}">
        <p14:creationId xmlns:p14="http://schemas.microsoft.com/office/powerpoint/2010/main" val="9598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הפלט שקיבלנו באלגוריתם שלנו (שהולך להיות קלט לברינל)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6" y="333460"/>
            <a:ext cx="11318688" cy="5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הפלט שקיבלנו באלגוריתם שלנו (שהולך להיות קלט לברינל)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2" y="512879"/>
            <a:ext cx="11146842" cy="5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הפלט שקיבלנו באלגוריתם שלנו (שהולך להיות קלט לברינל)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4" y="545351"/>
            <a:ext cx="11180830" cy="57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קצת 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528"/>
            <a:ext cx="9601200" cy="3581400"/>
          </a:xfrm>
        </p:spPr>
        <p:txBody>
          <a:bodyPr/>
          <a:lstStyle/>
          <a:p>
            <a:pPr algn="r" rtl="1"/>
            <a:r>
              <a:rPr lang="he-IL" dirty="0"/>
              <a:t>הפלט שקיבלנו באלגוריתם שלנו (שהולך להיות קלט לברינל)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1" y="614361"/>
            <a:ext cx="11292621" cy="58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he-IL" dirty="0"/>
              <a:t>הסוף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8125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Diagnosis with dependency between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1655762"/>
          </a:xfrm>
        </p:spPr>
        <p:txBody>
          <a:bodyPr anchor="ctr"/>
          <a:lstStyle/>
          <a:p>
            <a:r>
              <a:rPr lang="he-IL" dirty="0"/>
              <a:t>הנושא שלנו: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קצת על ברינל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117" y="1767011"/>
            <a:ext cx="4854165" cy="44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איך זה נראה?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462006"/>
              </p:ext>
            </p:extLst>
          </p:nvPr>
        </p:nvGraphicFramePr>
        <p:xfrm>
          <a:off x="838200" y="2075007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862776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0182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56424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53630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3737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6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0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6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1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אז מתי הבעיה?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טסטים שונים עוברים דרך אותם קבצים </a:t>
            </a:r>
            <a:r>
              <a:rPr lang="he-IL" dirty="0">
                <a:sym typeface="Wingdings" panose="05000000000000000000" pitchFamily="2" charset="2"/>
              </a:rPr>
              <a:t> חלק עוברים וחלק לא.</a:t>
            </a:r>
          </a:p>
          <a:p>
            <a:pPr algn="r" rtl="1"/>
            <a:r>
              <a:rPr lang="he-IL" dirty="0">
                <a:sym typeface="Wingdings" panose="05000000000000000000" pitchFamily="2" charset="2"/>
              </a:rPr>
              <a:t>לדוגמא: </a:t>
            </a:r>
          </a:p>
          <a:p>
            <a:pPr marL="0" indent="0" algn="l">
              <a:buNone/>
            </a:pPr>
            <a:r>
              <a:rPr lang="en-US" dirty="0">
                <a:sym typeface="Wingdings" panose="05000000000000000000" pitchFamily="2" charset="2"/>
              </a:rPr>
              <a:t>T1: C1  C2 PASS</a:t>
            </a:r>
          </a:p>
          <a:p>
            <a:pPr marL="0" indent="0" algn="l">
              <a:buNone/>
            </a:pPr>
            <a:r>
              <a:rPr lang="en-US" dirty="0">
                <a:sym typeface="Wingdings" panose="05000000000000000000" pitchFamily="2" charset="2"/>
              </a:rPr>
              <a:t>T2: C2  C1 FAIL</a:t>
            </a:r>
          </a:p>
          <a:p>
            <a:pPr algn="r" rtl="1"/>
            <a:r>
              <a:rPr lang="he-IL" dirty="0">
                <a:sym typeface="Wingdings" panose="05000000000000000000" pitchFamily="2" charset="2"/>
              </a:rPr>
              <a:t>אנו רוצים להבין מתי יש חשיבות לסדר.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אינטואיציה לפיתרון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088648"/>
              </p:ext>
            </p:extLst>
          </p:nvPr>
        </p:nvGraphicFramePr>
        <p:xfrm>
          <a:off x="1371600" y="2286000"/>
          <a:ext cx="95743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836">
                  <a:extLst>
                    <a:ext uri="{9D8B030D-6E8A-4147-A177-3AD203B41FA5}">
                      <a16:colId xmlns:a16="http://schemas.microsoft.com/office/drawing/2014/main" val="3184176275"/>
                    </a:ext>
                  </a:extLst>
                </a:gridCol>
                <a:gridCol w="872836">
                  <a:extLst>
                    <a:ext uri="{9D8B030D-6E8A-4147-A177-3AD203B41FA5}">
                      <a16:colId xmlns:a16="http://schemas.microsoft.com/office/drawing/2014/main" val="338673806"/>
                    </a:ext>
                  </a:extLst>
                </a:gridCol>
                <a:gridCol w="872836">
                  <a:extLst>
                    <a:ext uri="{9D8B030D-6E8A-4147-A177-3AD203B41FA5}">
                      <a16:colId xmlns:a16="http://schemas.microsoft.com/office/drawing/2014/main" val="1351432606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4244167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3677623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327058847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2696522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6017873"/>
                    </a:ext>
                  </a:extLst>
                </a:gridCol>
                <a:gridCol w="1127732">
                  <a:extLst>
                    <a:ext uri="{9D8B030D-6E8A-4147-A177-3AD203B41FA5}">
                      <a16:colId xmlns:a16="http://schemas.microsoft.com/office/drawing/2014/main" val="500773437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1427163910"/>
                    </a:ext>
                  </a:extLst>
                </a:gridCol>
                <a:gridCol w="1043705">
                  <a:extLst>
                    <a:ext uri="{9D8B030D-6E8A-4147-A177-3AD203B41FA5}">
                      <a16:colId xmlns:a16="http://schemas.microsoft.com/office/drawing/2014/main" val="1662303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C1C2C3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C3C1C2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4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5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7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האלגוריתם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1. נריץ </a:t>
            </a:r>
            <a:r>
              <a:rPr lang="en-US" dirty="0"/>
              <a:t>JAVA_TRACER</a:t>
            </a:r>
            <a:r>
              <a:rPr lang="he-IL" dirty="0"/>
              <a:t> על מנת לגלות באיזה קומפוננטות הטסטים עברו.</a:t>
            </a:r>
          </a:p>
          <a:p>
            <a:pPr marL="0" indent="0" algn="r" rtl="1">
              <a:buNone/>
            </a:pPr>
            <a:r>
              <a:rPr lang="he-IL" dirty="0"/>
              <a:t>2. ניקח את הפלט משלב (1) ונשנה אותו בצורה הבאה:</a:t>
            </a:r>
          </a:p>
          <a:p>
            <a:pPr marL="0" indent="0" algn="r" rtl="1">
              <a:buNone/>
            </a:pPr>
            <a:r>
              <a:rPr lang="he-IL" dirty="0"/>
              <a:t>2.1. נשמור את הקומפוננטות כבודדים</a:t>
            </a:r>
          </a:p>
          <a:p>
            <a:pPr marL="0" indent="0" algn="r" rtl="1">
              <a:buNone/>
            </a:pPr>
            <a:r>
              <a:rPr lang="he-IL" dirty="0"/>
              <a:t>2.2. נחבר ביחד כל שתי קומפוננטות צמודות בטסט לזוג</a:t>
            </a:r>
          </a:p>
          <a:p>
            <a:pPr marL="0" indent="0" algn="r" rtl="1">
              <a:buNone/>
            </a:pPr>
            <a:r>
              <a:rPr lang="he-IL" dirty="0"/>
              <a:t>2.3. נחבר ביחד כל שלוש קומפוננטות צמודות בטסט לשלשה</a:t>
            </a:r>
          </a:p>
          <a:p>
            <a:pPr marL="0" indent="0" algn="r" rtl="1">
              <a:buNone/>
            </a:pPr>
            <a:r>
              <a:rPr lang="he-IL" dirty="0"/>
              <a:t>2.4. נאחד את (2.1) עם (2.2) ו (2.3) לקבוצה אחת ונסמנה ב </a:t>
            </a:r>
            <a:r>
              <a:rPr lang="he-IL" dirty="0" smtClean="0"/>
              <a:t>–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98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האלגוריתם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3. ניצור קובץ לפי הקלט של ברינל:</a:t>
            </a:r>
          </a:p>
          <a:p>
            <a:pPr marL="0" indent="0" algn="r" rtl="1">
              <a:buNone/>
            </a:pPr>
            <a:r>
              <a:rPr lang="he-IL" dirty="0"/>
              <a:t>3.1. שמות כל הקומפוננטות (כאן מתבצעת גם בדיקת כפילות – אם יש שתי קומפוננטות שמופיעות כזוג/שלשה במקומות שונים, לפי הסימון כאן נדע שמדובר באותם הקומפוננטות).</a:t>
            </a:r>
          </a:p>
          <a:p>
            <a:pPr marL="0" indent="0" algn="r" rtl="1">
              <a:buNone/>
            </a:pPr>
            <a:r>
              <a:rPr lang="he-IL" dirty="0"/>
              <a:t>3.2. הסתברות – ניתן עדיפות שווה לכל הקומפוננטות (0.1)</a:t>
            </a:r>
          </a:p>
          <a:p>
            <a:pPr marL="0" indent="0" algn="r" rtl="1">
              <a:buNone/>
            </a:pPr>
            <a:r>
              <a:rPr lang="he-IL" dirty="0"/>
              <a:t>3.3. ניצור את רשימת כל הטסטים</a:t>
            </a:r>
          </a:p>
          <a:p>
            <a:pPr marL="0" indent="0" algn="r" rtl="1">
              <a:buNone/>
            </a:pPr>
            <a:r>
              <a:rPr lang="he-IL" dirty="0"/>
              <a:t>3.4. ניצור רשימה של טסטים שעברו או לא לפי השמות שלהם</a:t>
            </a:r>
          </a:p>
          <a:p>
            <a:pPr marL="0" indent="0" algn="r" rtl="1">
              <a:buNone/>
            </a:pPr>
            <a:r>
              <a:rPr lang="he-IL" dirty="0" smtClean="0"/>
              <a:t>3.5. </a:t>
            </a:r>
            <a:r>
              <a:rPr lang="he-IL" dirty="0"/>
              <a:t>ניצור את רשימת כל הטסטים ועבור כל אחד מהם נרשום באיזה קומפוננטות הוא עבר (הבודדים, הזוגות, והשלשות) ונוסיף גם עבור כל טסט אם הוא עבר או לא.</a:t>
            </a:r>
          </a:p>
        </p:txBody>
      </p:sp>
    </p:spTree>
    <p:extLst>
      <p:ext uri="{BB962C8B-B14F-4D97-AF65-F5344CB8AC3E}">
        <p14:creationId xmlns:p14="http://schemas.microsoft.com/office/powerpoint/2010/main" val="37634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האלגוריתם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4. נריץ על הקובץ שנוצר בסעיף את (3) את אלגוריתם ברינל המקורי.</a:t>
            </a:r>
          </a:p>
        </p:txBody>
      </p:sp>
    </p:spTree>
    <p:extLst>
      <p:ext uri="{BB962C8B-B14F-4D97-AF65-F5344CB8AC3E}">
        <p14:creationId xmlns:p14="http://schemas.microsoft.com/office/powerpoint/2010/main" val="15780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20652</TotalTime>
  <Words>394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Aharoni</vt:lpstr>
      <vt:lpstr>Franklin Gothic Book</vt:lpstr>
      <vt:lpstr>Wingdings</vt:lpstr>
      <vt:lpstr>Crop</vt:lpstr>
      <vt:lpstr>פרוייקט סופי בקורס יישומי בינה מלאכותית באיתור תקלות</vt:lpstr>
      <vt:lpstr>Diagnosis with dependency between components</vt:lpstr>
      <vt:lpstr>קצת על ברינל</vt:lpstr>
      <vt:lpstr>איך זה נראה?</vt:lpstr>
      <vt:lpstr>אז מתי הבעיה?</vt:lpstr>
      <vt:lpstr>אינטואיציה לפיתרון</vt:lpstr>
      <vt:lpstr>האלגוריתם שלנו</vt:lpstr>
      <vt:lpstr>האלגוריתם שלנו</vt:lpstr>
      <vt:lpstr>האלגוריתם שלנו</vt:lpstr>
      <vt:lpstr>קצת תוצאות</vt:lpstr>
      <vt:lpstr>קצת תוצאות</vt:lpstr>
      <vt:lpstr>קצת תוצאות</vt:lpstr>
      <vt:lpstr>קצת תוצאות</vt:lpstr>
      <vt:lpstr>קצת תוצאות</vt:lpstr>
      <vt:lpstr>קצת תוצאות</vt:lpstr>
      <vt:lpstr>קצת תוצאות</vt:lpstr>
      <vt:lpstr>קצת תוצאות</vt:lpstr>
      <vt:lpstr>קצת תוצאות</vt:lpstr>
      <vt:lpstr>הסוף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סופי בקורס יישומי בינה מלאכותית באיתור תקלות</dc:title>
  <dc:creator>אליאור וייסמן</dc:creator>
  <cp:lastModifiedBy>elior v</cp:lastModifiedBy>
  <cp:revision>18</cp:revision>
  <dcterms:created xsi:type="dcterms:W3CDTF">2018-06-08T09:35:15Z</dcterms:created>
  <dcterms:modified xsi:type="dcterms:W3CDTF">2018-06-30T05:46:34Z</dcterms:modified>
</cp:coreProperties>
</file>