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  <p:sldMasterId id="2147483705" r:id="rId2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0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65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8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1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22609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85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46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7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40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ADD304-27A2-4440-9E8E-8F11D3F9CA1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8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9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04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6" y="1200653"/>
            <a:ext cx="12683345" cy="2353597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26B5D56-D751-4A5B-92B6-A51AB002259A}"/>
              </a:ext>
            </a:extLst>
          </p:cNvPr>
          <p:cNvSpPr txBox="1"/>
          <p:nvPr/>
        </p:nvSpPr>
        <p:spPr>
          <a:xfrm>
            <a:off x="775122" y="256616"/>
            <a:ext cx="48060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55866</a:t>
            </a:r>
            <a:b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</a:b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Data Science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398115" y="5247841"/>
            <a:ext cx="61551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Presented</a:t>
            </a:r>
            <a:r>
              <a:rPr lang="en-US" altLang="ko-KR" sz="5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By: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775122" y="6150114"/>
            <a:ext cx="110155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Elior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Sastiel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Dan &amp; </a:t>
            </a: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Roie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Cohen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248452" y="3669305"/>
            <a:ext cx="907169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Telehealth</a:t>
            </a:r>
            <a:r>
              <a:rPr kumimoji="0" lang="en-US" altLang="ko-KR" sz="6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Data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1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tSNE</a:t>
            </a:r>
            <a:r>
              <a:rPr lang="en-US" dirty="0" smtClean="0"/>
              <a:t> on the reduced dataset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9090" r="9198" b="5697"/>
          <a:stretch/>
        </p:blipFill>
        <p:spPr>
          <a:xfrm>
            <a:off x="4970650" y="1288473"/>
            <a:ext cx="6926076" cy="4422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72017" y="1221697"/>
            <a:ext cx="5142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Dataset was reduced to 30 features and we can see that the data now is less obviously separated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There are some nice clusters around Liver diseases (Hepatitis, Chronic cholestasis and Jaundice)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396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44515-701C-4F84-B756-7F3DB5286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LDA (Still under review)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5E03B-6EFC-4205-A603-AF22D0D2C368}"/>
              </a:ext>
            </a:extLst>
          </p:cNvPr>
          <p:cNvSpPr txBox="1"/>
          <p:nvPr/>
        </p:nvSpPr>
        <p:spPr>
          <a:xfrm>
            <a:off x="964734" y="1249960"/>
            <a:ext cx="1043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be able to diagnose a patient by analyzing his self reported symptoms.</a:t>
            </a:r>
          </a:p>
          <a:p>
            <a:r>
              <a:rPr lang="en-US" dirty="0"/>
              <a:t>For that we will be using LDA topic modeling in order to process a patients reporting into topics.</a:t>
            </a:r>
          </a:p>
          <a:p>
            <a:r>
              <a:rPr lang="en-US" dirty="0"/>
              <a:t>This will allow us to explore similarities between the different diseases 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5309272" y="115453"/>
            <a:ext cx="56194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Telemedicine holds great potential for reducing the variability of diagnoses as well as improving clinical management and delivery of health care services worldwide by enhancing access, quality, efficiency, and cost-effectiveness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particular, telemedicine can aid communities traditionally underserved – those in remote or rural areas with few health services and staff – because it overcomes distance and time barriers between health-care providers and patients.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Further, evidence points to important socioeconomic benefits to patients, families, health practitioners and the health system, including enhanced patient-provider communication and educational opportunities.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26" name="Picture 2" descr="File:World Health Organization Logo.svg - Wikimedia Comm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47" y="5561372"/>
            <a:ext cx="371815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2710" y="6433"/>
            <a:ext cx="5749290" cy="6858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33350"/>
            <a:ext cx="5586367" cy="65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D9EB2-2B25-4D61-9608-973266F37BEC}"/>
              </a:ext>
            </a:extLst>
          </p:cNvPr>
          <p:cNvSpPr txBox="1"/>
          <p:nvPr/>
        </p:nvSpPr>
        <p:spPr>
          <a:xfrm>
            <a:off x="4429285" y="1264253"/>
            <a:ext cx="79285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Our Research Question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3427" y="2818620"/>
            <a:ext cx="645795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Can a disease be predicted according to self reported symptoms </a:t>
            </a:r>
            <a:endParaRPr lang="he-IL" sz="3600" dirty="0"/>
          </a:p>
        </p:txBody>
      </p:sp>
      <p:grpSp>
        <p:nvGrpSpPr>
          <p:cNvPr id="516" name="Group 16">
            <a:extLst>
              <a:ext uri="{FF2B5EF4-FFF2-40B4-BE49-F238E27FC236}">
                <a16:creationId xmlns:a16="http://schemas.microsoft.com/office/drawing/2014/main" id="{0BEEB06F-88E2-4D45-9CD6-E1C246301F4C}"/>
              </a:ext>
            </a:extLst>
          </p:cNvPr>
          <p:cNvGrpSpPr/>
          <p:nvPr/>
        </p:nvGrpSpPr>
        <p:grpSpPr>
          <a:xfrm>
            <a:off x="176034" y="1068346"/>
            <a:ext cx="4817675" cy="5254874"/>
            <a:chOff x="4876975" y="1359468"/>
            <a:chExt cx="3838291" cy="4186612"/>
          </a:xfrm>
        </p:grpSpPr>
        <p:grpSp>
          <p:nvGrpSpPr>
            <p:cNvPr id="517" name="Group 17">
              <a:extLst>
                <a:ext uri="{FF2B5EF4-FFF2-40B4-BE49-F238E27FC236}">
                  <a16:creationId xmlns:a16="http://schemas.microsoft.com/office/drawing/2014/main" id="{6B4EE9F9-485A-4BCC-A01B-374C5281A720}"/>
                </a:ext>
              </a:extLst>
            </p:cNvPr>
            <p:cNvGrpSpPr/>
            <p:nvPr/>
          </p:nvGrpSpPr>
          <p:grpSpPr>
            <a:xfrm>
              <a:off x="4876975" y="1359468"/>
              <a:ext cx="3838291" cy="4186612"/>
              <a:chOff x="2821941" y="631739"/>
              <a:chExt cx="3943843" cy="4301743"/>
            </a:xfrm>
          </p:grpSpPr>
          <p:sp>
            <p:nvSpPr>
              <p:cNvPr id="521" name="Rectangle 14">
                <a:extLst>
                  <a:ext uri="{FF2B5EF4-FFF2-40B4-BE49-F238E27FC236}">
                    <a16:creationId xmlns:a16="http://schemas.microsoft.com/office/drawing/2014/main" id="{68C2D250-C616-4473-B807-6F312C2BD10F}"/>
                  </a:ext>
                </a:extLst>
              </p:cNvPr>
              <p:cNvSpPr/>
              <p:nvPr/>
            </p:nvSpPr>
            <p:spPr>
              <a:xfrm rot="21076535">
                <a:off x="4132033" y="1988612"/>
                <a:ext cx="2633751" cy="2944870"/>
              </a:xfrm>
              <a:custGeom>
                <a:avLst/>
                <a:gdLst/>
                <a:ahLst/>
                <a:cxnLst/>
                <a:rect l="l" t="t" r="r" b="b"/>
                <a:pathLst>
                  <a:path w="3112588" h="3480271">
                    <a:moveTo>
                      <a:pt x="1353896" y="2460482"/>
                    </a:moveTo>
                    <a:cubicBezTo>
                      <a:pt x="1335162" y="2471111"/>
                      <a:pt x="1312317" y="2474353"/>
                      <a:pt x="1290013" y="2467825"/>
                    </a:cubicBezTo>
                    <a:cubicBezTo>
                      <a:pt x="1268485" y="2461525"/>
                      <a:pt x="1251441" y="2447287"/>
                      <a:pt x="1241377" y="2429095"/>
                    </a:cubicBezTo>
                    <a:lnTo>
                      <a:pt x="1193208" y="2423147"/>
                    </a:lnTo>
                    <a:cubicBezTo>
                      <a:pt x="1238475" y="2466885"/>
                      <a:pt x="1279757" y="2501748"/>
                      <a:pt x="1305401" y="2507599"/>
                    </a:cubicBezTo>
                    <a:cubicBezTo>
                      <a:pt x="1331321" y="2501324"/>
                      <a:pt x="1339741" y="2488882"/>
                      <a:pt x="1353896" y="2460482"/>
                    </a:cubicBezTo>
                    <a:close/>
                    <a:moveTo>
                      <a:pt x="1180427" y="2408257"/>
                    </a:moveTo>
                    <a:lnTo>
                      <a:pt x="1176641" y="2408180"/>
                    </a:lnTo>
                    <a:lnTo>
                      <a:pt x="1180055" y="2411265"/>
                    </a:lnTo>
                    <a:close/>
                    <a:moveTo>
                      <a:pt x="946929" y="2289175"/>
                    </a:moveTo>
                    <a:cubicBezTo>
                      <a:pt x="922686" y="2295584"/>
                      <a:pt x="896682" y="2290353"/>
                      <a:pt x="876667" y="2275070"/>
                    </a:cubicBezTo>
                    <a:cubicBezTo>
                      <a:pt x="873580" y="2289298"/>
                      <a:pt x="875301" y="2301698"/>
                      <a:pt x="882425" y="2315678"/>
                    </a:cubicBezTo>
                    <a:cubicBezTo>
                      <a:pt x="905590" y="2332651"/>
                      <a:pt x="957054" y="2337405"/>
                      <a:pt x="1016966" y="2339783"/>
                    </a:cubicBezTo>
                    <a:lnTo>
                      <a:pt x="998698" y="2319763"/>
                    </a:lnTo>
                    <a:lnTo>
                      <a:pt x="987202" y="2330868"/>
                    </a:lnTo>
                    <a:close/>
                    <a:moveTo>
                      <a:pt x="1617890" y="1101968"/>
                    </a:moveTo>
                    <a:cubicBezTo>
                      <a:pt x="1582300" y="1092716"/>
                      <a:pt x="1545824" y="1091696"/>
                      <a:pt x="1511104" y="1099016"/>
                    </a:cubicBezTo>
                    <a:cubicBezTo>
                      <a:pt x="1510320" y="1193814"/>
                      <a:pt x="1530001" y="1286211"/>
                      <a:pt x="1541544" y="1356656"/>
                    </a:cubicBezTo>
                    <a:lnTo>
                      <a:pt x="1521813" y="1354943"/>
                    </a:lnTo>
                    <a:lnTo>
                      <a:pt x="1522496" y="1393793"/>
                    </a:lnTo>
                    <a:cubicBezTo>
                      <a:pt x="1527873" y="1392456"/>
                      <a:pt x="1532786" y="1393661"/>
                      <a:pt x="1537687" y="1395095"/>
                    </a:cubicBezTo>
                    <a:cubicBezTo>
                      <a:pt x="1628325" y="1421623"/>
                      <a:pt x="1680297" y="1516605"/>
                      <a:pt x="1653769" y="1607243"/>
                    </a:cubicBezTo>
                    <a:cubicBezTo>
                      <a:pt x="1627241" y="1697882"/>
                      <a:pt x="1532259" y="1749854"/>
                      <a:pt x="1441621" y="1723326"/>
                    </a:cubicBezTo>
                    <a:cubicBezTo>
                      <a:pt x="1350982" y="1696798"/>
                      <a:pt x="1299010" y="1601816"/>
                      <a:pt x="1325538" y="1511177"/>
                    </a:cubicBezTo>
                    <a:cubicBezTo>
                      <a:pt x="1343387" y="1450195"/>
                      <a:pt x="1392221" y="1406717"/>
                      <a:pt x="1450507" y="1395517"/>
                    </a:cubicBezTo>
                    <a:lnTo>
                      <a:pt x="1449690" y="1349009"/>
                    </a:lnTo>
                    <a:lnTo>
                      <a:pt x="1452853" y="1348953"/>
                    </a:lnTo>
                    <a:lnTo>
                      <a:pt x="1439496" y="1347793"/>
                    </a:lnTo>
                    <a:cubicBezTo>
                      <a:pt x="1421009" y="1301759"/>
                      <a:pt x="1401299" y="1233277"/>
                      <a:pt x="1393936" y="1154994"/>
                    </a:cubicBezTo>
                    <a:cubicBezTo>
                      <a:pt x="1372884" y="1172191"/>
                      <a:pt x="1354994" y="1193645"/>
                      <a:pt x="1340826" y="1218417"/>
                    </a:cubicBezTo>
                    <a:lnTo>
                      <a:pt x="1152637" y="1665671"/>
                    </a:lnTo>
                    <a:lnTo>
                      <a:pt x="1132687" y="1657277"/>
                    </a:lnTo>
                    <a:lnTo>
                      <a:pt x="930168" y="2127213"/>
                    </a:lnTo>
                    <a:cubicBezTo>
                      <a:pt x="934153" y="2125932"/>
                      <a:pt x="938064" y="2126360"/>
                      <a:pt x="941926" y="2127060"/>
                    </a:cubicBezTo>
                    <a:cubicBezTo>
                      <a:pt x="962876" y="2130855"/>
                      <a:pt x="982380" y="2142643"/>
                      <a:pt x="995468" y="2161522"/>
                    </a:cubicBezTo>
                    <a:cubicBezTo>
                      <a:pt x="1008248" y="2179957"/>
                      <a:pt x="1012551" y="2201744"/>
                      <a:pt x="1008940" y="2222219"/>
                    </a:cubicBezTo>
                    <a:lnTo>
                      <a:pt x="1052740" y="2267562"/>
                    </a:lnTo>
                    <a:lnTo>
                      <a:pt x="1041241" y="2278669"/>
                    </a:lnTo>
                    <a:cubicBezTo>
                      <a:pt x="1062838" y="2297230"/>
                      <a:pt x="1086233" y="2319714"/>
                      <a:pt x="1110170" y="2343154"/>
                    </a:cubicBezTo>
                    <a:lnTo>
                      <a:pt x="1187677" y="2349537"/>
                    </a:lnTo>
                    <a:lnTo>
                      <a:pt x="1189973" y="2330937"/>
                    </a:lnTo>
                    <a:lnTo>
                      <a:pt x="1247504" y="2338040"/>
                    </a:lnTo>
                    <a:cubicBezTo>
                      <a:pt x="1267321" y="2311001"/>
                      <a:pt x="1302667" y="2298161"/>
                      <a:pt x="1336750" y="2308137"/>
                    </a:cubicBezTo>
                    <a:cubicBezTo>
                      <a:pt x="1368738" y="2317499"/>
                      <a:pt x="1390826" y="2344385"/>
                      <a:pt x="1395068" y="2375362"/>
                    </a:cubicBezTo>
                    <a:lnTo>
                      <a:pt x="1600834" y="1897894"/>
                    </a:lnTo>
                    <a:lnTo>
                      <a:pt x="1588176" y="1892439"/>
                    </a:lnTo>
                    <a:lnTo>
                      <a:pt x="1787663" y="1429538"/>
                    </a:lnTo>
                    <a:lnTo>
                      <a:pt x="1788027" y="1429694"/>
                    </a:lnTo>
                    <a:cubicBezTo>
                      <a:pt x="1833592" y="1309947"/>
                      <a:pt x="1779743" y="1174307"/>
                      <a:pt x="1662862" y="1118415"/>
                    </a:cubicBezTo>
                    <a:cubicBezTo>
                      <a:pt x="1648162" y="1111385"/>
                      <a:pt x="1633107" y="1105924"/>
                      <a:pt x="1617890" y="1101968"/>
                    </a:cubicBezTo>
                    <a:close/>
                    <a:moveTo>
                      <a:pt x="1631108" y="792995"/>
                    </a:moveTo>
                    <a:cubicBezTo>
                      <a:pt x="1564000" y="852710"/>
                      <a:pt x="1531499" y="926331"/>
                      <a:pt x="1519643" y="1002991"/>
                    </a:cubicBezTo>
                    <a:cubicBezTo>
                      <a:pt x="1553542" y="999429"/>
                      <a:pt x="1588212" y="1001059"/>
                      <a:pt x="1622483" y="1008181"/>
                    </a:cubicBezTo>
                    <a:cubicBezTo>
                      <a:pt x="1637456" y="935572"/>
                      <a:pt x="1641061" y="863105"/>
                      <a:pt x="1631108" y="792995"/>
                    </a:cubicBezTo>
                    <a:close/>
                    <a:moveTo>
                      <a:pt x="2479929" y="425667"/>
                    </a:moveTo>
                    <a:cubicBezTo>
                      <a:pt x="2564426" y="449149"/>
                      <a:pt x="2646240" y="485774"/>
                      <a:pt x="2722284" y="535640"/>
                    </a:cubicBezTo>
                    <a:cubicBezTo>
                      <a:pt x="3026457" y="735104"/>
                      <a:pt x="3173151" y="1103695"/>
                      <a:pt x="3089218" y="1457620"/>
                    </a:cubicBezTo>
                    <a:lnTo>
                      <a:pt x="3087081" y="1457874"/>
                    </a:lnTo>
                    <a:cubicBezTo>
                      <a:pt x="2731249" y="2662992"/>
                      <a:pt x="1557975" y="2490936"/>
                      <a:pt x="897234" y="3462219"/>
                    </a:cubicBezTo>
                    <a:cubicBezTo>
                      <a:pt x="843931" y="3505060"/>
                      <a:pt x="740208" y="3465639"/>
                      <a:pt x="737435" y="3406823"/>
                    </a:cubicBezTo>
                    <a:cubicBezTo>
                      <a:pt x="620834" y="2270569"/>
                      <a:pt x="-244564" y="1759213"/>
                      <a:pt x="67426" y="633300"/>
                    </a:cubicBezTo>
                    <a:lnTo>
                      <a:pt x="70075" y="633936"/>
                    </a:lnTo>
                    <a:cubicBezTo>
                      <a:pt x="194536" y="182243"/>
                      <a:pt x="657352" y="-88162"/>
                      <a:pt x="1112883" y="26205"/>
                    </a:cubicBezTo>
                    <a:cubicBezTo>
                      <a:pt x="1422943" y="104052"/>
                      <a:pt x="1651774" y="340617"/>
                      <a:pt x="1729948" y="628930"/>
                    </a:cubicBezTo>
                    <a:cubicBezTo>
                      <a:pt x="1749506" y="654255"/>
                      <a:pt x="1761941" y="692493"/>
                      <a:pt x="1754808" y="714058"/>
                    </a:cubicBezTo>
                    <a:lnTo>
                      <a:pt x="1753152" y="714896"/>
                    </a:lnTo>
                    <a:cubicBezTo>
                      <a:pt x="1773162" y="825765"/>
                      <a:pt x="1771141" y="942327"/>
                      <a:pt x="1744142" y="1058819"/>
                    </a:cubicBezTo>
                    <a:cubicBezTo>
                      <a:pt x="1877522" y="1145633"/>
                      <a:pt x="1933334" y="1315823"/>
                      <a:pt x="1873761" y="1466642"/>
                    </a:cubicBezTo>
                    <a:lnTo>
                      <a:pt x="1875926" y="1467575"/>
                    </a:lnTo>
                    <a:lnTo>
                      <a:pt x="1676438" y="1930476"/>
                    </a:lnTo>
                    <a:lnTo>
                      <a:pt x="1657037" y="1922115"/>
                    </a:lnTo>
                    <a:lnTo>
                      <a:pt x="1432072" y="2444138"/>
                    </a:lnTo>
                    <a:lnTo>
                      <a:pt x="1432316" y="2444256"/>
                    </a:lnTo>
                    <a:lnTo>
                      <a:pt x="1430844" y="2446987"/>
                    </a:lnTo>
                    <a:lnTo>
                      <a:pt x="1427787" y="2454079"/>
                    </a:lnTo>
                    <a:lnTo>
                      <a:pt x="1427164" y="2453810"/>
                    </a:lnTo>
                    <a:cubicBezTo>
                      <a:pt x="1397262" y="2509650"/>
                      <a:pt x="1366091" y="2575876"/>
                      <a:pt x="1301139" y="2571958"/>
                    </a:cubicBezTo>
                    <a:cubicBezTo>
                      <a:pt x="1233655" y="2563712"/>
                      <a:pt x="1145786" y="2479971"/>
                      <a:pt x="1077277" y="2405191"/>
                    </a:cubicBezTo>
                    <a:cubicBezTo>
                      <a:pt x="985543" y="2402362"/>
                      <a:pt x="879647" y="2391792"/>
                      <a:pt x="836383" y="2354306"/>
                    </a:cubicBezTo>
                    <a:cubicBezTo>
                      <a:pt x="790988" y="2307603"/>
                      <a:pt x="819962" y="2238850"/>
                      <a:pt x="842496" y="2177919"/>
                    </a:cubicBezTo>
                    <a:lnTo>
                      <a:pt x="841804" y="2177621"/>
                    </a:lnTo>
                    <a:lnTo>
                      <a:pt x="1076274" y="1633541"/>
                    </a:lnTo>
                    <a:lnTo>
                      <a:pt x="1064049" y="1628397"/>
                    </a:lnTo>
                    <a:lnTo>
                      <a:pt x="1259538" y="1163793"/>
                    </a:lnTo>
                    <a:lnTo>
                      <a:pt x="1263933" y="1165643"/>
                    </a:lnTo>
                    <a:cubicBezTo>
                      <a:pt x="1295087" y="1113485"/>
                      <a:pt x="1338451" y="1072458"/>
                      <a:pt x="1390188" y="1047492"/>
                    </a:cubicBezTo>
                    <a:cubicBezTo>
                      <a:pt x="1393251" y="904708"/>
                      <a:pt x="1444968" y="750531"/>
                      <a:pt x="1602625" y="648122"/>
                    </a:cubicBezTo>
                    <a:cubicBezTo>
                      <a:pt x="1532752" y="409529"/>
                      <a:pt x="1340432" y="214996"/>
                      <a:pt x="1081787" y="150058"/>
                    </a:cubicBezTo>
                    <a:cubicBezTo>
                      <a:pt x="690985" y="51941"/>
                      <a:pt x="293892" y="286127"/>
                      <a:pt x="190650" y="675606"/>
                    </a:cubicBezTo>
                    <a:lnTo>
                      <a:pt x="186945" y="674623"/>
                    </a:lnTo>
                    <a:cubicBezTo>
                      <a:pt x="-106804" y="1868536"/>
                      <a:pt x="832029" y="2326742"/>
                      <a:pt x="827521" y="3317506"/>
                    </a:cubicBezTo>
                    <a:cubicBezTo>
                      <a:pt x="844164" y="3355504"/>
                      <a:pt x="846161" y="3356145"/>
                      <a:pt x="875374" y="3340273"/>
                    </a:cubicBezTo>
                    <a:cubicBezTo>
                      <a:pt x="1494243" y="2386658"/>
                      <a:pt x="2606013" y="2586950"/>
                      <a:pt x="2965387" y="1428253"/>
                    </a:cubicBezTo>
                    <a:lnTo>
                      <a:pt x="2964968" y="1428153"/>
                    </a:lnTo>
                    <a:cubicBezTo>
                      <a:pt x="3036497" y="1126531"/>
                      <a:pt x="2913346" y="798503"/>
                      <a:pt x="2652259" y="642424"/>
                    </a:cubicBezTo>
                    <a:cubicBezTo>
                      <a:pt x="2391172" y="486345"/>
                      <a:pt x="2078723" y="461324"/>
                      <a:pt x="1761318" y="693804"/>
                    </a:cubicBezTo>
                    <a:cubicBezTo>
                      <a:pt x="1742826" y="650915"/>
                      <a:pt x="1739041" y="642462"/>
                      <a:pt x="1720757" y="566960"/>
                    </a:cubicBezTo>
                    <a:cubicBezTo>
                      <a:pt x="1939113" y="403426"/>
                      <a:pt x="2226439" y="355219"/>
                      <a:pt x="2479929" y="425667"/>
                    </a:cubicBezTo>
                    <a:close/>
                  </a:path>
                </a:pathLst>
              </a:custGeom>
              <a:gradFill>
                <a:gsLst>
                  <a:gs pos="296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2" name="Group 22">
                <a:extLst>
                  <a:ext uri="{FF2B5EF4-FFF2-40B4-BE49-F238E27FC236}">
                    <a16:creationId xmlns:a16="http://schemas.microsoft.com/office/drawing/2014/main" id="{61867693-7269-40D1-A945-A2E316840763}"/>
                  </a:ext>
                </a:extLst>
              </p:cNvPr>
              <p:cNvGrpSpPr/>
              <p:nvPr/>
            </p:nvGrpSpPr>
            <p:grpSpPr>
              <a:xfrm>
                <a:off x="2821941" y="631739"/>
                <a:ext cx="3131677" cy="3396957"/>
                <a:chOff x="2821941" y="605499"/>
                <a:chExt cx="3131677" cy="3396957"/>
              </a:xfrm>
            </p:grpSpPr>
            <p:sp>
              <p:nvSpPr>
                <p:cNvPr id="523" name="Rectangle 23">
                  <a:extLst>
                    <a:ext uri="{FF2B5EF4-FFF2-40B4-BE49-F238E27FC236}">
                      <a16:creationId xmlns:a16="http://schemas.microsoft.com/office/drawing/2014/main" id="{12C835D5-179B-4C25-A667-8BF31978F1B9}"/>
                    </a:ext>
                  </a:extLst>
                </p:cNvPr>
                <p:cNvSpPr/>
                <p:nvPr/>
              </p:nvSpPr>
              <p:spPr>
                <a:xfrm rot="20560778">
                  <a:off x="4355405" y="1769282"/>
                  <a:ext cx="72008" cy="500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4" name="Rectangle 14">
                  <a:extLst>
                    <a:ext uri="{FF2B5EF4-FFF2-40B4-BE49-F238E27FC236}">
                      <a16:creationId xmlns:a16="http://schemas.microsoft.com/office/drawing/2014/main" id="{4E35FB54-9494-41E3-8139-9D3F1DC8B8AA}"/>
                    </a:ext>
                  </a:extLst>
                </p:cNvPr>
                <p:cNvSpPr/>
                <p:nvPr/>
              </p:nvSpPr>
              <p:spPr>
                <a:xfrm rot="20621183">
                  <a:off x="4178524" y="1012870"/>
                  <a:ext cx="369205" cy="756406"/>
                </a:xfrm>
                <a:custGeom>
                  <a:avLst/>
                  <a:gdLst>
                    <a:gd name="connsiteX0" fmla="*/ 0 w 97200"/>
                    <a:gd name="connsiteY0" fmla="*/ 0 h 373710"/>
                    <a:gd name="connsiteX1" fmla="*/ 97200 w 97200"/>
                    <a:gd name="connsiteY1" fmla="*/ 0 h 373710"/>
                    <a:gd name="connsiteX2" fmla="*/ 97200 w 97200"/>
                    <a:gd name="connsiteY2" fmla="*/ 373710 h 373710"/>
                    <a:gd name="connsiteX3" fmla="*/ 0 w 97200"/>
                    <a:gd name="connsiteY3" fmla="*/ 373710 h 373710"/>
                    <a:gd name="connsiteX4" fmla="*/ 0 w 97200"/>
                    <a:gd name="connsiteY4" fmla="*/ 0 h 373710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7429 w 100159"/>
                    <a:gd name="connsiteY0" fmla="*/ 0 h 465794"/>
                    <a:gd name="connsiteX1" fmla="*/ 100159 w 100159"/>
                    <a:gd name="connsiteY1" fmla="*/ 92084 h 465794"/>
                    <a:gd name="connsiteX2" fmla="*/ 100159 w 100159"/>
                    <a:gd name="connsiteY2" fmla="*/ 465794 h 465794"/>
                    <a:gd name="connsiteX3" fmla="*/ 2959 w 100159"/>
                    <a:gd name="connsiteY3" fmla="*/ 465794 h 465794"/>
                    <a:gd name="connsiteX4" fmla="*/ 27429 w 100159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30265 w 138558"/>
                    <a:gd name="connsiteY0" fmla="*/ 0 h 465794"/>
                    <a:gd name="connsiteX1" fmla="*/ 138558 w 138558"/>
                    <a:gd name="connsiteY1" fmla="*/ 55351 h 465794"/>
                    <a:gd name="connsiteX2" fmla="*/ 102995 w 138558"/>
                    <a:gd name="connsiteY2" fmla="*/ 465794 h 465794"/>
                    <a:gd name="connsiteX3" fmla="*/ 946 w 138558"/>
                    <a:gd name="connsiteY3" fmla="*/ 456931 h 465794"/>
                    <a:gd name="connsiteX4" fmla="*/ 30265 w 138558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4680 w 139629"/>
                    <a:gd name="connsiteY0" fmla="*/ 0 h 477221"/>
                    <a:gd name="connsiteX1" fmla="*/ 139629 w 139629"/>
                    <a:gd name="connsiteY1" fmla="*/ 66778 h 477221"/>
                    <a:gd name="connsiteX2" fmla="*/ 104066 w 139629"/>
                    <a:gd name="connsiteY2" fmla="*/ 477221 h 477221"/>
                    <a:gd name="connsiteX3" fmla="*/ 2017 w 139629"/>
                    <a:gd name="connsiteY3" fmla="*/ 468358 h 477221"/>
                    <a:gd name="connsiteX4" fmla="*/ 34680 w 139629"/>
                    <a:gd name="connsiteY4" fmla="*/ 0 h 477221"/>
                    <a:gd name="connsiteX0" fmla="*/ 34680 w 142304"/>
                    <a:gd name="connsiteY0" fmla="*/ 0 h 477221"/>
                    <a:gd name="connsiteX1" fmla="*/ 142304 w 142304"/>
                    <a:gd name="connsiteY1" fmla="*/ 57637 h 477221"/>
                    <a:gd name="connsiteX2" fmla="*/ 104066 w 142304"/>
                    <a:gd name="connsiteY2" fmla="*/ 477221 h 477221"/>
                    <a:gd name="connsiteX3" fmla="*/ 2017 w 142304"/>
                    <a:gd name="connsiteY3" fmla="*/ 468358 h 477221"/>
                    <a:gd name="connsiteX4" fmla="*/ 34680 w 142304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15422 h 492643"/>
                    <a:gd name="connsiteX1" fmla="*/ 149829 w 149829"/>
                    <a:gd name="connsiteY1" fmla="*/ 72781 h 492643"/>
                    <a:gd name="connsiteX2" fmla="*/ 104066 w 149829"/>
                    <a:gd name="connsiteY2" fmla="*/ 492643 h 492643"/>
                    <a:gd name="connsiteX3" fmla="*/ 2017 w 149829"/>
                    <a:gd name="connsiteY3" fmla="*/ 483780 h 492643"/>
                    <a:gd name="connsiteX4" fmla="*/ 34680 w 149829"/>
                    <a:gd name="connsiteY4" fmla="*/ 15422 h 492643"/>
                    <a:gd name="connsiteX0" fmla="*/ 34680 w 150980"/>
                    <a:gd name="connsiteY0" fmla="*/ 18016 h 495237"/>
                    <a:gd name="connsiteX1" fmla="*/ 149829 w 150980"/>
                    <a:gd name="connsiteY1" fmla="*/ 75375 h 495237"/>
                    <a:gd name="connsiteX2" fmla="*/ 104066 w 150980"/>
                    <a:gd name="connsiteY2" fmla="*/ 495237 h 495237"/>
                    <a:gd name="connsiteX3" fmla="*/ 2017 w 150980"/>
                    <a:gd name="connsiteY3" fmla="*/ 486374 h 495237"/>
                    <a:gd name="connsiteX4" fmla="*/ 34680 w 150980"/>
                    <a:gd name="connsiteY4" fmla="*/ 18016 h 495237"/>
                    <a:gd name="connsiteX0" fmla="*/ 34680 w 151008"/>
                    <a:gd name="connsiteY0" fmla="*/ 21907 h 499128"/>
                    <a:gd name="connsiteX1" fmla="*/ 149829 w 151008"/>
                    <a:gd name="connsiteY1" fmla="*/ 79266 h 499128"/>
                    <a:gd name="connsiteX2" fmla="*/ 104066 w 151008"/>
                    <a:gd name="connsiteY2" fmla="*/ 499128 h 499128"/>
                    <a:gd name="connsiteX3" fmla="*/ 2017 w 151008"/>
                    <a:gd name="connsiteY3" fmla="*/ 490265 h 499128"/>
                    <a:gd name="connsiteX4" fmla="*/ 34680 w 151008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5781 w 162109"/>
                    <a:gd name="connsiteY0" fmla="*/ 21907 h 499128"/>
                    <a:gd name="connsiteX1" fmla="*/ 160930 w 162109"/>
                    <a:gd name="connsiteY1" fmla="*/ 79266 h 499128"/>
                    <a:gd name="connsiteX2" fmla="*/ 115167 w 162109"/>
                    <a:gd name="connsiteY2" fmla="*/ 499128 h 499128"/>
                    <a:gd name="connsiteX3" fmla="*/ 13118 w 162109"/>
                    <a:gd name="connsiteY3" fmla="*/ 490265 h 499128"/>
                    <a:gd name="connsiteX4" fmla="*/ 45781 w 162109"/>
                    <a:gd name="connsiteY4" fmla="*/ 21907 h 499128"/>
                    <a:gd name="connsiteX0" fmla="*/ 255735 w 259992"/>
                    <a:gd name="connsiteY0" fmla="*/ 7138 h 742147"/>
                    <a:gd name="connsiteX1" fmla="*/ 148365 w 259992"/>
                    <a:gd name="connsiteY1" fmla="*/ 322285 h 742147"/>
                    <a:gd name="connsiteX2" fmla="*/ 102602 w 259992"/>
                    <a:gd name="connsiteY2" fmla="*/ 742147 h 742147"/>
                    <a:gd name="connsiteX3" fmla="*/ 553 w 259992"/>
                    <a:gd name="connsiteY3" fmla="*/ 733284 h 742147"/>
                    <a:gd name="connsiteX4" fmla="*/ 255735 w 259992"/>
                    <a:gd name="connsiteY4" fmla="*/ 7138 h 742147"/>
                    <a:gd name="connsiteX0" fmla="*/ 255735 w 318210"/>
                    <a:gd name="connsiteY0" fmla="*/ 17190 h 752199"/>
                    <a:gd name="connsiteX1" fmla="*/ 315865 w 318210"/>
                    <a:gd name="connsiteY1" fmla="*/ 109601 h 752199"/>
                    <a:gd name="connsiteX2" fmla="*/ 102602 w 318210"/>
                    <a:gd name="connsiteY2" fmla="*/ 752199 h 752199"/>
                    <a:gd name="connsiteX3" fmla="*/ 553 w 318210"/>
                    <a:gd name="connsiteY3" fmla="*/ 743336 h 752199"/>
                    <a:gd name="connsiteX4" fmla="*/ 255735 w 318210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63893 w 336416"/>
                    <a:gd name="connsiteY0" fmla="*/ 15368 h 769411"/>
                    <a:gd name="connsiteX1" fmla="*/ 334438 w 336416"/>
                    <a:gd name="connsiteY1" fmla="*/ 126813 h 769411"/>
                    <a:gd name="connsiteX2" fmla="*/ 121175 w 336416"/>
                    <a:gd name="connsiteY2" fmla="*/ 769411 h 769411"/>
                    <a:gd name="connsiteX3" fmla="*/ 19126 w 336416"/>
                    <a:gd name="connsiteY3" fmla="*/ 760548 h 769411"/>
                    <a:gd name="connsiteX4" fmla="*/ 263893 w 336416"/>
                    <a:gd name="connsiteY4" fmla="*/ 15368 h 769411"/>
                    <a:gd name="connsiteX0" fmla="*/ 254896 w 327419"/>
                    <a:gd name="connsiteY0" fmla="*/ 15368 h 769411"/>
                    <a:gd name="connsiteX1" fmla="*/ 325441 w 327419"/>
                    <a:gd name="connsiteY1" fmla="*/ 126813 h 769411"/>
                    <a:gd name="connsiteX2" fmla="*/ 112178 w 327419"/>
                    <a:gd name="connsiteY2" fmla="*/ 769411 h 769411"/>
                    <a:gd name="connsiteX3" fmla="*/ 10129 w 327419"/>
                    <a:gd name="connsiteY3" fmla="*/ 760548 h 769411"/>
                    <a:gd name="connsiteX4" fmla="*/ 254896 w 327419"/>
                    <a:gd name="connsiteY4" fmla="*/ 15368 h 769411"/>
                    <a:gd name="connsiteX0" fmla="*/ 254896 w 329541"/>
                    <a:gd name="connsiteY0" fmla="*/ 11402 h 765445"/>
                    <a:gd name="connsiteX1" fmla="*/ 325441 w 329541"/>
                    <a:gd name="connsiteY1" fmla="*/ 122847 h 765445"/>
                    <a:gd name="connsiteX2" fmla="*/ 112178 w 329541"/>
                    <a:gd name="connsiteY2" fmla="*/ 765445 h 765445"/>
                    <a:gd name="connsiteX3" fmla="*/ 10129 w 329541"/>
                    <a:gd name="connsiteY3" fmla="*/ 756582 h 765445"/>
                    <a:gd name="connsiteX4" fmla="*/ 254896 w 329541"/>
                    <a:gd name="connsiteY4" fmla="*/ 11402 h 765445"/>
                    <a:gd name="connsiteX0" fmla="*/ 254896 w 327610"/>
                    <a:gd name="connsiteY0" fmla="*/ 4368 h 758411"/>
                    <a:gd name="connsiteX1" fmla="*/ 325441 w 327610"/>
                    <a:gd name="connsiteY1" fmla="*/ 115813 h 758411"/>
                    <a:gd name="connsiteX2" fmla="*/ 112178 w 327610"/>
                    <a:gd name="connsiteY2" fmla="*/ 758411 h 758411"/>
                    <a:gd name="connsiteX3" fmla="*/ 10129 w 327610"/>
                    <a:gd name="connsiteY3" fmla="*/ 749548 h 758411"/>
                    <a:gd name="connsiteX4" fmla="*/ 254896 w 327610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58617 w 335010"/>
                    <a:gd name="connsiteY0" fmla="*/ 4446 h 756406"/>
                    <a:gd name="connsiteX1" fmla="*/ 332969 w 335010"/>
                    <a:gd name="connsiteY1" fmla="*/ 113808 h 756406"/>
                    <a:gd name="connsiteX2" fmla="*/ 119706 w 335010"/>
                    <a:gd name="connsiteY2" fmla="*/ 756406 h 756406"/>
                    <a:gd name="connsiteX3" fmla="*/ 17657 w 335010"/>
                    <a:gd name="connsiteY3" fmla="*/ 747543 h 756406"/>
                    <a:gd name="connsiteX4" fmla="*/ 258617 w 335010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205" h="756406">
                      <a:moveTo>
                        <a:pt x="292812" y="4446"/>
                      </a:moveTo>
                      <a:cubicBezTo>
                        <a:pt x="327340" y="-21678"/>
                        <a:pt x="380268" y="74194"/>
                        <a:pt x="367164" y="113808"/>
                      </a:cubicBezTo>
                      <a:cubicBezTo>
                        <a:pt x="42242" y="254901"/>
                        <a:pt x="124489" y="576914"/>
                        <a:pt x="153901" y="756406"/>
                      </a:cubicBezTo>
                      <a:lnTo>
                        <a:pt x="51852" y="747543"/>
                      </a:lnTo>
                      <a:cubicBezTo>
                        <a:pt x="-10857" y="591388"/>
                        <a:pt x="-87645" y="176920"/>
                        <a:pt x="292812" y="444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Rectangle 5">
                  <a:extLst>
                    <a:ext uri="{FF2B5EF4-FFF2-40B4-BE49-F238E27FC236}">
                      <a16:creationId xmlns:a16="http://schemas.microsoft.com/office/drawing/2014/main" id="{3D989262-50C4-4720-8063-C03A3467268D}"/>
                    </a:ext>
                  </a:extLst>
                </p:cNvPr>
                <p:cNvSpPr/>
                <p:nvPr/>
              </p:nvSpPr>
              <p:spPr>
                <a:xfrm rot="420000">
                  <a:off x="4024345" y="2162409"/>
                  <a:ext cx="420470" cy="7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70" h="781241">
                      <a:moveTo>
                        <a:pt x="0" y="0"/>
                      </a:moveTo>
                      <a:lnTo>
                        <a:pt x="61200" y="0"/>
                      </a:lnTo>
                      <a:lnTo>
                        <a:pt x="61200" y="599193"/>
                      </a:lnTo>
                      <a:lnTo>
                        <a:pt x="62381" y="599184"/>
                      </a:lnTo>
                      <a:cubicBezTo>
                        <a:pt x="66263" y="669881"/>
                        <a:pt x="62559" y="698327"/>
                        <a:pt x="91943" y="722709"/>
                      </a:cubicBezTo>
                      <a:cubicBezTo>
                        <a:pt x="148722" y="735731"/>
                        <a:pt x="292538" y="656494"/>
                        <a:pt x="404051" y="626808"/>
                      </a:cubicBezTo>
                      <a:lnTo>
                        <a:pt x="420470" y="682370"/>
                      </a:lnTo>
                      <a:cubicBezTo>
                        <a:pt x="342281" y="713163"/>
                        <a:pt x="148576" y="802923"/>
                        <a:pt x="64948" y="776405"/>
                      </a:cubicBezTo>
                      <a:cubicBezTo>
                        <a:pt x="4776" y="751481"/>
                        <a:pt x="4174" y="676874"/>
                        <a:pt x="754" y="612000"/>
                      </a:cubicBezTo>
                      <a:lnTo>
                        <a:pt x="0" y="61200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6" name="Rectangle 8">
                  <a:extLst>
                    <a:ext uri="{FF2B5EF4-FFF2-40B4-BE49-F238E27FC236}">
                      <a16:creationId xmlns:a16="http://schemas.microsoft.com/office/drawing/2014/main" id="{1EAEB101-1DB7-4F2C-9A77-3B927B31D88E}"/>
                    </a:ext>
                  </a:extLst>
                </p:cNvPr>
                <p:cNvSpPr/>
                <p:nvPr/>
              </p:nvSpPr>
              <p:spPr>
                <a:xfrm rot="420000">
                  <a:off x="4205851" y="2209391"/>
                  <a:ext cx="462473" cy="77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7" name="Oval 16">
                  <a:extLst>
                    <a:ext uri="{FF2B5EF4-FFF2-40B4-BE49-F238E27FC236}">
                      <a16:creationId xmlns:a16="http://schemas.microsoft.com/office/drawing/2014/main" id="{0F653ABC-032F-4CBE-B35D-32D0E3D0E330}"/>
                    </a:ext>
                  </a:extLst>
                </p:cNvPr>
                <p:cNvSpPr/>
                <p:nvPr/>
              </p:nvSpPr>
              <p:spPr>
                <a:xfrm rot="13137237">
                  <a:off x="4000691" y="2686142"/>
                  <a:ext cx="217656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528" name="Group 28">
                  <a:extLst>
                    <a:ext uri="{FF2B5EF4-FFF2-40B4-BE49-F238E27FC236}">
                      <a16:creationId xmlns:a16="http://schemas.microsoft.com/office/drawing/2014/main" id="{8C059023-036E-42E2-A4D2-1D7AB23DFBCA}"/>
                    </a:ext>
                  </a:extLst>
                </p:cNvPr>
                <p:cNvGrpSpPr/>
                <p:nvPr/>
              </p:nvGrpSpPr>
              <p:grpSpPr>
                <a:xfrm>
                  <a:off x="4275991" y="1800648"/>
                  <a:ext cx="342000" cy="342000"/>
                  <a:chOff x="4915373" y="1633391"/>
                  <a:chExt cx="342000" cy="342000"/>
                </a:xfrm>
              </p:grpSpPr>
              <p:sp>
                <p:nvSpPr>
                  <p:cNvPr id="531" name="Oval 31">
                    <a:extLst>
                      <a:ext uri="{FF2B5EF4-FFF2-40B4-BE49-F238E27FC236}">
                        <a16:creationId xmlns:a16="http://schemas.microsoft.com/office/drawing/2014/main" id="{B928C39F-FA8F-43AF-866B-5628E61C340D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2" name="Oval 32">
                    <a:extLst>
                      <a:ext uri="{FF2B5EF4-FFF2-40B4-BE49-F238E27FC236}">
                        <a16:creationId xmlns:a16="http://schemas.microsoft.com/office/drawing/2014/main" id="{EA05FF83-5E4C-4616-A25F-AD60E8FE3208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3" name="Oval 33">
                    <a:extLst>
                      <a:ext uri="{FF2B5EF4-FFF2-40B4-BE49-F238E27FC236}">
                        <a16:creationId xmlns:a16="http://schemas.microsoft.com/office/drawing/2014/main" id="{C9EAD363-3747-4E8F-8FF8-357FB26A9D15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529" name="Block Arc 3">
                  <a:extLst>
                    <a:ext uri="{FF2B5EF4-FFF2-40B4-BE49-F238E27FC236}">
                      <a16:creationId xmlns:a16="http://schemas.microsoft.com/office/drawing/2014/main" id="{BCF345C4-1E85-4DFF-9700-A85866C54E2C}"/>
                    </a:ext>
                  </a:extLst>
                </p:cNvPr>
                <p:cNvSpPr/>
                <p:nvPr/>
              </p:nvSpPr>
              <p:spPr>
                <a:xfrm>
                  <a:off x="2821941" y="605499"/>
                  <a:ext cx="3131677" cy="3396957"/>
                </a:xfrm>
                <a:custGeom>
                  <a:avLst/>
                  <a:gdLst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58032 w 3131677"/>
                    <a:gd name="connsiteY32" fmla="*/ 447003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29698 w 3131677"/>
                    <a:gd name="connsiteY3" fmla="*/ 820183 h 3396957"/>
                    <a:gd name="connsiteX4" fmla="*/ 1591027 w 3131677"/>
                    <a:gd name="connsiteY4" fmla="*/ 3358947 h 3396957"/>
                    <a:gd name="connsiteX5" fmla="*/ 1422101 w 3131677"/>
                    <a:gd name="connsiteY5" fmla="*/ 3350668 h 3396957"/>
                    <a:gd name="connsiteX6" fmla="*/ 0 w 3131677"/>
                    <a:gd name="connsiteY6" fmla="*/ 877013 h 3396957"/>
                    <a:gd name="connsiteX7" fmla="*/ 2721 w 3131677"/>
                    <a:gd name="connsiteY7" fmla="*/ 876880 h 3396957"/>
                    <a:gd name="connsiteX8" fmla="*/ 832835 w 3131677"/>
                    <a:gd name="connsiteY8" fmla="*/ 698 h 3396957"/>
                    <a:gd name="connsiteX9" fmla="*/ 1728735 w 3131677"/>
                    <a:gd name="connsiteY9" fmla="*/ 814420 h 3396957"/>
                    <a:gd name="connsiteX10" fmla="*/ 1967691 w 3131677"/>
                    <a:gd name="connsiteY10" fmla="*/ 1169414 h 3396957"/>
                    <a:gd name="connsiteX11" fmla="*/ 1970030 w 3131677"/>
                    <a:gd name="connsiteY11" fmla="*/ 1169701 h 3396957"/>
                    <a:gd name="connsiteX12" fmla="*/ 1908601 w 3131677"/>
                    <a:gd name="connsiteY12" fmla="*/ 1670000 h 3396957"/>
                    <a:gd name="connsiteX13" fmla="*/ 1813208 w 3131677"/>
                    <a:gd name="connsiteY13" fmla="*/ 1658287 h 3396957"/>
                    <a:gd name="connsiteX14" fmla="*/ 1874637 w 3131677"/>
                    <a:gd name="connsiteY14" fmla="*/ 1157988 h 3396957"/>
                    <a:gd name="connsiteX15" fmla="*/ 1875030 w 3131677"/>
                    <a:gd name="connsiteY15" fmla="*/ 1158036 h 3396957"/>
                    <a:gd name="connsiteX16" fmla="*/ 1667467 w 3131677"/>
                    <a:gd name="connsiteY16" fmla="*/ 894447 h 3396957"/>
                    <a:gd name="connsiteX17" fmla="*/ 1386487 w 3131677"/>
                    <a:gd name="connsiteY17" fmla="*/ 1080881 h 3396957"/>
                    <a:gd name="connsiteX18" fmla="*/ 1331506 w 3131677"/>
                    <a:gd name="connsiteY18" fmla="*/ 1562990 h 3396957"/>
                    <a:gd name="connsiteX19" fmla="*/ 1236015 w 3131677"/>
                    <a:gd name="connsiteY19" fmla="*/ 1552100 h 3396957"/>
                    <a:gd name="connsiteX20" fmla="*/ 1293128 w 3131677"/>
                    <a:gd name="connsiteY20" fmla="*/ 1051290 h 3396957"/>
                    <a:gd name="connsiteX21" fmla="*/ 1297866 w 3131677"/>
                    <a:gd name="connsiteY21" fmla="*/ 1051831 h 3396957"/>
                    <a:gd name="connsiteX22" fmla="*/ 1597750 w 3131677"/>
                    <a:gd name="connsiteY22" fmla="*/ 799994 h 3396957"/>
                    <a:gd name="connsiteX23" fmla="*/ 837781 w 3131677"/>
                    <a:gd name="connsiteY23" fmla="*/ 128299 h 3396957"/>
                    <a:gd name="connsiteX24" fmla="*/ 130146 w 3131677"/>
                    <a:gd name="connsiteY24" fmla="*/ 883003 h 3396957"/>
                    <a:gd name="connsiteX25" fmla="*/ 126314 w 3131677"/>
                    <a:gd name="connsiteY25" fmla="*/ 883101 h 3396957"/>
                    <a:gd name="connsiteX26" fmla="*/ 1483472 w 3131677"/>
                    <a:gd name="connsiteY26" fmla="*/ 3239643 h 3396957"/>
                    <a:gd name="connsiteX27" fmla="*/ 1535793 w 3131677"/>
                    <a:gd name="connsiteY27" fmla="*/ 3248051 h 3396957"/>
                    <a:gd name="connsiteX28" fmla="*/ 3004583 w 3131677"/>
                    <a:gd name="connsiteY28" fmla="*/ 825938 h 3396957"/>
                    <a:gd name="connsiteX29" fmla="*/ 3004153 w 3131677"/>
                    <a:gd name="connsiteY29" fmla="*/ 825960 h 3396957"/>
                    <a:gd name="connsiteX30" fmla="*/ 2483327 w 3131677"/>
                    <a:gd name="connsiteY30" fmla="*/ 159704 h 3396957"/>
                    <a:gd name="connsiteX31" fmla="*/ 1642689 w 3131677"/>
                    <a:gd name="connsiteY31" fmla="*/ 459276 h 3396957"/>
                    <a:gd name="connsiteX32" fmla="*/ 1568131 w 3131677"/>
                    <a:gd name="connsiteY32" fmla="*/ 348932 h 3396957"/>
                    <a:gd name="connsiteX33" fmla="*/ 2257049 w 3131677"/>
                    <a:gd name="connsiteY33" fmla="*/ 80 h 3396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31677" h="3396957">
                      <a:moveTo>
                        <a:pt x="2257049" y="80"/>
                      </a:moveTo>
                      <a:cubicBezTo>
                        <a:pt x="2344740" y="-1118"/>
                        <a:pt x="2433548" y="11052"/>
                        <a:pt x="2520537" y="37550"/>
                      </a:cubicBezTo>
                      <a:cubicBezTo>
                        <a:pt x="2868492" y="143542"/>
                        <a:pt x="3112815" y="456088"/>
                        <a:pt x="3131677" y="819339"/>
                      </a:cubicBezTo>
                      <a:lnTo>
                        <a:pt x="3129698" y="820183"/>
                      </a:lnTo>
                      <a:cubicBezTo>
                        <a:pt x="3126703" y="2076733"/>
                        <a:pt x="1952337" y="2241171"/>
                        <a:pt x="1591027" y="3358947"/>
                      </a:cubicBezTo>
                      <a:cubicBezTo>
                        <a:pt x="1551904" y="3415036"/>
                        <a:pt x="1441284" y="3406337"/>
                        <a:pt x="1422101" y="3350668"/>
                      </a:cubicBezTo>
                      <a:cubicBezTo>
                        <a:pt x="991027" y="2292914"/>
                        <a:pt x="16834" y="2045232"/>
                        <a:pt x="0" y="877013"/>
                      </a:cubicBezTo>
                      <a:lnTo>
                        <a:pt x="2721" y="876880"/>
                      </a:lnTo>
                      <a:cubicBezTo>
                        <a:pt x="-4707" y="408412"/>
                        <a:pt x="363520" y="18891"/>
                        <a:pt x="832835" y="698"/>
                      </a:cubicBezTo>
                      <a:cubicBezTo>
                        <a:pt x="1303635" y="-17551"/>
                        <a:pt x="1701937" y="344636"/>
                        <a:pt x="1728735" y="814420"/>
                      </a:cubicBezTo>
                      <a:cubicBezTo>
                        <a:pt x="1881130" y="860273"/>
                        <a:pt x="1982501" y="1007933"/>
                        <a:pt x="1967691" y="1169414"/>
                      </a:cubicBezTo>
                      <a:lnTo>
                        <a:pt x="1970030" y="1169701"/>
                      </a:lnTo>
                      <a:lnTo>
                        <a:pt x="1908601" y="1670000"/>
                      </a:lnTo>
                      <a:lnTo>
                        <a:pt x="1813208" y="1658287"/>
                      </a:lnTo>
                      <a:lnTo>
                        <a:pt x="1874637" y="1157988"/>
                      </a:lnTo>
                      <a:lnTo>
                        <a:pt x="1875030" y="1158036"/>
                      </a:lnTo>
                      <a:cubicBezTo>
                        <a:pt x="1885124" y="1030311"/>
                        <a:pt x="1795343" y="915258"/>
                        <a:pt x="1667467" y="894447"/>
                      </a:cubicBezTo>
                      <a:cubicBezTo>
                        <a:pt x="1538806" y="873509"/>
                        <a:pt x="1416530" y="955289"/>
                        <a:pt x="1386487" y="1080881"/>
                      </a:cubicBezTo>
                      <a:lnTo>
                        <a:pt x="1331506" y="1562990"/>
                      </a:lnTo>
                      <a:lnTo>
                        <a:pt x="1236015" y="1552100"/>
                      </a:lnTo>
                      <a:lnTo>
                        <a:pt x="1293128" y="1051290"/>
                      </a:lnTo>
                      <a:lnTo>
                        <a:pt x="1297866" y="1051831"/>
                      </a:lnTo>
                      <a:cubicBezTo>
                        <a:pt x="1334472" y="910658"/>
                        <a:pt x="1456620" y="811282"/>
                        <a:pt x="1597750" y="799994"/>
                      </a:cubicBezTo>
                      <a:cubicBezTo>
                        <a:pt x="1565966" y="410188"/>
                        <a:pt x="1231642" y="113032"/>
                        <a:pt x="837781" y="128299"/>
                      </a:cubicBezTo>
                      <a:cubicBezTo>
                        <a:pt x="435153" y="143906"/>
                        <a:pt x="119829" y="480205"/>
                        <a:pt x="130146" y="883003"/>
                      </a:cubicBezTo>
                      <a:lnTo>
                        <a:pt x="126314" y="883101"/>
                      </a:lnTo>
                      <a:cubicBezTo>
                        <a:pt x="179756" y="2111457"/>
                        <a:pt x="1209498" y="2287502"/>
                        <a:pt x="1483472" y="3239643"/>
                      </a:cubicBezTo>
                      <a:cubicBezTo>
                        <a:pt x="1510118" y="3271436"/>
                        <a:pt x="1512215" y="3271490"/>
                        <a:pt x="1535793" y="3248051"/>
                      </a:cubicBezTo>
                      <a:cubicBezTo>
                        <a:pt x="1861880" y="2158993"/>
                        <a:pt x="2985150" y="2038931"/>
                        <a:pt x="3004583" y="825938"/>
                      </a:cubicBezTo>
                      <a:lnTo>
                        <a:pt x="3004153" y="825960"/>
                      </a:lnTo>
                      <a:cubicBezTo>
                        <a:pt x="2988078" y="516390"/>
                        <a:pt x="2777744" y="236161"/>
                        <a:pt x="2483327" y="159704"/>
                      </a:cubicBezTo>
                      <a:cubicBezTo>
                        <a:pt x="2188910" y="83247"/>
                        <a:pt x="1882012" y="146998"/>
                        <a:pt x="1642689" y="459276"/>
                      </a:cubicBezTo>
                      <a:cubicBezTo>
                        <a:pt x="1612894" y="423308"/>
                        <a:pt x="1606887" y="416259"/>
                        <a:pt x="1568131" y="348932"/>
                      </a:cubicBezTo>
                      <a:cubicBezTo>
                        <a:pt x="1731759" y="130647"/>
                        <a:pt x="1993976" y="3673"/>
                        <a:pt x="2257049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Oval 10">
                  <a:extLst>
                    <a:ext uri="{FF2B5EF4-FFF2-40B4-BE49-F238E27FC236}">
                      <a16:creationId xmlns:a16="http://schemas.microsoft.com/office/drawing/2014/main" id="{2C388ECD-9414-4077-A517-1F7094D60523}"/>
                    </a:ext>
                  </a:extLst>
                </p:cNvPr>
                <p:cNvSpPr/>
                <p:nvPr/>
              </p:nvSpPr>
              <p:spPr>
                <a:xfrm>
                  <a:off x="4376150" y="2733371"/>
                  <a:ext cx="217657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7" h="166388">
                      <a:moveTo>
                        <a:pt x="134463" y="0"/>
                      </a:moveTo>
                      <a:cubicBezTo>
                        <a:pt x="180410" y="0"/>
                        <a:pt x="217657" y="37247"/>
                        <a:pt x="217657" y="83194"/>
                      </a:cubicBezTo>
                      <a:cubicBezTo>
                        <a:pt x="217657" y="129141"/>
                        <a:pt x="180410" y="166388"/>
                        <a:pt x="134463" y="166388"/>
                      </a:cubicBezTo>
                      <a:cubicBezTo>
                        <a:pt x="112032" y="166388"/>
                        <a:pt x="91675" y="157511"/>
                        <a:pt x="76906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10" y="53768"/>
                      </a:lnTo>
                      <a:cubicBezTo>
                        <a:pt x="68634" y="22251"/>
                        <a:pt x="98950" y="0"/>
                        <a:pt x="13446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518" name="Group 18">
              <a:extLst>
                <a:ext uri="{FF2B5EF4-FFF2-40B4-BE49-F238E27FC236}">
                  <a16:creationId xmlns:a16="http://schemas.microsoft.com/office/drawing/2014/main" id="{332FCE22-4874-489F-8D41-79EF5B227DA0}"/>
                </a:ext>
              </a:extLst>
            </p:cNvPr>
            <p:cNvGrpSpPr/>
            <p:nvPr/>
          </p:nvGrpSpPr>
          <p:grpSpPr>
            <a:xfrm rot="20881907">
              <a:off x="6349088" y="2617695"/>
              <a:ext cx="201600" cy="201600"/>
              <a:chOff x="5692579" y="2456484"/>
              <a:chExt cx="201600" cy="201600"/>
            </a:xfrm>
          </p:grpSpPr>
          <p:sp>
            <p:nvSpPr>
              <p:cNvPr id="519" name="Chord 19">
                <a:extLst>
                  <a:ext uri="{FF2B5EF4-FFF2-40B4-BE49-F238E27FC236}">
                    <a16:creationId xmlns:a16="http://schemas.microsoft.com/office/drawing/2014/main" id="{16DE0D62-1B4F-4342-A46F-1CE7C3D518EE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Chord 20">
                <a:extLst>
                  <a:ext uri="{FF2B5EF4-FFF2-40B4-BE49-F238E27FC236}">
                    <a16:creationId xmlns:a16="http://schemas.microsoft.com/office/drawing/2014/main" id="{B7EC0AFA-555C-49F1-803F-F10105A90A4C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2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55464" y="1165356"/>
            <a:ext cx="111093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/>
            <a:r>
              <a:rPr lang="en-US" b="1" dirty="0"/>
              <a:t>Disease Symptom Prediction - </a:t>
            </a:r>
            <a:r>
              <a:rPr lang="en-US" b="1" dirty="0" err="1"/>
              <a:t>Kaggle</a:t>
            </a:r>
            <a:endParaRPr lang="en-US" b="1" dirty="0"/>
          </a:p>
        </p:txBody>
      </p:sp>
      <p:grpSp>
        <p:nvGrpSpPr>
          <p:cNvPr id="8" name="Group 85">
            <a:extLst>
              <a:ext uri="{FF2B5EF4-FFF2-40B4-BE49-F238E27FC236}">
                <a16:creationId xmlns:a16="http://schemas.microsoft.com/office/drawing/2014/main" id="{AA845D0A-0333-400B-852B-73FED700682A}"/>
              </a:ext>
            </a:extLst>
          </p:cNvPr>
          <p:cNvGrpSpPr/>
          <p:nvPr/>
        </p:nvGrpSpPr>
        <p:grpSpPr>
          <a:xfrm>
            <a:off x="555464" y="1701440"/>
            <a:ext cx="4397536" cy="1367526"/>
            <a:chOff x="2551705" y="4283314"/>
            <a:chExt cx="935718" cy="7060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A1295-26A7-4202-821E-EA98CAB52B45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42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4920 incidents of one of 41 listed diseases, each incident lists up to 17 symptoms out of 132 possibilities.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dataset is almost uniformly distributed with about 500 incidents per disease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09FA8F-5D3F-4B73-BAAC-F258055DE5FF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16842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Dataset.csv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82">
            <a:extLst>
              <a:ext uri="{FF2B5EF4-FFF2-40B4-BE49-F238E27FC236}">
                <a16:creationId xmlns:a16="http://schemas.microsoft.com/office/drawing/2014/main" id="{9B2E38C2-660E-4C73-B73F-5D50B6654E4E}"/>
              </a:ext>
            </a:extLst>
          </p:cNvPr>
          <p:cNvGrpSpPr/>
          <p:nvPr/>
        </p:nvGrpSpPr>
        <p:grpSpPr>
          <a:xfrm>
            <a:off x="8199276" y="1701440"/>
            <a:ext cx="3081637" cy="1292662"/>
            <a:chOff x="2551704" y="4283314"/>
            <a:chExt cx="935720" cy="12926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5043F-917C-44CF-B898-A721982BE5ED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disease in the dataset a matching text file containing information about the disease by Mayo Clinic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information includes information such as Causes, Risk Factors, Treatment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60E9F1-9429-4ECB-AFD8-FE2F73709802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Disease Description.csv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4" y="3097686"/>
            <a:ext cx="4008120" cy="31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3949-BFC9-49BA-BAAB-E6A041AA9F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-5169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Dataset</a:t>
            </a:r>
            <a:r>
              <a:rPr lang="en-US" dirty="0"/>
              <a:t> </a:t>
            </a:r>
            <a:r>
              <a:rPr lang="en-US" sz="5400" dirty="0"/>
              <a:t>Distribution</a:t>
            </a:r>
            <a:endParaRPr lang="en-GB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C6C02-C2CD-4D37-A7DD-35D50AEC45C0}"/>
              </a:ext>
            </a:extLst>
          </p:cNvPr>
          <p:cNvSpPr txBox="1"/>
          <p:nvPr/>
        </p:nvSpPr>
        <p:spPr>
          <a:xfrm>
            <a:off x="125836" y="1063756"/>
            <a:ext cx="7485238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stage after cleaning the dataset was to better understand the content and distribution of the dataset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Since the dataset represents information in 132 space, we used dimensionality reduction techniques to view the data in a 2 dimension plot.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these techniques we can also detect if any clusters exist within the dataset on a lower dimension representation and therefore base prediction on less features.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 algorithms were selected :PCA and TSNE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5001D7-D31E-49B3-BB0C-B89C53C1DE3A}"/>
              </a:ext>
            </a:extLst>
          </p:cNvPr>
          <p:cNvGrpSpPr/>
          <p:nvPr/>
        </p:nvGrpSpPr>
        <p:grpSpPr>
          <a:xfrm>
            <a:off x="7852816" y="677258"/>
            <a:ext cx="4279063" cy="3235226"/>
            <a:chOff x="384518" y="800016"/>
            <a:chExt cx="4279063" cy="32352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CF2D4B-C1DC-4A34-A68E-6714981AB1A3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1279D4-55BD-4F87-9778-A7DF1AA5F49D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8C043F-85EE-4B43-8541-67292A3E5AA3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351B69-4A23-40E9-B1BF-C22D390C2391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D31CB1-D91C-4880-BFEC-591816FBD79B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B40C9-E7C7-4AE1-AB8F-16A7EAE734A1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2756E9-D46F-44B8-B367-B364DB09136B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7A006A-2F2B-478C-A616-FCBD2A992460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3E61E4-11C3-4AEC-B56F-D254801D03B8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3E6589-2416-47C8-B821-CD0E4BF71AC6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33990A-5313-42C4-A348-D106FEA5DC7E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3E37C2-AB3F-4D8A-B244-72CF850CEDE9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D92F6D-A201-46FE-A05F-FB159E526BD7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08F631-0F04-4011-A67F-960D8DF7D2DF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587AFF-1C35-4A5C-AC5A-088877BA6E00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DEF973-88DE-46D6-84EC-9082E56F1125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9557BA7-9358-4F87-BF02-A92788C65F75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6A6C56-09B5-4F3C-B858-53EBE129E17D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E01F84-C5C1-48FA-B7AE-CA331185AE55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0ECF10-B0E4-4D46-8790-6DC54E9C9D79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C7C9D9-A3B7-40A6-9E41-0E23C920B81E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46120A-E3F2-405D-B833-D0FBE2F4EECA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0061A3-DF2C-43C0-9843-B063498612EE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1A617-7744-4D0E-8634-E13276072044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448554-809E-411C-9D9E-CB8ED50FA9A9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8BE79C-0A30-47E3-82A6-C65211DA63EC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F5C3E9-43A1-4688-ACBA-79CD89C7FB51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D5E707-6551-4B20-9061-4C6F10A6204B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AFCE5-B7CE-4FBE-9A43-3599128FDD7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2B27D1-F516-4145-843E-B409759755B1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4E4B47-07A0-46FF-B10B-6782C90BD370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F2C1DE-6429-4BE1-8831-F06C763E2DD2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A3A06B-DD74-49B5-A8B5-6D409931BF1C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318127A-1CAD-40A4-AEFC-289FB51C39AE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5A9B13-4C1A-407A-AB67-4552973A8F4A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526181-0FA7-4FDD-A8C2-D940820FEEB0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3DE67B8-4DD5-42DB-A109-E601E2D825CE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93FE13-E368-415C-B46F-FC541F125BA6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8F4AA7-873F-4CB0-A5A7-A30F8FBFEEB7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A43D4-4FF8-45E5-BF49-EF13BFD3CE22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188FBC-CA3F-470C-8438-3F00992C86BC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5D8F31B-CA4E-4DA5-B406-1E717605A333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BE17BC-116C-4C94-B627-59DA9229F033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050DD7-ACAD-44BE-9CFD-0DAB8D479F46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44A6FA-82BA-46B0-9448-91C8CA9D1B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0C2A6B-43AE-467A-88F3-35AF3DBF5A0A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F0646-01B1-4084-AFA0-F4ACD92D73B5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DA6379-CA56-4316-BC26-5A69A795AF7B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503BA49-2A63-4AF4-A55C-B00B90227D5D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40FBBE1-7C49-4757-BEA0-04BA078F19BF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8FE14B-EC18-45E5-BFBE-32A4694AF7B5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DB9ACE-ADEB-4D1E-A042-34BC9EE77454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F987D2-D42A-4271-BCA8-524FE17835C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BB8E52-2A72-4658-9FE7-6AC3FAF121F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C7665B0-F57F-4611-A3FC-747AFDC52021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C8CEC8-3F92-41D3-9710-98701CB97EC8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C5F7135-C60B-4213-A199-F6D320ABEA5A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31907A-522C-483B-B5CD-9E0B8296E810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537747-0C7B-4330-B4C7-3D5EE7837A6E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6564F31-1174-48FD-BDA3-14FDB8ED8ABF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150692-616B-4882-A4C9-3046D094C08C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DA7B91E-3F6C-412A-86F2-6E6E58E2E8BE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5CFA2FB-5FBF-4470-9F4A-E30D4F7212F0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44F6CEF-9AB7-4CD7-AAF4-6D91E3B301BB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D2063C-3FAC-4B95-AF14-EEFE86400821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891969-2ABA-465B-BF12-4C37B2FDC2D3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D09C82-EF18-4390-B603-67AB79272445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61FEE4-18D5-4817-A005-3F365BB1229C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F76939-ED0F-43A3-B897-5E4233C8C42B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3207CC-88FD-4562-B9DE-CE5F878C7A1C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E4BD04E-CC81-472E-81B9-F85D96C84C16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CAB1146-027F-4EBA-AA14-6122C59751C9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DB7589-602B-44A6-9B14-338FF736E8D2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C9DAE1-578B-4194-AA28-4F7127B3D176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B63D2B-C033-4040-B309-769D19C15D3E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575228E-6DBB-44D2-96A9-9A5D676A4C9A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4BFAB38-40AE-419E-BAE9-10C2539F918A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D79992-518D-460C-ABD2-AE6C1F6EED91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B75E99D-A941-48E4-81A8-5693E3BC7689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20652E-6F27-4DD2-A5CE-FA2E24F1C51A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A95E9A3-BCE8-4426-92E9-9EC30544EED3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B68FFE4-2368-4685-8FE1-BC0AEB6DE5DA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396BB32-74F1-4419-8F88-C245009011FD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2FDD15-541D-4FE2-AC3B-1C4FD6A6F0B8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59A863-05D2-4E61-9706-21CCE3B8500D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545438F-E80C-4F78-AC49-F66EDB9C3726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5DF112-DCDE-485B-BF79-77A2AA3D3CCF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8ACD52-EEB8-45E9-BFFB-9CB1D839602F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E7E2D5-5407-426D-9781-04ED438C97B0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984BF0-B693-430D-B174-356C3115A1A6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BFFAC6-BA2F-4D49-BC1E-ED82AD8322EA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67F8259-5225-484D-A944-BAAC7B31B8AE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A2A12A-2035-4C23-A71C-918A54E4704C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3E7FFB9-6BCF-4DAB-86F1-DE7ED30E193D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C921B3F-BDC4-4088-B10A-69415A83CBFB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95D9A96-07FC-4EA6-BA69-6B98E8C8F784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AC66E38-5D97-4290-99F1-8C2E92404D02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2F53DE9-CBE1-4800-A555-61FAE72E1FD7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6F8716A-3FD0-4E5C-8C2E-81300C6E66F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799289D-19CC-41C9-A5B7-9F2CE57FCF72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5796398-41ED-4374-A9E1-5C67D21D3D30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5EBAE2-60ED-4A4F-91A4-7C6A5DB24700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C1C2845-2C01-4ABB-8532-E8A3AA33D0B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DBDAF3-CB6F-412B-8C57-EFCE40AE4E34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DDA69B8-DE2E-4701-8089-D6030E1FF755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4DCBDD3-476C-431D-8A82-568D215C4DB7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D7E57B2-E27C-4730-B0FB-33738E13123C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1830B-83BE-49BD-8407-ACB8111F4AFB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8810743-EEBF-415D-87CB-631B884999B3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D113E-FE5D-4B0A-B86F-C34B415EF0BC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B32D3DF-BCF3-4C4A-B48A-8D52654B84A7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2938DD-0115-451B-A683-A589EB33AB71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186317-7B4C-48A3-8972-772C3A289783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0B36EE3-F63C-44D5-88CA-3D8C6599F702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8B63CF1-8722-46E8-887F-6382117BA525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95FAF57-D53E-49ED-96B4-4052AC49D918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03231FA-04C8-47CF-A048-042C30DBC657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2D2F746-176F-4909-A72E-19371F797A4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54AAF62-4B5E-4350-8B32-534D084E5B65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5F0738D-E4BA-4370-85F5-A56F5BF57483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EC38D0-7183-4640-A119-F95297C0A3FE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36A3DDD-8FE6-4198-B719-CA356EB337D9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E929FB0-B403-4CC3-A24F-BFFE937C3AF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EE46EBA-5DA0-414C-B508-6C561F51FE12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33B477D-167D-4E6F-B1E9-F750AC130879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7948570-5AF5-4D03-ADF7-6BB648FB3055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8C12AB7-242A-4C57-85E3-80DC76DA8A13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BEC3EB7-6EDE-4A75-A15B-229FBA2405A8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356BBA1-90A7-4933-8C95-897544363668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B46DF9A-C1A9-464F-91C4-6CD8E5982E7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4E8A9E9-0997-4DF9-8E38-0C392E03CC46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7F8152-6745-4957-87D2-A933993ABB66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6B9216E-F858-4B6D-835B-BDE45EA62157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DC50B6F-42FC-44CB-9967-7B21AF947EE8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70A2827-1043-484F-B628-E77B95621104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4495D22-8E42-42DC-968D-8BE5B1CB1024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EFF7876-6103-4E34-98B9-BC7D222E0CBA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8D806F-B191-481D-854A-6E67447BEE38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4B77F6-E3FF-41FA-92CD-F89093623A12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C18B5A3-9908-412C-9508-5736ED0877E9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71F913A-0F5A-4AB0-A217-D731013A9C8B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629DE71-0F77-4072-B31A-C6DB017E947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972C643-FC8C-431B-8F5E-35B4B80AC45E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501E32-7001-4D7D-BECF-9B8CE1CB1313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285B18-0DB9-43C2-BC70-C0DD250DA464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63D441E-135C-46A9-8A78-A0A45EEB7584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AD936E9-A7F5-44AD-8A71-D8B8F61D3D18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2FB5FC7-4AAD-43DF-BB58-3B7473727FBB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E19D065-7A20-4AEF-8533-D5C18DE05DD8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0700AA6-9CF0-44B5-91FE-45F7E12BC2DF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0BF50CA-CA45-4FD3-ABA0-8FE3C0F89CBA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F50FC9D-B9D2-4F28-BE4E-0FBA0378D274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72BBAE-EF07-4A7F-A68D-39DE1CE90363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2BBBA7-4655-4BC8-850E-466620385336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5F54539-0D2A-418A-A0B0-CDE7C025F04F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378F704-5E9E-49DE-8299-23F27B864C97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3C8A4D1-AC54-497A-860F-FDC3E7AEF6A9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FEAB72D-B6B7-4D61-A042-88F262E33F83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4546C49-D002-4A35-88AF-87E3DE6F09FF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F68FCF6-210C-4FFA-94C3-5894EB5B262B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C0A5F5B-726E-440E-A081-547A38F96117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856B804-DB01-4AC4-B03C-998736E57333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50720DC-AC9B-4116-9F41-8FD5787F8330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2C8DF9-8127-431C-BCCD-382C3EDE616F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916ABDD-CC7E-4D31-8C42-6E202C8824DA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6C01648-668D-4136-AFF8-E1D492C1D6AE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BA39B22-E269-43A9-9F69-78B68E4CFB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F8FC9E7-5BAE-4175-B7BC-7E4D2D5F929C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D90C7F0-E850-41B6-A41B-928F491E79FA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EDF2259-4878-4771-A3D5-6E5EB69B95BE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07EF88-8132-47EA-B754-6E337138DD71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A91AED8-5AD0-4FB0-9D6E-07A4B29DE593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2F594F5-C82C-42A2-968A-CC22EE61F562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AB1158D-3763-46C5-8941-653D6A80563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AB00316-4F1E-439B-A4DB-10CD06520B57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9E401A-D550-4991-A227-BEC19614928F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CCE46F5-2D10-413D-981F-57EAEE8394A1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24C1178-6E60-4B60-81AD-FB20E7AD4255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6F105AF-B94D-407C-BD68-C1436D1C7BD0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E156AC-AAB6-4852-B6E1-F57B3980F1D9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61D8B2F-8B7D-49F2-BFBF-238A0EA525CA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5C6FFC-28FE-406D-A362-8826446B189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1388662-70F7-42E3-9124-B2CF3B685CF2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FCC38EB-5E16-44EB-8DEC-3E2D26E8A94E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717282D-7711-42F6-9F24-69F8BE3D738E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8788C2A-15BE-4933-AB83-6454495D4A30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3C01675-7922-4AA1-BE77-AD0225DDB2B0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10CF796-35A5-4D8B-A792-8D386B2E499E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C0CFE2-A0A2-4AED-9028-690F4F299210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21AA8A9-338C-422B-BF19-7B690CDDD89E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9BEB8FD-4AF9-4FC4-AF5F-9483B750445B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386E351-2297-4199-BAC4-0FC63B453F0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9F5A4A4-40B6-4EDA-A7FF-4B5309B3AFCD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D697A0C-C276-44DA-9496-DAE64E6A1683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823DBCD-F550-493A-B5D9-67D14B43765E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A7EF3BB-F383-427E-8C3D-0714E62B9614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AEC8D57-AB7C-4C42-B132-47F88CAFF46F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DEA82FE4-5BA3-40C9-AAE8-E581DA942F96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B88EF38-96D1-4C2F-971A-A1B8F34E1F90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45EEECF-5C87-4D57-B7B7-EE00A3A19BAE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7C3EEBB-2EBA-41BD-9656-0AB299BBF9F6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1454188-A690-42B8-99E4-5CA552F5EA0C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EA13DED-6581-49D0-A6E1-7B81E531EE2C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1370A3D-F5F1-42B0-8160-C790FB73F167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96256F3-EE49-403E-94EC-A14CE9861F5C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A5ED10F-ACFD-4710-B8C0-A4BCEB533F61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A08CE4A-CFF8-4419-A2FF-CE6F31447ADF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FFDA481-F754-47D0-BD5C-D12A33157457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D7B13B1-C5A7-44E3-BCC8-337048DD3D6B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398F63E-CC81-4D37-B73A-4535A584D84A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B1534EC-F78E-4A4B-9473-F5D819CE60D6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51A6D08-CBEA-494D-AE1C-B18977267A37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ED5478E-9149-4426-8CA8-C76D2EE007F7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4EF7494-E0FB-48FB-A6F7-DFCE293AE29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4DD1DF6-838A-459A-978D-CBF7AB487ED1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C302B8A-5C5E-4BC8-A72D-AB50BC7E2E1E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2177305-A5BE-459D-AEC2-A2074DA77C57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B72836D-9A3A-4C13-AEED-16E153C23D5F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22ADD90-7BA4-4AB4-B9EB-2F3C2B0AE4BF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CE0A04D-8418-49F4-94C7-830264DAA38A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7308C71-2350-4A4F-B9BC-89BB3B387AD8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7754D9B-4324-4C7F-B97A-24AA65C7E2BA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5440034-AFAB-45D1-A4BF-128FD58D97C1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7142D8D-7CF6-42DC-8308-65CB98A9E82D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82F9DF8-766A-4BE7-885A-4599A52A5552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959F694-DB04-4521-A46C-F720B9FB9C50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89CD203-018D-4470-848D-C0575603D485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24B9774-8C33-4352-AC16-73436150D2DE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9719AF57-FE2E-4D65-8AC2-370C66773E94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BD7CC2B-104D-4049-B2E3-B58FAD634C3D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8925E8A-6EDC-42C3-A398-85EDEEF64366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3201262-FD7D-48A0-A356-345D032E3B37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DA7AA76-1535-4F73-B158-A61A867A4AA6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984E6C0-0AF2-485B-8868-85EE4E1CE88B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7DBE46-2B58-4B19-B005-C855E476A077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2165216-70DE-48A5-9CCF-831023B2FDB8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772A916-0FAF-4810-8369-6D1AD7FD830B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2BA36E9F-8BC8-4F36-BC0E-C31F58C76FA2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A19ABB4-30E0-427D-B5A0-06F3FA2639E9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6614D15-BBE1-468B-9B13-3138E2201B85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955999E-3683-4DE1-990D-ACD52470331F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2C3E92F-8EBF-4834-8BC0-679FB2D05D48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0EDC862-9B4A-4215-9A1F-D221063958BF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7624FE92-FAEF-411C-BB18-455B4792B4FE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991ABFE-17B6-4D63-8C2F-9EF19378D598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EC9A9CC-F007-47A2-BBE5-3C8214F08A67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AD0DC53-989D-4168-9A5C-621E4B25F722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C25A29A-2A81-4D60-B389-CB09A068C6E2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6D3B816-23F4-427C-B80A-B92B4894C0EE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4AD0FB2-74EF-4869-8EC8-FB285E7A3D12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F892E68-D879-4BEB-84CB-7CA187BC2F42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C631D1D9-454E-40B8-9F8F-BEE1E54C9B61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33A8BED-F3A0-4A99-975A-B8EF12A37EAE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831EB36-C8EC-4A01-A195-75D6933903FC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3A996E6-C1D6-41E9-8A78-F1D2632DCDED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2916C51E-56EE-4907-9216-3AF298F0E517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9A4E0BD-042C-4968-A21F-B56F7973C902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70570D29-7AA2-4B24-B8A6-3B4D76430568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C4D027A-0FE0-4632-AD4A-1AB31E89C05F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7C6F5467-BEF9-4449-9942-42A86F189DF3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EF699B3-1303-4832-A3A4-7B35763EF19C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42B7DA6-0F10-4071-B21B-34A8648A08E7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3E920401-B1F2-4E00-BA18-A6B1C6859600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C540581-7ABD-44E5-B1E5-92C7D3534597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334F4A79-2FAC-4501-835C-BA0E92A9A6A6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7127A62-0C23-4469-89B2-4EEB5DEE3BDF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58642E6-2D4E-4881-B3A0-090B69FF5B02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78605CA3-5640-4AC5-97C1-EE00722F2875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FB7F5C0-237C-4997-9D09-16ECDE0926B2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19512F9-44FC-468C-93D8-CD68A219E092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1D8A1E-1966-4D18-98D9-086F58C0D7A9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A6ABC4A-9C54-4D3B-B7E3-368BE4556CBA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D8F83CD-0C15-4877-BAF8-AB7A7DF70BF9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DD956982-3181-4B25-86E1-5A686EF3805B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0BB7109-4C13-467C-8C55-CAAC6854A559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8575752-637E-4D51-9F4B-3025BCDDC212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2743856-8717-4B9F-8EA9-687A65ECF8E0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B2A4CE2C-0E47-4A3D-BE0F-87BC1157790C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3C0D0315-A68A-444F-866C-AAB9B3D81478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6C650F9C-B5B9-40F6-B09C-6BBFAB007E77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CC5985A-38C0-411C-99A1-0F285EB8C8A0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01462D2A-419A-4EA4-BFA4-3992BCE5CC73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C9C80B9-64BB-45AD-8FE5-FAC8B56D9659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9D3976E-9DB2-428B-B41A-EF2F4861165C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CAA959C-B9A2-412D-9CAE-10D4D5105EBD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DBE931E-B81F-41C8-89F0-81BF2EE15C54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8697237-2C4F-49CE-BC37-0CFE6B16C223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96BC9E8-AFBE-4D80-B46C-540860B99CE3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0F246D6-8FF1-4DD2-97BC-751B953A094F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1E56F0E-E4CB-4DED-8E84-AD87A5C16695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0517E0B-6F03-4B93-B21D-B26B63BE71A0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E92619DE-CB33-4EE1-84D2-B5903DC71143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853A1CB-1931-47BA-88D9-0AB50E656EE1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47BCF42-1DC9-47BB-A3FA-E9C0EF79892A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7B4995F-1F0B-4B02-B03F-938E751A36BF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A782456-B3A9-4D67-B6F9-287D11303264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DDBD06C-2EAA-4C44-919B-0EA176FC3407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0DA16CD-487B-496D-B6DB-A217E5BB37AD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4914DD3-D0E8-443A-8F6D-AA95F35CD445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A41380CF-5964-40DA-AF87-F9B13CBE9F57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46516F6C-BF6C-4631-894D-A41AE97C3E55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1EDFADF-2DCA-4349-B722-3E33267335ED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90AC646-C3B5-44D5-BD37-EA2DFB7D30DB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22C79EA1-B636-4556-9920-31BAECEC4298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E577F36E-FDC2-4262-A4AA-1CA6FA0E3223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2B8664A0-F844-4883-B0BD-AD2D87725FA6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BA6DCE1F-1AE0-405A-A9AE-B910EDC79D0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04C5FFE8-159E-4DBB-A4E5-434CD299F5D0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11ECB51-4F52-487C-AF82-EC4B2C753C1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90D0BB22-7007-40AA-9F44-B35BA6DF07B0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4C4A97A8-848C-414F-AA5F-D8FDAA7D90C9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B740454D-8058-49E1-A87E-05C55D10B2BA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060EBE29-1848-4221-AD01-D231C43D5187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BBF358EF-3228-4A1E-B44F-575EFA324A8F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BEC95DDF-F14A-4FC7-9960-2CA545AF7447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D0109103-06A7-4AB9-BE68-4B8606FC722B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F0651F39-DC8E-4AC0-9F53-1A8EFB269C5F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38A961BA-3EFA-409D-9117-9C24D78EEB2C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F291649-1387-4B33-A308-0B28EF0DAF20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7AD1204-B1AF-4564-9167-10066A7F837B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699220B2-9826-4742-AFBC-1F0281E1AF35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F2624F55-5297-4DF5-ABC3-D3C44F53BD5C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7312D595-CE83-4C0E-A5E4-999AE4595A28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44BA3977-27C5-4C48-8108-4F7854D83E84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F047C91-824F-4CAA-9EDB-297F836C9BF8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B790403-1C2D-4913-AB38-22BB1C1ADE5F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0C91E135-D84D-45A9-8EBC-AD01D01BD03D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F566B4C0-AAA4-483A-87B3-3C7F4AA93E12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08105222-5F90-41F2-8C99-0951C7D254F5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3546D0C-A89B-4ED4-9DDC-E3ED39887EF4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DEB215B-32A9-458F-B18D-EDD4DB99C1F1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78AD0B15-34D2-4435-9AFA-9BF99C8505AF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84039023-6D64-4B94-9634-939E3BB32AE9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39C4C461-4673-4793-8B40-C4758A1FF063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25938DDE-F85F-4104-8F80-9CE4F37828D0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873E723-6977-4F17-A274-04A76B35093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6116600-2D2F-49B3-B10E-143B26367FFE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41384779-DC67-430F-B1D0-46E963F95F33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0F37B1F-ECFE-4E85-B95F-C41B45D777C5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392676A-75B9-4D93-A13B-C370B51A6275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0A7DA51-B4FA-41AF-A1E8-3AA830F346F1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0EF1E28-BAE2-4B6C-9931-F8E0FCA8CB01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9073C57A-0BB4-4E63-A070-5580DC44DD37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DCE0572-4CC3-47BC-B0E7-59156A286938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7491C95-2E94-4CED-BABD-C5A9D797C96D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83EB200-EDE8-4D40-8E9E-BC1C73034D88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4D780DE-3CBF-4A8F-AD2D-D56D426B6E63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BA7475D-5978-41A5-AF5A-4F526943E693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D65A8A4D-B394-4F41-B638-0082242797F0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CA2DC8E4-F9CC-407A-B530-E284B1DE9174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ECF7617-584F-4086-9E1E-635085E5F120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28FBCD5-C7E7-43E9-BA7A-96C532B8A95E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740C27D-442E-494B-963F-1B0ED4683D6B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B4D6CD04-20B0-44F7-B09F-FD13DF11EDF0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412616E-90E7-4E22-A363-41731004381A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0CF9489-43E7-4188-BC22-12059FAD3BB9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2B1E5E58-3758-44CA-A54F-353D6BC8634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4EC14615-0BB2-4E14-80EC-86D6B99A717E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299397E-D7EA-4E03-A7F0-03B53CDC2ABA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F6D7D12-4243-4DB2-9EFF-4BCD6514911D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BEACEDE-83C1-42C1-A808-1910EA557C45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BE630C9D-5AE5-427B-BC3E-36FB441E1B38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1C3D7726-83C8-4CAF-9D74-9AA1F30D053B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680EAC3-4905-49D9-8F56-EE5888237B5C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F56304EB-246A-4B74-B781-ABCCD77867EC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98AC0EE-54AD-4FD7-BDB2-E0ACBD0F4E62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F5568CCD-52CE-45A6-8261-C4F8E40958B9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00DB160-BB89-4F6F-95A4-E2483D49A077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543E-B3BD-433E-B61A-B83A0742A5D6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624CC5-7902-4304-81E3-9086CEB92B35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A29F4A57-B5F2-46F5-90D7-0A7051C66724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D22D1CAE-3806-4201-9AA8-5E46E4F2C52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8663CD2-12CC-4F83-9FDC-60D26641ED81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C84199E0-101A-4E44-B730-9540BF4675CF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2CDF086B-2061-44F0-B294-AC72143BF323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24C82B5-E637-4E55-A539-FCF3E0D25FC8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4A8EFDA8-790B-4B84-A83D-57D8F30DFEC7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91820FB-BB60-4364-9C29-22852DD4F070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CC982DB-4016-4CDE-9C55-D93342F75B48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A9917CFE-604E-4336-A2C8-6C14DD64B603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8A45FCA1-0C68-40B1-9C11-2B9D2E7725B0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CAF6F29-919C-43E7-9E16-E7B7CBD4AC6E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A64F1EFA-ED16-4148-A8A6-73939F733965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416E176E-0628-4B71-A633-D95F2A6918AC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BF7AD485-F361-4F1B-85F9-59F9499D7A83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BE566A5-588E-45F7-9B04-889A414D97BE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46ADC60C-4A7B-4E07-A6E9-22573F2186B9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B1B6C706-AAED-41B9-85B0-859B8071C3D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13D96DA-ED9B-45AE-B507-E744005CA22D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295D255-CA37-44FC-9203-C82D81CBC473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A9A5928D-F64C-43DC-9AA8-BA71AEF20BA7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40461CD-0C6C-4FE9-AD09-66BBD5C5CDC6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EC35AFBE-6E3E-4755-978D-60B5779A6094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625C673-F711-4A6D-902F-676A6BB06BC5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4754636-02F4-4244-804C-672B9B9AE28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8E0E7432-17C2-48AF-9D23-6555B656715A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FF12B9A-92CC-4BFF-9EDD-C5FC3E1CDB2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85B52553-07C3-4B3D-8EF5-6D4638B052A9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CEE00EA-EC56-4706-8C22-C459A33E045B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50F311D0-DFB0-4C98-810C-1B8E001DD035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70D0F39-7445-45D7-8F96-104C5C8E2D4E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29E2C26-EA36-4452-86B9-38D0E695AA9B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6B53D4C5-3929-4241-B02B-6C0AAD9375D1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30651EB-4096-4B09-86E0-390F467F33F8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CA0C06-51E1-4AFF-BC3A-2A9471BB8A2A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13977B3-FF54-40F3-B060-407CA6A4A441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6B303CE-2552-49FC-8868-D18346F111AF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808AF42C-B5C7-4C1E-9D42-5C81915995E4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312CB9AF-277A-43BA-A875-BFE0CB950DE2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512929AB-DAAB-4984-B841-6BF607007AE3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346FD85-E880-4FE9-BF95-8027F9F177DA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30090F74-B4A7-4B4D-8F67-54117DA8205B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9A916B5-8C92-4DCE-B647-1CFF00A1BCDE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E9427F61-5321-431B-8740-8EAAC52787A7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46D39B77-350C-4E51-AEC4-BFF1DDC4EADE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A127819-35A3-4FCD-BC51-0EF80512A360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C7725B6-C465-47E9-A21E-F184C668AB9C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2EE8DA8E-6228-4120-908B-330F08B17B1E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B79DAD7-0A59-4A7F-BCDE-F1EE44133E52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9A3B96D-0DB6-4264-B411-EE4F25460341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96DBC7C-12DF-41A3-9F70-58603FA2B329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9B298FD4-BC2B-4679-9333-C485CC1EBFC5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51218F7-B8AB-4F63-A770-6D63EAD62044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851F815-665B-4332-BBA2-EE72AD5F4571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BCF0604F-CD51-493E-9022-60B61DE18026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B5CEF555-3992-4EF6-8154-BC2C33E72CEE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48D135F7-E3DC-4581-948B-39616BA1BE42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3E915741-74B2-432D-8EAB-78B35A63AC32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508EE3C2-8FC2-4C1D-AABA-C391C595B8E7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C16A579-3AF2-462E-A3C0-664874CEE75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45BEA07B-B41A-404B-90AD-D612F2122235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2890219B-5F17-4207-A00B-3D9AD66BBD01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A2935A3E-9195-4669-90ED-A81F5ADCB02E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6048046-197F-4C2A-8B41-63145CDBEAAD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EAB5B5E0-29EC-447C-A421-2652BB44006C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A2DD836F-2D7D-4AE7-85F3-4FC0880B074C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8F299A98-2141-4B8C-B51E-3D3A8B38C0DE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1FE85CC-B3A8-492C-AAB1-21E4393480C0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DB936D2-7867-4208-99F8-DB2E3787A833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290714F2-4C71-4964-9FF9-79D0602D4493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4E579ACA-AD64-4C8C-B661-6D2DAAF57B9D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200B71E-4EF0-49A1-8F23-E8E58265766B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5D8A277-A633-4619-B222-794B1CB90139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0BDF788A-6078-472D-BEF6-E81D0D656002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D0184B42-C43E-4FB5-A0C1-11FA93A20242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BF49396A-3035-49DA-B8C7-173D7AC29399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0EB98BAC-138C-4DB4-88C0-762AA0396238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C1672071-59B0-41B8-B46F-D48169DBAE9E}"/>
              </a:ext>
            </a:extLst>
          </p:cNvPr>
          <p:cNvGrpSpPr/>
          <p:nvPr/>
        </p:nvGrpSpPr>
        <p:grpSpPr>
          <a:xfrm>
            <a:off x="9360740" y="3577433"/>
            <a:ext cx="1206402" cy="3207331"/>
            <a:chOff x="9124747" y="3738224"/>
            <a:chExt cx="1206402" cy="3207331"/>
          </a:xfrm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8A456890-8C29-49AC-8B22-4A9ACB55F66D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56" name="그룹 247">
              <a:extLst>
                <a:ext uri="{FF2B5EF4-FFF2-40B4-BE49-F238E27FC236}">
                  <a16:creationId xmlns:a16="http://schemas.microsoft.com/office/drawing/2014/main" id="{B6BEC731-4416-4F10-928D-7FD29DAF0A4B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CBBC437A-2136-49F4-A5AE-E213B59D482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285409B3-8C8D-460A-AF91-FB397FBB3C85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F228C183-EEE2-4EEE-AEF6-AF40867021B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331ADBF-7AA3-4C9C-B7B6-F9E20160E6F1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ED43F960-341D-4764-B42A-912BEEAA36F7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7E236E61-46FA-4A4B-9044-9084EBFF06FB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7" name="그룹 246">
              <a:extLst>
                <a:ext uri="{FF2B5EF4-FFF2-40B4-BE49-F238E27FC236}">
                  <a16:creationId xmlns:a16="http://schemas.microsoft.com/office/drawing/2014/main" id="{03CD3EB9-B09C-4376-A40C-DFA1B148A1A1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9176EFDA-3DF4-4398-A978-9E1A0F132284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D5ED63FC-2691-40BE-8861-C0AEB730E898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1BF9FC3-1727-412D-809B-E38B9993BFFC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AFEBFB70-B5FD-4B74-B5A0-CA808EF07927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0DBBB5-2299-41D6-835E-A06B9D682351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D17B1AFE-6385-4BE8-AC03-FEDA12FD1135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C0E3E25-C5BD-4CA1-AE7F-09116E20C0F3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A5D28223-9D51-42A7-B8E1-E204DA71F43A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53CF51B8-8D3E-4C16-9522-A14A6C4BDE4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8" name="그룹 243">
              <a:extLst>
                <a:ext uri="{FF2B5EF4-FFF2-40B4-BE49-F238E27FC236}">
                  <a16:creationId xmlns:a16="http://schemas.microsoft.com/office/drawing/2014/main" id="{37E815AC-74C2-4155-B790-5866932D81A6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9EE25C68-665C-4637-90F1-6272D1963D44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B2AF5E98-781A-4ED9-A0AA-7B2E4698C8E5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C8475AF-3CD1-4B90-B77E-DBA49C8F7244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F74DFE-DD76-493A-BBC4-F11439DF022B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41195C94-F346-4D2D-B31F-5AF068DF0E82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17FE8211-E9AB-4CD6-9AB9-13011F29732F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9" name="그룹 259">
              <a:extLst>
                <a:ext uri="{FF2B5EF4-FFF2-40B4-BE49-F238E27FC236}">
                  <a16:creationId xmlns:a16="http://schemas.microsoft.com/office/drawing/2014/main" id="{E4796142-413D-4C6A-95F2-4308884EFD36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DB1B8AAF-0D9B-4CBB-851D-E40541DC6AE5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5CEB94B7-7E48-4235-B955-FCBF158F875C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5B00DAA9-A5F9-4138-B10E-728CDD6268F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94814E47-4D0C-4F57-97BA-FC0A142D13CD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DCFB776D-D7FF-4D8B-8BA9-B97B49B802AA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C88E3442-0378-45DB-9753-D0FAD22A777F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0" name="그룹 245">
              <a:extLst>
                <a:ext uri="{FF2B5EF4-FFF2-40B4-BE49-F238E27FC236}">
                  <a16:creationId xmlns:a16="http://schemas.microsoft.com/office/drawing/2014/main" id="{6E0B67D1-F4E9-4A4A-ACA3-E772BA135C62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4E60BA3A-D322-483E-8427-76E6D1659C72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FD433374-31ED-4722-A563-DDFAAD556A5A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E6A1D924-3392-45E0-8FCA-690B35AA5F7D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3623573-BCB6-48D6-8DBA-3C05D22601A5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AC368887-FFD0-40B5-AC89-5A0C76672A33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A2AB30C-C7E7-4253-995B-61398538F4AE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31E77978-7D54-428D-BF35-D401D999FF6E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7E782AA8-5DCA-4FBE-AC24-3D1953A9171B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1" name="그룹 244">
              <a:extLst>
                <a:ext uri="{FF2B5EF4-FFF2-40B4-BE49-F238E27FC236}">
                  <a16:creationId xmlns:a16="http://schemas.microsoft.com/office/drawing/2014/main" id="{8B2F1AC7-F82A-4A7D-90B5-FADDB8159FD7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6A83096C-2141-480B-BF0D-2D18E5ADE03C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E179678A-9A4D-4860-A9E4-D475D98B1A4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402BAEDC-FA39-429F-B1D0-8F81B27B7B56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F445A05E-61BC-46E5-9FF1-DE9ADB225080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856B5426-E1BB-4B38-B6BC-8160A43EDAEF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C30F2319-A5FB-4760-A409-F6DA503B6B35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11FDF91F-AEE5-476A-9831-CA19466C8085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13ADB6E-A025-4703-A97B-941087AD5AB3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83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DD1E-9ABF-48AB-AD1B-4DCD8554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-2797" y="843093"/>
            <a:ext cx="5142452" cy="398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the figure to the right we can see the samples of the dataset each one colored according to the disease it relates to using the first 2 components of the PCA the explained variation by the 2 components is 0.12 and 0.10.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Although some diseases do appear to be separated, most of the samples are grouped together and can’t be separated using 2 components.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728700-E9E9-4398-B26B-7A2150848931}"/>
              </a:ext>
            </a:extLst>
          </p:cNvPr>
          <p:cNvGrpSpPr/>
          <p:nvPr/>
        </p:nvGrpSpPr>
        <p:grpSpPr>
          <a:xfrm>
            <a:off x="5069745" y="1105249"/>
            <a:ext cx="7122255" cy="4647501"/>
            <a:chOff x="5069745" y="1182848"/>
            <a:chExt cx="7122255" cy="4647501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CAF63786-976C-4302-9108-F239814C8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5" t="8006" r="9236" b="5030"/>
            <a:stretch/>
          </p:blipFill>
          <p:spPr>
            <a:xfrm>
              <a:off x="5069745" y="1182848"/>
              <a:ext cx="7122255" cy="4647501"/>
            </a:xfrm>
            <a:prstGeom prst="rect">
              <a:avLst/>
            </a:prstGeom>
          </p:spPr>
        </p:pic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A0E88E6-042C-47F0-B795-D754A8D31156}"/>
                </a:ext>
              </a:extLst>
            </p:cNvPr>
            <p:cNvSpPr/>
            <p:nvPr/>
          </p:nvSpPr>
          <p:spPr>
            <a:xfrm>
              <a:off x="8531604" y="4127383"/>
              <a:ext cx="3506598" cy="1308683"/>
            </a:xfrm>
            <a:prstGeom prst="snip2Diag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50" b="1" dirty="0">
                  <a:solidFill>
                    <a:schemeClr val="accent3">
                      <a:lumMod val="50000"/>
                    </a:schemeClr>
                  </a:solidFill>
                </a:rPr>
                <a:t>Liver Diseases:</a:t>
              </a: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/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Hepatitis variants</a:t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Chronic Cholestasis</a:t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Jaundice</a:t>
              </a:r>
              <a:endParaRPr lang="en-GB" sz="105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D8F4B27B-C47D-4C27-A532-1705493E984E}"/>
                </a:ext>
              </a:extLst>
            </p:cNvPr>
            <p:cNvSpPr/>
            <p:nvPr/>
          </p:nvSpPr>
          <p:spPr>
            <a:xfrm>
              <a:off x="6853806" y="1476462"/>
              <a:ext cx="2055302" cy="1149292"/>
            </a:xfrm>
            <a:prstGeom prst="snip2DiagRect">
              <a:avLst>
                <a:gd name="adj1" fmla="val 0"/>
                <a:gd name="adj2" fmla="val 2250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dirty="0">
                  <a:solidFill>
                    <a:schemeClr val="accent3">
                      <a:lumMod val="50000"/>
                    </a:schemeClr>
                  </a:solidFill>
                </a:rPr>
                <a:t>“Winter Diseases”:</a:t>
              </a:r>
            </a:p>
            <a:p>
              <a:r>
                <a:rPr lang="en-US" sz="900" dirty="0">
                  <a:solidFill>
                    <a:schemeClr val="accent3">
                      <a:lumMod val="50000"/>
                    </a:schemeClr>
                  </a:solidFill>
                </a:rPr>
                <a:t>Common Cold</a:t>
              </a:r>
            </a:p>
            <a:p>
              <a:r>
                <a:rPr lang="en-US" sz="900" dirty="0">
                  <a:solidFill>
                    <a:schemeClr val="accent3">
                      <a:lumMod val="50000"/>
                    </a:schemeClr>
                  </a:solidFill>
                </a:rPr>
                <a:t>Pneumonia</a:t>
              </a:r>
              <a:endParaRPr lang="en-GB" sz="9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0680A0A6-C685-475D-B43F-FF1892B5AE6A}"/>
                </a:ext>
              </a:extLst>
            </p:cNvPr>
            <p:cNvSpPr/>
            <p:nvPr/>
          </p:nvSpPr>
          <p:spPr>
            <a:xfrm>
              <a:off x="8086987" y="3145871"/>
              <a:ext cx="2526484" cy="940019"/>
            </a:xfrm>
            <a:prstGeom prst="snip2DiagRect">
              <a:avLst>
                <a:gd name="adj1" fmla="val 0"/>
                <a:gd name="adj2" fmla="val 2250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000" b="1" dirty="0">
                  <a:solidFill>
                    <a:schemeClr val="accent3">
                      <a:lumMod val="50000"/>
                    </a:schemeClr>
                  </a:solidFill>
                </a:rPr>
                <a:t>No Common cause:</a:t>
              </a:r>
            </a:p>
            <a:p>
              <a:pPr algn="r"/>
              <a:r>
                <a:rPr lang="en-US" sz="1000" dirty="0" err="1">
                  <a:solidFill>
                    <a:schemeClr val="accent3">
                      <a:lumMod val="50000"/>
                    </a:schemeClr>
                  </a:solidFill>
                </a:rPr>
                <a:t>Chickenpox,Typhoid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accent3">
                      <a:lumMod val="50000"/>
                    </a:schemeClr>
                  </a:solidFill>
                </a:rPr>
                <a:t>Dangue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</a:rPr>
                <a:t>, Malaria</a:t>
              </a:r>
              <a:endParaRPr lang="en-GB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51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DD1E-9ABF-48AB-AD1B-4DCD8554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tSNE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-2797" y="843093"/>
            <a:ext cx="51424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t-SNE reduction to 2 components yields </a:t>
            </a:r>
            <a:r>
              <a:rPr lang="en-US" sz="1600" dirty="0" smtClean="0"/>
              <a:t>perfect results </a:t>
            </a:r>
            <a:r>
              <a:rPr lang="en-US" sz="1600" dirty="0"/>
              <a:t>with </a:t>
            </a:r>
            <a:r>
              <a:rPr lang="en-US" sz="1600" dirty="0" err="1"/>
              <a:t>distinctable</a:t>
            </a:r>
            <a:r>
              <a:rPr lang="en-US" sz="1600" dirty="0"/>
              <a:t> </a:t>
            </a:r>
            <a:r>
              <a:rPr lang="en-US" sz="1600" dirty="0" smtClean="0"/>
              <a:t>separation between </a:t>
            </a:r>
            <a:r>
              <a:rPr lang="en-US" sz="1600" dirty="0"/>
              <a:t>the different indications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result </a:t>
            </a:r>
            <a:r>
              <a:rPr lang="en-US" sz="1600" dirty="0" smtClean="0"/>
              <a:t>suggests that our dataset is </a:t>
            </a:r>
            <a:r>
              <a:rPr lang="en-US" sz="1600" dirty="0" err="1" smtClean="0"/>
              <a:t>overfitted</a:t>
            </a:r>
            <a:r>
              <a:rPr lang="en-US" sz="1600" dirty="0" smtClean="0"/>
              <a:t> due to the high dimensionality and samples to features ratio.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9857C-10FD-4938-AA74-59D637A89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" t="9085" r="4005" b="5358"/>
          <a:stretch/>
        </p:blipFill>
        <p:spPr>
          <a:xfrm>
            <a:off x="5059015" y="1204957"/>
            <a:ext cx="7132985" cy="42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Overcoming Overfitting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" y="3384066"/>
            <a:ext cx="3953940" cy="295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9" y="1205345"/>
            <a:ext cx="11688362" cy="24468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Since our goal is to be able to generalize self reported symptoms and those are subjective and prune to variability and errors we need to establish a way of reducing the features so that they generalize to our requirements.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order to do so we assessed the features in 2 methods: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Variance of features to detect features which are related to a small subset of the diseases or non subjective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Correlation between features finding those who can be inferred from one another</a:t>
            </a:r>
          </a:p>
          <a:p>
            <a:pPr marL="342900" indent="-342900">
              <a:buFont typeface="+mj-lt"/>
              <a:buAutoNum type="arabicPeriod"/>
            </a:pP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" t="4582" r="6002" b="4487"/>
          <a:stretch/>
        </p:blipFill>
        <p:spPr>
          <a:xfrm>
            <a:off x="5461000" y="3384066"/>
            <a:ext cx="2997200" cy="2937935"/>
          </a:xfrm>
          <a:prstGeom prst="rect">
            <a:avLst/>
          </a:prstGeom>
        </p:spPr>
      </p:pic>
      <p:cxnSp>
        <p:nvCxnSpPr>
          <p:cNvPr id="8" name="מחבר חץ ישר 7"/>
          <p:cNvCxnSpPr/>
          <p:nvPr/>
        </p:nvCxnSpPr>
        <p:spPr>
          <a:xfrm flipH="1">
            <a:off x="1193800" y="4080933"/>
            <a:ext cx="47413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5245" y="3911656"/>
            <a:ext cx="176953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/>
              <a:t>Features relating to approximately only one condition</a:t>
            </a:r>
            <a:endParaRPr lang="he-IL" sz="800" dirty="0"/>
          </a:p>
        </p:txBody>
      </p:sp>
      <p:cxnSp>
        <p:nvCxnSpPr>
          <p:cNvPr id="13" name="מחבר ישר 12"/>
          <p:cNvCxnSpPr/>
          <p:nvPr/>
        </p:nvCxnSpPr>
        <p:spPr>
          <a:xfrm>
            <a:off x="1984277" y="5143630"/>
            <a:ext cx="0" cy="90156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4801" y="4945120"/>
            <a:ext cx="8890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/>
              <a:t>Selected Cutoff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8806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TM03090434[[fn=סוג עץ]]</Template>
  <TotalTime>1371</TotalTime>
  <Words>599</Words>
  <Application>Microsoft Office PowerPoint</Application>
  <PresentationFormat>מסך רחב</PresentationFormat>
  <Paragraphs>58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Unicode MS</vt:lpstr>
      <vt:lpstr>Franklin Gothic Heavy</vt:lpstr>
      <vt:lpstr>Cover and End Slide Master</vt:lpstr>
      <vt:lpstr>Contents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Roie&amp;Naama</dc:creator>
  <cp:lastModifiedBy>Roie&amp;Naama</cp:lastModifiedBy>
  <cp:revision>60</cp:revision>
  <dcterms:created xsi:type="dcterms:W3CDTF">2020-08-08T10:44:39Z</dcterms:created>
  <dcterms:modified xsi:type="dcterms:W3CDTF">2020-08-15T09:20:04Z</dcterms:modified>
</cp:coreProperties>
</file>