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p:scale>
          <a:sx n="130" d="100"/>
          <a:sy n="130" d="100"/>
        </p:scale>
        <p:origin x="42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E4D9-3B08-2145-9E5F-61AFE9699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14D3BA-5B49-0A46-BAD7-8EDC581F8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437B7-EF11-5B46-B98A-D1911AA210CB}"/>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2D81C708-4E2B-1245-8AC3-9E512B6F9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CC3C0-158E-1A40-8BF4-8465934D832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68009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3AB7-AE73-B244-B57C-C6D58AE06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72F5C0-5A78-414C-A644-FC586E6D2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89E98D-D2A1-EB43-B49E-2065EAC7C9F7}"/>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906F6C32-DADA-E044-936A-42E7ADED9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8EF1B-A992-494D-89E3-2F33468506A5}"/>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221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C888CC-F2B3-B149-8551-0F6F88B60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787EB6-B85A-484C-ABE6-4469DC781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8465E-8674-D348-8AD8-C76825310DAD}"/>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9ED4B2DD-4ACB-7948-8F7C-50ADC1A68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5D3AF-0B8F-F341-B634-75C6D1359BF1}"/>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53568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3E1-36B4-8043-BC94-59F68CC5C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DBE5DB-13BA-1C43-A347-FA99CCF91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DABEF-75B6-CB49-BE25-B0B0AC84D6D5}"/>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5CC9DBF0-0D38-754A-B140-A1A50CB9B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8EDB1-BB72-1A41-A9AC-66E2AFDB6FE9}"/>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51300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84F3-C85D-0340-B31B-88AECA93F0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4A6A3C-4FA6-3849-84C2-3B7F3E8819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7BE76-4929-D944-94AC-F0012F68D6C2}"/>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9AE74A02-B755-324A-AF3B-7DB99F440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15679-E4F1-8E48-BF02-88E0FFEF7A5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226794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7E1A-A22F-9C4D-A69F-3AD12536A2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D01C1-2012-BA4E-B7C7-094BFD539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0EF70-0DAC-C447-AC6C-174AC75469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71134-B6A0-7040-A49A-DB4CDB261DF2}"/>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6" name="Footer Placeholder 5">
            <a:extLst>
              <a:ext uri="{FF2B5EF4-FFF2-40B4-BE49-F238E27FC236}">
                <a16:creationId xmlns:a16="http://schemas.microsoft.com/office/drawing/2014/main" id="{65B87D46-FD4F-AD4D-A376-C8E048E26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FA7F30-226D-CE48-8875-D7D15B4165BC}"/>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227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C997-3EA4-A444-B8DD-4F4F4FF710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839628-0EE5-7644-A4C0-2FFACB86E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DB3FFF-1506-9C44-9E2C-D18081D253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E27159-C2BF-B340-A55F-964150E5E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0E66C-0360-4345-9F81-C3433A8A65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70967-D375-8946-8E82-B8B186A886EB}"/>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8" name="Footer Placeholder 7">
            <a:extLst>
              <a:ext uri="{FF2B5EF4-FFF2-40B4-BE49-F238E27FC236}">
                <a16:creationId xmlns:a16="http://schemas.microsoft.com/office/drawing/2014/main" id="{A03EA31F-3DAE-0C42-8B14-112FA7AD41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FDD0C8-B675-B346-BAE3-4D97196CB53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121418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01E7-C5FB-9B48-B1C5-F03EFBB3EC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63809C-AE89-E945-BA01-5C4D49C6BAC3}"/>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4" name="Footer Placeholder 3">
            <a:extLst>
              <a:ext uri="{FF2B5EF4-FFF2-40B4-BE49-F238E27FC236}">
                <a16:creationId xmlns:a16="http://schemas.microsoft.com/office/drawing/2014/main" id="{8D7C9F94-ABD9-1142-A3ED-2014E3F383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DEE10-367C-384C-8ED3-DD6BD2D8A3C7}"/>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407333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BF8D69-E7F3-9C46-B9D9-1E2586C80B4C}"/>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3" name="Footer Placeholder 2">
            <a:extLst>
              <a:ext uri="{FF2B5EF4-FFF2-40B4-BE49-F238E27FC236}">
                <a16:creationId xmlns:a16="http://schemas.microsoft.com/office/drawing/2014/main" id="{830C7B1E-C113-BF4A-AB47-E508B2F5A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28CFE-536F-504D-BF61-EA191F8CD502}"/>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171227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349D-DA57-7940-BC60-F18004B25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953E29-69F1-0141-96D4-AE15F7D6A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0BE5B-E73F-6E43-957D-0972B174A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5B043-33AC-3141-8D89-E302EBB63FFF}"/>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6" name="Footer Placeholder 5">
            <a:extLst>
              <a:ext uri="{FF2B5EF4-FFF2-40B4-BE49-F238E27FC236}">
                <a16:creationId xmlns:a16="http://schemas.microsoft.com/office/drawing/2014/main" id="{7B30D032-9094-1B4C-9C94-322937B07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41D47F-90E0-AF43-901E-35EAED77CB6D}"/>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0752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2DBF-EE32-5145-86BA-823B9945B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22FCFB-1E4A-CD4C-824E-2A1F55A483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B805E-9B02-B247-8483-F2304E641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03539-F49F-F144-88E6-99DA311DEE9F}"/>
              </a:ext>
            </a:extLst>
          </p:cNvPr>
          <p:cNvSpPr>
            <a:spLocks noGrp="1"/>
          </p:cNvSpPr>
          <p:nvPr>
            <p:ph type="dt" sz="half" idx="10"/>
          </p:nvPr>
        </p:nvSpPr>
        <p:spPr/>
        <p:txBody>
          <a:bodyPr/>
          <a:lstStyle/>
          <a:p>
            <a:fld id="{FE2819C9-2263-1A43-8F74-E42C80460847}" type="datetimeFigureOut">
              <a:rPr lang="en-US" smtClean="0"/>
              <a:t>11/19/20</a:t>
            </a:fld>
            <a:endParaRPr lang="en-US"/>
          </a:p>
        </p:txBody>
      </p:sp>
      <p:sp>
        <p:nvSpPr>
          <p:cNvPr id="6" name="Footer Placeholder 5">
            <a:extLst>
              <a:ext uri="{FF2B5EF4-FFF2-40B4-BE49-F238E27FC236}">
                <a16:creationId xmlns:a16="http://schemas.microsoft.com/office/drawing/2014/main" id="{77DF9D7E-DF83-BF49-9F0B-6172EA55E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BB53B-8C36-D540-BDEE-29E1A5F54BFB}"/>
              </a:ext>
            </a:extLst>
          </p:cNvPr>
          <p:cNvSpPr>
            <a:spLocks noGrp="1"/>
          </p:cNvSpPr>
          <p:nvPr>
            <p:ph type="sldNum" sz="quarter" idx="12"/>
          </p:nvPr>
        </p:nvSpPr>
        <p:spPr/>
        <p:txBody>
          <a:bodyPr/>
          <a:lstStyle/>
          <a:p>
            <a:fld id="{F302E0A0-BF64-5E4E-B062-986469B66C27}" type="slidenum">
              <a:rPr lang="en-US" smtClean="0"/>
              <a:t>‹#›</a:t>
            </a:fld>
            <a:endParaRPr lang="en-US"/>
          </a:p>
        </p:txBody>
      </p:sp>
    </p:spTree>
    <p:extLst>
      <p:ext uri="{BB962C8B-B14F-4D97-AF65-F5344CB8AC3E}">
        <p14:creationId xmlns:p14="http://schemas.microsoft.com/office/powerpoint/2010/main" val="34308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3B0565-0E36-4048-84A1-294B1DD6F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F35D1-C693-AF4F-8B93-D9CFE72BF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B904-6274-1A44-A609-5B3A9E90D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819C9-2263-1A43-8F74-E42C80460847}" type="datetimeFigureOut">
              <a:rPr lang="en-US" smtClean="0"/>
              <a:t>11/19/20</a:t>
            </a:fld>
            <a:endParaRPr lang="en-US"/>
          </a:p>
        </p:txBody>
      </p:sp>
      <p:sp>
        <p:nvSpPr>
          <p:cNvPr id="5" name="Footer Placeholder 4">
            <a:extLst>
              <a:ext uri="{FF2B5EF4-FFF2-40B4-BE49-F238E27FC236}">
                <a16:creationId xmlns:a16="http://schemas.microsoft.com/office/drawing/2014/main" id="{99AEA5A3-FBC3-104A-96E4-6BA2B0D95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7F189-DDCD-7D47-A361-C0710F848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E0A0-BF64-5E4E-B062-986469B66C27}" type="slidenum">
              <a:rPr lang="en-US" smtClean="0"/>
              <a:t>‹#›</a:t>
            </a:fld>
            <a:endParaRPr lang="en-US"/>
          </a:p>
        </p:txBody>
      </p:sp>
    </p:spTree>
    <p:extLst>
      <p:ext uri="{BB962C8B-B14F-4D97-AF65-F5344CB8AC3E}">
        <p14:creationId xmlns:p14="http://schemas.microsoft.com/office/powerpoint/2010/main" val="282566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eginfo.legislature.ca.go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4FC72-D459-3D40-8749-419C65FF2352}"/>
              </a:ext>
            </a:extLst>
          </p:cNvPr>
          <p:cNvSpPr>
            <a:spLocks noGrp="1"/>
          </p:cNvSpPr>
          <p:nvPr>
            <p:ph type="ctrTitle"/>
          </p:nvPr>
        </p:nvSpPr>
        <p:spPr/>
        <p:txBody>
          <a:bodyPr/>
          <a:lstStyle/>
          <a:p>
            <a:r>
              <a:rPr lang="en-US" dirty="0"/>
              <a:t>Crime and Poverty</a:t>
            </a:r>
          </a:p>
        </p:txBody>
      </p:sp>
      <p:sp>
        <p:nvSpPr>
          <p:cNvPr id="3" name="Subtitle 2">
            <a:extLst>
              <a:ext uri="{FF2B5EF4-FFF2-40B4-BE49-F238E27FC236}">
                <a16:creationId xmlns:a16="http://schemas.microsoft.com/office/drawing/2014/main" id="{A2BC13F8-ADAD-9843-BE48-03C304AEBB5D}"/>
              </a:ext>
            </a:extLst>
          </p:cNvPr>
          <p:cNvSpPr>
            <a:spLocks noGrp="1"/>
          </p:cNvSpPr>
          <p:nvPr>
            <p:ph type="subTitle" idx="1"/>
          </p:nvPr>
        </p:nvSpPr>
        <p:spPr/>
        <p:txBody>
          <a:bodyPr/>
          <a:lstStyle/>
          <a:p>
            <a:r>
              <a:rPr lang="en-US" dirty="0"/>
              <a:t>Project 1</a:t>
            </a:r>
          </a:p>
          <a:p>
            <a:r>
              <a:rPr lang="en-US" dirty="0"/>
              <a:t>November 21, 2020</a:t>
            </a:r>
          </a:p>
          <a:p>
            <a:r>
              <a:rPr lang="en-US" dirty="0"/>
              <a:t>Presenters: Sean Galloway, Peter Vlahos, Elliot Chen, Cora Micsunescu</a:t>
            </a:r>
          </a:p>
        </p:txBody>
      </p:sp>
    </p:spTree>
    <p:extLst>
      <p:ext uri="{BB962C8B-B14F-4D97-AF65-F5344CB8AC3E}">
        <p14:creationId xmlns:p14="http://schemas.microsoft.com/office/powerpoint/2010/main" val="160919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074E-4286-8643-B8C2-9A5B53DC2508}"/>
              </a:ext>
            </a:extLst>
          </p:cNvPr>
          <p:cNvSpPr>
            <a:spLocks noGrp="1"/>
          </p:cNvSpPr>
          <p:nvPr>
            <p:ph type="title"/>
          </p:nvPr>
        </p:nvSpPr>
        <p:spPr/>
        <p:txBody>
          <a:bodyPr/>
          <a:lstStyle/>
          <a:p>
            <a:pPr algn="ctr"/>
            <a:r>
              <a:rPr lang="en-US" dirty="0"/>
              <a:t>Table of Contents</a:t>
            </a:r>
          </a:p>
        </p:txBody>
      </p:sp>
      <p:sp>
        <p:nvSpPr>
          <p:cNvPr id="3" name="Content Placeholder 2">
            <a:extLst>
              <a:ext uri="{FF2B5EF4-FFF2-40B4-BE49-F238E27FC236}">
                <a16:creationId xmlns:a16="http://schemas.microsoft.com/office/drawing/2014/main" id="{A6FCA1D8-39FA-FC4C-97BA-D9BF57366658}"/>
              </a:ext>
            </a:extLst>
          </p:cNvPr>
          <p:cNvSpPr>
            <a:spLocks noGrp="1"/>
          </p:cNvSpPr>
          <p:nvPr>
            <p:ph idx="1"/>
          </p:nvPr>
        </p:nvSpPr>
        <p:spPr/>
        <p:txBody>
          <a:bodyPr/>
          <a:lstStyle/>
          <a:p>
            <a:r>
              <a:rPr lang="en-US" dirty="0"/>
              <a:t>Null Hypothesis </a:t>
            </a:r>
          </a:p>
          <a:p>
            <a:r>
              <a:rPr lang="en-US" dirty="0"/>
              <a:t>Definitions and Context</a:t>
            </a:r>
          </a:p>
          <a:p>
            <a:endParaRPr lang="en-US" dirty="0"/>
          </a:p>
        </p:txBody>
      </p:sp>
    </p:spTree>
    <p:extLst>
      <p:ext uri="{BB962C8B-B14F-4D97-AF65-F5344CB8AC3E}">
        <p14:creationId xmlns:p14="http://schemas.microsoft.com/office/powerpoint/2010/main" val="213936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C109-01B6-0842-B9D6-37514348FD88}"/>
              </a:ext>
            </a:extLst>
          </p:cNvPr>
          <p:cNvSpPr>
            <a:spLocks noGrp="1"/>
          </p:cNvSpPr>
          <p:nvPr>
            <p:ph type="title"/>
          </p:nvPr>
        </p:nvSpPr>
        <p:spPr/>
        <p:txBody>
          <a:bodyPr/>
          <a:lstStyle/>
          <a:p>
            <a:r>
              <a:rPr lang="en-US" dirty="0"/>
              <a:t>Null Hypothesis</a:t>
            </a:r>
          </a:p>
        </p:txBody>
      </p:sp>
      <p:sp>
        <p:nvSpPr>
          <p:cNvPr id="3" name="Content Placeholder 2">
            <a:extLst>
              <a:ext uri="{FF2B5EF4-FFF2-40B4-BE49-F238E27FC236}">
                <a16:creationId xmlns:a16="http://schemas.microsoft.com/office/drawing/2014/main" id="{CA631518-B36F-AB4A-90D4-6762FE2E5C57}"/>
              </a:ext>
            </a:extLst>
          </p:cNvPr>
          <p:cNvSpPr>
            <a:spLocks noGrp="1"/>
          </p:cNvSpPr>
          <p:nvPr>
            <p:ph idx="1"/>
          </p:nvPr>
        </p:nvSpPr>
        <p:spPr/>
        <p:txBody>
          <a:bodyPr>
            <a:normAutofit fontScale="92500" lnSpcReduction="10000"/>
          </a:bodyPr>
          <a:lstStyle/>
          <a:p>
            <a:pPr marL="0" indent="0">
              <a:buNone/>
            </a:pPr>
            <a:r>
              <a:rPr lang="en-US" dirty="0"/>
              <a:t>Our hypothesis is the following. We hypothesize that a decrease in the violent crime rate results in reductions in the poverty rate and a simultaneous increase in median income and median home prices. Our confidence level is 95% or a p-value of 0.05. We hypothesize that the p-value of these statistics in Oak Park, zip codes 95817 and 95820, is statistically different from Sacramento County. Our observed variables are the crime rate, poverty rate, income rate, and median home prices of Oak Park and Sacramento County. Our expected values are the crime rate, poverty rate, income rate, and median home prices for all of Sacramento County. Based on the observed versus the typical values, we can calculate the p-value. If the p-value is less than 0.05, we will accept the hypothesis. This analysis matters as police forces could use it to understand better where to assign resources.</a:t>
            </a:r>
          </a:p>
        </p:txBody>
      </p:sp>
    </p:spTree>
    <p:extLst>
      <p:ext uri="{BB962C8B-B14F-4D97-AF65-F5344CB8AC3E}">
        <p14:creationId xmlns:p14="http://schemas.microsoft.com/office/powerpoint/2010/main" val="409715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F5BA-5CD8-EA4E-AE25-F48196B39B37}"/>
              </a:ext>
            </a:extLst>
          </p:cNvPr>
          <p:cNvSpPr>
            <a:spLocks noGrp="1"/>
          </p:cNvSpPr>
          <p:nvPr>
            <p:ph type="title"/>
          </p:nvPr>
        </p:nvSpPr>
        <p:spPr/>
        <p:txBody>
          <a:bodyPr/>
          <a:lstStyle/>
          <a:p>
            <a:r>
              <a:rPr lang="en-US" dirty="0"/>
              <a:t>Definitions of Terms Used</a:t>
            </a:r>
          </a:p>
        </p:txBody>
      </p:sp>
      <p:sp>
        <p:nvSpPr>
          <p:cNvPr id="3" name="Content Placeholder 2">
            <a:extLst>
              <a:ext uri="{FF2B5EF4-FFF2-40B4-BE49-F238E27FC236}">
                <a16:creationId xmlns:a16="http://schemas.microsoft.com/office/drawing/2014/main" id="{15AEA719-D28A-A44E-B99F-4528774D6D11}"/>
              </a:ext>
            </a:extLst>
          </p:cNvPr>
          <p:cNvSpPr>
            <a:spLocks noGrp="1"/>
          </p:cNvSpPr>
          <p:nvPr>
            <p:ph idx="1"/>
          </p:nvPr>
        </p:nvSpPr>
        <p:spPr/>
        <p:txBody>
          <a:bodyPr>
            <a:normAutofit/>
          </a:bodyPr>
          <a:lstStyle/>
          <a:p>
            <a:r>
              <a:rPr lang="en-US" dirty="0"/>
              <a:t>“PC Personal”: refers to California Penal Code Crimes Against the Person which include Homicide, Mayhem, Kidnapping, Hostages, Robbery, Attempts to Kill, Assaults, False Imprisonment and Human Trafficking, and Assault and Battery.</a:t>
            </a:r>
          </a:p>
          <a:p>
            <a:r>
              <a:rPr lang="en-US" dirty="0"/>
              <a:t>“PC All”: refers to California Penal Code of all other types of crime including crimes against property, crimes against public justice, crimes against the person involving sexual assault, criminal threats, and miscellaneous crimes. </a:t>
            </a:r>
          </a:p>
          <a:p>
            <a:r>
              <a:rPr lang="en-US" dirty="0"/>
              <a:t>Additional information can be found here: </a:t>
            </a:r>
            <a:r>
              <a:rPr lang="en-US" dirty="0">
                <a:hlinkClick r:id="rId2"/>
              </a:rPr>
              <a:t>https://leginfo.legislature.ca.gov/</a:t>
            </a:r>
            <a:r>
              <a:rPr lang="en-US" dirty="0"/>
              <a:t> </a:t>
            </a:r>
          </a:p>
          <a:p>
            <a:endParaRPr lang="en-US" dirty="0"/>
          </a:p>
          <a:p>
            <a:endParaRPr lang="en-US" dirty="0"/>
          </a:p>
        </p:txBody>
      </p:sp>
    </p:spTree>
    <p:extLst>
      <p:ext uri="{BB962C8B-B14F-4D97-AF65-F5344CB8AC3E}">
        <p14:creationId xmlns:p14="http://schemas.microsoft.com/office/powerpoint/2010/main" val="189765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BE19F-7A99-ED47-AE18-076D3DB49216}"/>
              </a:ext>
            </a:extLst>
          </p:cNvPr>
          <p:cNvSpPr>
            <a:spLocks noGrp="1"/>
          </p:cNvSpPr>
          <p:nvPr>
            <p:ph type="title"/>
          </p:nvPr>
        </p:nvSpPr>
        <p:spPr/>
        <p:txBody>
          <a:bodyPr/>
          <a:lstStyle/>
          <a:p>
            <a:pPr algn="ctr"/>
            <a:r>
              <a:rPr lang="en-US" dirty="0"/>
              <a:t>Sacramento County with Postal Zip Codes</a:t>
            </a:r>
          </a:p>
        </p:txBody>
      </p:sp>
      <p:pic>
        <p:nvPicPr>
          <p:cNvPr id="5" name="Content Placeholder 4">
            <a:extLst>
              <a:ext uri="{FF2B5EF4-FFF2-40B4-BE49-F238E27FC236}">
                <a16:creationId xmlns:a16="http://schemas.microsoft.com/office/drawing/2014/main" id="{8F47734C-90E9-2449-A9DC-60D9D3541E63}"/>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3489434" y="1690688"/>
            <a:ext cx="5213131" cy="4236967"/>
          </a:xfrm>
          <a:ln w="3175">
            <a:solidFill>
              <a:schemeClr val="tx1"/>
            </a:solidFill>
          </a:ln>
        </p:spPr>
      </p:pic>
    </p:spTree>
    <p:extLst>
      <p:ext uri="{BB962C8B-B14F-4D97-AF65-F5344CB8AC3E}">
        <p14:creationId xmlns:p14="http://schemas.microsoft.com/office/powerpoint/2010/main" val="3361318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308</Words>
  <Application>Microsoft Macintosh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Crime and Poverty</vt:lpstr>
      <vt:lpstr>Table of Contents</vt:lpstr>
      <vt:lpstr>Null Hypothesis</vt:lpstr>
      <vt:lpstr>Definitions of Terms Used</vt:lpstr>
      <vt:lpstr>Sacramento County with Postal Zip Codes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Poverty</dc:title>
  <dc:creator>Cora Micsunescu</dc:creator>
  <cp:lastModifiedBy>Cora Micsunescu</cp:lastModifiedBy>
  <cp:revision>14</cp:revision>
  <dcterms:created xsi:type="dcterms:W3CDTF">2020-11-19T03:29:54Z</dcterms:created>
  <dcterms:modified xsi:type="dcterms:W3CDTF">2020-11-19T21:33:58Z</dcterms:modified>
</cp:coreProperties>
</file>