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75" r:id="rId4"/>
    <p:sldId id="258" r:id="rId5"/>
    <p:sldId id="259" r:id="rId6"/>
    <p:sldId id="276" r:id="rId7"/>
    <p:sldId id="261" r:id="rId8"/>
    <p:sldId id="263" r:id="rId9"/>
    <p:sldId id="262" r:id="rId10"/>
    <p:sldId id="264" r:id="rId11"/>
    <p:sldId id="266" r:id="rId12"/>
    <p:sldId id="269" r:id="rId13"/>
    <p:sldId id="267"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92"/>
    <p:restoredTop sz="94678"/>
  </p:normalViewPr>
  <p:slideViewPr>
    <p:cSldViewPr snapToGrid="0" snapToObjects="1">
      <p:cViewPr varScale="1">
        <p:scale>
          <a:sx n="109" d="100"/>
          <a:sy n="109" d="100"/>
        </p:scale>
        <p:origin x="192" y="153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E4D9-3B08-2145-9E5F-61AFE9699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14D3BA-5B49-0A46-BAD7-8EDC581F8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437B7-EF11-5B46-B98A-D1911AA210CB}"/>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5" name="Footer Placeholder 4">
            <a:extLst>
              <a:ext uri="{FF2B5EF4-FFF2-40B4-BE49-F238E27FC236}">
                <a16:creationId xmlns:a16="http://schemas.microsoft.com/office/drawing/2014/main" id="{2D81C708-4E2B-1245-8AC3-9E512B6F9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CC3C0-158E-1A40-8BF4-8465934D832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68009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3AB7-AE73-B244-B57C-C6D58AE06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72F5C0-5A78-414C-A644-FC586E6D2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9E98D-D2A1-EB43-B49E-2065EAC7C9F7}"/>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5" name="Footer Placeholder 4">
            <a:extLst>
              <a:ext uri="{FF2B5EF4-FFF2-40B4-BE49-F238E27FC236}">
                <a16:creationId xmlns:a16="http://schemas.microsoft.com/office/drawing/2014/main" id="{906F6C32-DADA-E044-936A-42E7ADED9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8EF1B-A992-494D-89E3-2F33468506A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22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888CC-F2B3-B149-8551-0F6F88B60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87EB6-B85A-484C-ABE6-4469DC781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8465E-8674-D348-8AD8-C76825310DAD}"/>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5" name="Footer Placeholder 4">
            <a:extLst>
              <a:ext uri="{FF2B5EF4-FFF2-40B4-BE49-F238E27FC236}">
                <a16:creationId xmlns:a16="http://schemas.microsoft.com/office/drawing/2014/main" id="{9ED4B2DD-4ACB-7948-8F7C-50ADC1A68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5D3AF-0B8F-F341-B634-75C6D1359BF1}"/>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568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3E1-36B4-8043-BC94-59F68CC5C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BE5DB-13BA-1C43-A347-FA99CCF91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DABEF-75B6-CB49-BE25-B0B0AC84D6D5}"/>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5" name="Footer Placeholder 4">
            <a:extLst>
              <a:ext uri="{FF2B5EF4-FFF2-40B4-BE49-F238E27FC236}">
                <a16:creationId xmlns:a16="http://schemas.microsoft.com/office/drawing/2014/main" id="{5CC9DBF0-0D38-754A-B140-A1A50CB9B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EDB1-BB72-1A41-A9AC-66E2AFDB6FE9}"/>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51300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84F3-C85D-0340-B31B-88AECA93F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4A6A3C-4FA6-3849-84C2-3B7F3E881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7BE76-4929-D944-94AC-F0012F68D6C2}"/>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5" name="Footer Placeholder 4">
            <a:extLst>
              <a:ext uri="{FF2B5EF4-FFF2-40B4-BE49-F238E27FC236}">
                <a16:creationId xmlns:a16="http://schemas.microsoft.com/office/drawing/2014/main" id="{9AE74A02-B755-324A-AF3B-7DB99F44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15679-E4F1-8E48-BF02-88E0FFEF7A5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226794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E1A-A22F-9C4D-A69F-3AD12536A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D01C1-2012-BA4E-B7C7-094BFD539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0EF70-0DAC-C447-AC6C-174AC7546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71134-B6A0-7040-A49A-DB4CDB261DF2}"/>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6" name="Footer Placeholder 5">
            <a:extLst>
              <a:ext uri="{FF2B5EF4-FFF2-40B4-BE49-F238E27FC236}">
                <a16:creationId xmlns:a16="http://schemas.microsoft.com/office/drawing/2014/main" id="{65B87D46-FD4F-AD4D-A376-C8E048E26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A7F30-226D-CE48-8875-D7D15B4165BC}"/>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227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997-3EA4-A444-B8DD-4F4F4FF71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39628-0EE5-7644-A4C0-2FFACB86E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B3FFF-1506-9C44-9E2C-D18081D25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27159-C2BF-B340-A55F-964150E5E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0E66C-0360-4345-9F81-C3433A8A6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70967-D375-8946-8E82-B8B186A886EB}"/>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8" name="Footer Placeholder 7">
            <a:extLst>
              <a:ext uri="{FF2B5EF4-FFF2-40B4-BE49-F238E27FC236}">
                <a16:creationId xmlns:a16="http://schemas.microsoft.com/office/drawing/2014/main" id="{A03EA31F-3DAE-0C42-8B14-112FA7AD4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DD0C8-B675-B346-BAE3-4D97196CB53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12141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01E7-C5FB-9B48-B1C5-F03EFBB3E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63809C-AE89-E945-BA01-5C4D49C6BAC3}"/>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4" name="Footer Placeholder 3">
            <a:extLst>
              <a:ext uri="{FF2B5EF4-FFF2-40B4-BE49-F238E27FC236}">
                <a16:creationId xmlns:a16="http://schemas.microsoft.com/office/drawing/2014/main" id="{8D7C9F94-ABD9-1142-A3ED-2014E3F38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DEE10-367C-384C-8ED3-DD6BD2D8A3C7}"/>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07333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F8D69-E7F3-9C46-B9D9-1E2586C80B4C}"/>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3" name="Footer Placeholder 2">
            <a:extLst>
              <a:ext uri="{FF2B5EF4-FFF2-40B4-BE49-F238E27FC236}">
                <a16:creationId xmlns:a16="http://schemas.microsoft.com/office/drawing/2014/main" id="{830C7B1E-C113-BF4A-AB47-E508B2F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28CFE-536F-504D-BF61-EA191F8CD50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71227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49D-DA57-7940-BC60-F18004B25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53E29-69F1-0141-96D4-AE15F7D6A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0BE5B-E73F-6E43-957D-0972B174A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5B043-33AC-3141-8D89-E302EBB63FFF}"/>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6" name="Footer Placeholder 5">
            <a:extLst>
              <a:ext uri="{FF2B5EF4-FFF2-40B4-BE49-F238E27FC236}">
                <a16:creationId xmlns:a16="http://schemas.microsoft.com/office/drawing/2014/main" id="{7B30D032-9094-1B4C-9C94-322937B07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1D47F-90E0-AF43-901E-35EAED77CB6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0752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2DBF-EE32-5145-86BA-823B9945B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2FCFB-1E4A-CD4C-824E-2A1F55A48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B805E-9B02-B247-8483-F2304E64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03539-F49F-F144-88E6-99DA311DEE9F}"/>
              </a:ext>
            </a:extLst>
          </p:cNvPr>
          <p:cNvSpPr>
            <a:spLocks noGrp="1"/>
          </p:cNvSpPr>
          <p:nvPr>
            <p:ph type="dt" sz="half" idx="10"/>
          </p:nvPr>
        </p:nvSpPr>
        <p:spPr/>
        <p:txBody>
          <a:bodyPr/>
          <a:lstStyle/>
          <a:p>
            <a:fld id="{FE2819C9-2263-1A43-8F74-E42C80460847}" type="datetimeFigureOut">
              <a:rPr lang="en-US" smtClean="0"/>
              <a:t>11/20/20</a:t>
            </a:fld>
            <a:endParaRPr lang="en-US"/>
          </a:p>
        </p:txBody>
      </p:sp>
      <p:sp>
        <p:nvSpPr>
          <p:cNvPr id="6" name="Footer Placeholder 5">
            <a:extLst>
              <a:ext uri="{FF2B5EF4-FFF2-40B4-BE49-F238E27FC236}">
                <a16:creationId xmlns:a16="http://schemas.microsoft.com/office/drawing/2014/main" id="{77DF9D7E-DF83-BF49-9F0B-6172EA55E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BB53B-8C36-D540-BDEE-29E1A5F54BFB}"/>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4308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B0565-0E36-4048-84A1-294B1DD6F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F35D1-C693-AF4F-8B93-D9CFE72BF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B904-6274-1A44-A609-5B3A9E90D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819C9-2263-1A43-8F74-E42C80460847}" type="datetimeFigureOut">
              <a:rPr lang="en-US" smtClean="0"/>
              <a:t>11/20/20</a:t>
            </a:fld>
            <a:endParaRPr lang="en-US"/>
          </a:p>
        </p:txBody>
      </p:sp>
      <p:sp>
        <p:nvSpPr>
          <p:cNvPr id="5" name="Footer Placeholder 4">
            <a:extLst>
              <a:ext uri="{FF2B5EF4-FFF2-40B4-BE49-F238E27FC236}">
                <a16:creationId xmlns:a16="http://schemas.microsoft.com/office/drawing/2014/main" id="{99AEA5A3-FBC3-104A-96E4-6BA2B0D95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7F189-DDCD-7D47-A361-C0710F848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E0A0-BF64-5E4E-B062-986469B66C27}" type="slidenum">
              <a:rPr lang="en-US" smtClean="0"/>
              <a:t>‹#›</a:t>
            </a:fld>
            <a:endParaRPr lang="en-US"/>
          </a:p>
        </p:txBody>
      </p:sp>
    </p:spTree>
    <p:extLst>
      <p:ext uri="{BB962C8B-B14F-4D97-AF65-F5344CB8AC3E}">
        <p14:creationId xmlns:p14="http://schemas.microsoft.com/office/powerpoint/2010/main" val="282566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iclt.net/sn/clt/capitolimpact/gw_ziplist.aspx?FIPS=06067" TargetMode="External"/><Relationship Id="rId2" Type="http://schemas.openxmlformats.org/officeDocument/2006/relationships/hyperlink" Target="https://data.saccounty.net/datasets/9a7f2df25a584ff9b55db274704ad7c9_0/geoservice" TargetMode="External"/><Relationship Id="rId1" Type="http://schemas.openxmlformats.org/officeDocument/2006/relationships/slideLayout" Target="../slideLayouts/slideLayout2.xml"/><Relationship Id="rId5" Type="http://schemas.openxmlformats.org/officeDocument/2006/relationships/hyperlink" Target="https://cloud.google.com/maps-platform" TargetMode="External"/><Relationship Id="rId4" Type="http://schemas.openxmlformats.org/officeDocument/2006/relationships/hyperlink" Target="https://api.census.gov/data.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eginfo.legislature.ca.go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4FC72-D459-3D40-8749-419C65FF2352}"/>
              </a:ext>
            </a:extLst>
          </p:cNvPr>
          <p:cNvSpPr>
            <a:spLocks noGrp="1"/>
          </p:cNvSpPr>
          <p:nvPr>
            <p:ph type="ctrTitle"/>
          </p:nvPr>
        </p:nvSpPr>
        <p:spPr>
          <a:xfrm>
            <a:off x="1285241" y="1008993"/>
            <a:ext cx="9231410" cy="3542045"/>
          </a:xfrm>
        </p:spPr>
        <p:txBody>
          <a:bodyPr anchor="b">
            <a:normAutofit/>
          </a:bodyPr>
          <a:lstStyle/>
          <a:p>
            <a:pPr algn="l"/>
            <a:r>
              <a:rPr lang="en-US" sz="11500"/>
              <a:t>Crime and Poverty</a:t>
            </a:r>
          </a:p>
        </p:txBody>
      </p:sp>
      <p:sp>
        <p:nvSpPr>
          <p:cNvPr id="3" name="Subtitle 2">
            <a:extLst>
              <a:ext uri="{FF2B5EF4-FFF2-40B4-BE49-F238E27FC236}">
                <a16:creationId xmlns:a16="http://schemas.microsoft.com/office/drawing/2014/main" id="{A2BC13F8-ADAD-9843-BE48-03C304AEBB5D}"/>
              </a:ext>
            </a:extLst>
          </p:cNvPr>
          <p:cNvSpPr>
            <a:spLocks noGrp="1"/>
          </p:cNvSpPr>
          <p:nvPr>
            <p:ph type="subTitle" idx="1"/>
          </p:nvPr>
        </p:nvSpPr>
        <p:spPr>
          <a:xfrm>
            <a:off x="1285241" y="4582814"/>
            <a:ext cx="7132335" cy="1312657"/>
          </a:xfrm>
        </p:spPr>
        <p:txBody>
          <a:bodyPr anchor="t">
            <a:normAutofit/>
          </a:bodyPr>
          <a:lstStyle/>
          <a:p>
            <a:pPr algn="l"/>
            <a:r>
              <a:rPr lang="en-US" sz="1900"/>
              <a:t>Project 1</a:t>
            </a:r>
          </a:p>
          <a:p>
            <a:pPr algn="l"/>
            <a:r>
              <a:rPr lang="en-US" sz="1900"/>
              <a:t>November 21, 2020</a:t>
            </a:r>
          </a:p>
          <a:p>
            <a:pPr algn="l"/>
            <a:r>
              <a:rPr lang="en-US" sz="1900"/>
              <a:t>Presenters: Sean Galloway, Peter Vlahos, Elliot Chen, Cora Micsunescu</a:t>
            </a:r>
          </a:p>
        </p:txBody>
      </p:sp>
    </p:spTree>
    <p:extLst>
      <p:ext uri="{BB962C8B-B14F-4D97-AF65-F5344CB8AC3E}">
        <p14:creationId xmlns:p14="http://schemas.microsoft.com/office/powerpoint/2010/main" val="1609191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44C0-0B3B-B244-82D4-A5BA890AA477}"/>
              </a:ext>
            </a:extLst>
          </p:cNvPr>
          <p:cNvSpPr>
            <a:spLocks noGrp="1"/>
          </p:cNvSpPr>
          <p:nvPr>
            <p:ph type="title"/>
          </p:nvPr>
        </p:nvSpPr>
        <p:spPr/>
        <p:txBody>
          <a:bodyPr/>
          <a:lstStyle/>
          <a:p>
            <a:pPr algn="ctr"/>
            <a:r>
              <a:rPr lang="en-US" dirty="0"/>
              <a:t>A heat map of the crime rates reflects the same trend</a:t>
            </a:r>
          </a:p>
        </p:txBody>
      </p:sp>
      <p:pic>
        <p:nvPicPr>
          <p:cNvPr id="6" name="Content Placeholder 5" descr="Map&#10;&#10;Description automatically generated">
            <a:extLst>
              <a:ext uri="{FF2B5EF4-FFF2-40B4-BE49-F238E27FC236}">
                <a16:creationId xmlns:a16="http://schemas.microsoft.com/office/drawing/2014/main" id="{13804F86-FB8E-794B-85F9-8F8135423EBD}"/>
              </a:ext>
            </a:extLst>
          </p:cNvPr>
          <p:cNvPicPr>
            <a:picLocks noGrp="1" noChangeAspect="1"/>
          </p:cNvPicPr>
          <p:nvPr>
            <p:ph sz="half" idx="1"/>
          </p:nvPr>
        </p:nvPicPr>
        <p:blipFill>
          <a:blip r:embed="rId2"/>
          <a:stretch>
            <a:fillRect/>
          </a:stretch>
        </p:blipFill>
        <p:spPr>
          <a:xfrm>
            <a:off x="1670050" y="2534444"/>
            <a:ext cx="3517900" cy="2933700"/>
          </a:xfrm>
        </p:spPr>
      </p:pic>
      <p:pic>
        <p:nvPicPr>
          <p:cNvPr id="8" name="Content Placeholder 7" descr="Map&#10;&#10;Description automatically generated">
            <a:extLst>
              <a:ext uri="{FF2B5EF4-FFF2-40B4-BE49-F238E27FC236}">
                <a16:creationId xmlns:a16="http://schemas.microsoft.com/office/drawing/2014/main" id="{FA8C7C05-E969-4347-BB79-BBF36C2C7E37}"/>
              </a:ext>
            </a:extLst>
          </p:cNvPr>
          <p:cNvPicPr>
            <a:picLocks noGrp="1" noChangeAspect="1"/>
          </p:cNvPicPr>
          <p:nvPr>
            <p:ph sz="half" idx="2"/>
          </p:nvPr>
        </p:nvPicPr>
        <p:blipFill>
          <a:blip r:embed="rId3"/>
          <a:stretch>
            <a:fillRect/>
          </a:stretch>
        </p:blipFill>
        <p:spPr>
          <a:xfrm>
            <a:off x="6908800" y="2528094"/>
            <a:ext cx="3708400" cy="2946400"/>
          </a:xfrm>
        </p:spPr>
      </p:pic>
      <p:sp>
        <p:nvSpPr>
          <p:cNvPr id="9" name="TextBox 8">
            <a:extLst>
              <a:ext uri="{FF2B5EF4-FFF2-40B4-BE49-F238E27FC236}">
                <a16:creationId xmlns:a16="http://schemas.microsoft.com/office/drawing/2014/main" id="{A7C4F9BA-2BEF-ED44-ADC2-4D6B05EA71EE}"/>
              </a:ext>
            </a:extLst>
          </p:cNvPr>
          <p:cNvSpPr txBox="1"/>
          <p:nvPr/>
        </p:nvSpPr>
        <p:spPr>
          <a:xfrm>
            <a:off x="2900856" y="2175641"/>
            <a:ext cx="710248" cy="369332"/>
          </a:xfrm>
          <a:prstGeom prst="rect">
            <a:avLst/>
          </a:prstGeom>
          <a:noFill/>
        </p:spPr>
        <p:txBody>
          <a:bodyPr wrap="square" rtlCol="0">
            <a:spAutoFit/>
          </a:bodyPr>
          <a:lstStyle/>
          <a:p>
            <a:r>
              <a:rPr lang="en-US" dirty="0"/>
              <a:t>2014</a:t>
            </a:r>
          </a:p>
        </p:txBody>
      </p:sp>
      <p:sp>
        <p:nvSpPr>
          <p:cNvPr id="10" name="TextBox 9">
            <a:extLst>
              <a:ext uri="{FF2B5EF4-FFF2-40B4-BE49-F238E27FC236}">
                <a16:creationId xmlns:a16="http://schemas.microsoft.com/office/drawing/2014/main" id="{96CC2537-573E-B943-8BC9-AEC11C2DF258}"/>
              </a:ext>
            </a:extLst>
          </p:cNvPr>
          <p:cNvSpPr txBox="1"/>
          <p:nvPr/>
        </p:nvSpPr>
        <p:spPr>
          <a:xfrm>
            <a:off x="8485646" y="2158762"/>
            <a:ext cx="805498" cy="369332"/>
          </a:xfrm>
          <a:prstGeom prst="rect">
            <a:avLst/>
          </a:prstGeom>
          <a:noFill/>
        </p:spPr>
        <p:txBody>
          <a:bodyPr wrap="square" rtlCol="0">
            <a:spAutoFit/>
          </a:bodyPr>
          <a:lstStyle/>
          <a:p>
            <a:r>
              <a:rPr lang="en-US" dirty="0"/>
              <a:t>2018</a:t>
            </a:r>
          </a:p>
        </p:txBody>
      </p:sp>
    </p:spTree>
    <p:extLst>
      <p:ext uri="{BB962C8B-B14F-4D97-AF65-F5344CB8AC3E}">
        <p14:creationId xmlns:p14="http://schemas.microsoft.com/office/powerpoint/2010/main" val="117556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E1F2-0055-FD49-804A-DD484BE3E1C0}"/>
              </a:ext>
            </a:extLst>
          </p:cNvPr>
          <p:cNvSpPr>
            <a:spLocks noGrp="1"/>
          </p:cNvSpPr>
          <p:nvPr>
            <p:ph type="title"/>
          </p:nvPr>
        </p:nvSpPr>
        <p:spPr/>
        <p:txBody>
          <a:bodyPr/>
          <a:lstStyle/>
          <a:p>
            <a:pPr algn="ctr"/>
            <a:r>
              <a:rPr lang="en-US" dirty="0"/>
              <a:t>An outlier in the data was identified, additional analysis confirmed it</a:t>
            </a:r>
          </a:p>
        </p:txBody>
      </p:sp>
      <p:pic>
        <p:nvPicPr>
          <p:cNvPr id="6" name="Content Placeholder 5" descr="Chart, box and whisker chart&#10;&#10;Description automatically generated">
            <a:extLst>
              <a:ext uri="{FF2B5EF4-FFF2-40B4-BE49-F238E27FC236}">
                <a16:creationId xmlns:a16="http://schemas.microsoft.com/office/drawing/2014/main" id="{6F4B9DB2-01AB-1A4E-9E0A-A0B527B1DEAB}"/>
              </a:ext>
            </a:extLst>
          </p:cNvPr>
          <p:cNvPicPr>
            <a:picLocks noGrp="1" noChangeAspect="1"/>
          </p:cNvPicPr>
          <p:nvPr>
            <p:ph sz="half" idx="1"/>
          </p:nvPr>
        </p:nvPicPr>
        <p:blipFill>
          <a:blip r:embed="rId2"/>
          <a:stretch>
            <a:fillRect/>
          </a:stretch>
        </p:blipFill>
        <p:spPr>
          <a:xfrm>
            <a:off x="838200" y="2274094"/>
            <a:ext cx="5181600" cy="3454400"/>
          </a:xfrm>
        </p:spPr>
      </p:pic>
      <p:pic>
        <p:nvPicPr>
          <p:cNvPr id="8" name="Content Placeholder 7" descr="Chart&#10;&#10;Description automatically generated">
            <a:extLst>
              <a:ext uri="{FF2B5EF4-FFF2-40B4-BE49-F238E27FC236}">
                <a16:creationId xmlns:a16="http://schemas.microsoft.com/office/drawing/2014/main" id="{3748B96D-1DE4-504B-ADD6-E9E08005F6F6}"/>
              </a:ext>
            </a:extLst>
          </p:cNvPr>
          <p:cNvPicPr>
            <a:picLocks noGrp="1" noChangeAspect="1"/>
          </p:cNvPicPr>
          <p:nvPr>
            <p:ph sz="half" idx="2"/>
          </p:nvPr>
        </p:nvPicPr>
        <p:blipFill>
          <a:blip r:embed="rId3"/>
          <a:stretch>
            <a:fillRect/>
          </a:stretch>
        </p:blipFill>
        <p:spPr>
          <a:xfrm>
            <a:off x="6172200" y="2364828"/>
            <a:ext cx="5181600" cy="3258206"/>
          </a:xfrm>
        </p:spPr>
      </p:pic>
      <p:sp>
        <p:nvSpPr>
          <p:cNvPr id="9" name="TextBox 8">
            <a:extLst>
              <a:ext uri="{FF2B5EF4-FFF2-40B4-BE49-F238E27FC236}">
                <a16:creationId xmlns:a16="http://schemas.microsoft.com/office/drawing/2014/main" id="{163B2049-67BD-B34D-8291-38417482DE9F}"/>
              </a:ext>
            </a:extLst>
          </p:cNvPr>
          <p:cNvSpPr txBox="1"/>
          <p:nvPr/>
        </p:nvSpPr>
        <p:spPr>
          <a:xfrm>
            <a:off x="1481959" y="5728494"/>
            <a:ext cx="9427779" cy="646331"/>
          </a:xfrm>
          <a:prstGeom prst="rect">
            <a:avLst/>
          </a:prstGeom>
          <a:noFill/>
        </p:spPr>
        <p:txBody>
          <a:bodyPr wrap="square" rtlCol="0">
            <a:spAutoFit/>
          </a:bodyPr>
          <a:lstStyle/>
          <a:p>
            <a:pPr algn="ctr"/>
            <a:r>
              <a:rPr lang="en-US" dirty="0"/>
              <a:t>The bar graph above clearly illustrates we have an outlier, 95837. The zip code was removed from further analysis as it threw off subsequent calculations.</a:t>
            </a:r>
          </a:p>
        </p:txBody>
      </p:sp>
    </p:spTree>
    <p:extLst>
      <p:ext uri="{BB962C8B-B14F-4D97-AF65-F5344CB8AC3E}">
        <p14:creationId xmlns:p14="http://schemas.microsoft.com/office/powerpoint/2010/main" val="938042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4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Placeholder 12" descr="Badge Question Mark">
            <a:extLst>
              <a:ext uri="{FF2B5EF4-FFF2-40B4-BE49-F238E27FC236}">
                <a16:creationId xmlns:a16="http://schemas.microsoft.com/office/drawing/2014/main" id="{8A08F2A4-EE36-B643-8F47-901E07DB601A}"/>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t="10520" b="10520"/>
          <a:stretch>
            <a:fillRect/>
          </a:stretch>
        </p:blipFill>
        <p:spPr>
          <a:xfrm>
            <a:off x="4991100" y="838200"/>
            <a:ext cx="6705600" cy="5270500"/>
          </a:xfrm>
        </p:spPr>
      </p:pic>
      <p:sp>
        <p:nvSpPr>
          <p:cNvPr id="5" name="Title 4">
            <a:extLst>
              <a:ext uri="{FF2B5EF4-FFF2-40B4-BE49-F238E27FC236}">
                <a16:creationId xmlns:a16="http://schemas.microsoft.com/office/drawing/2014/main" id="{2F7EE93D-E0F3-0B4F-9E0C-3904C99BEEDB}"/>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600" kern="1200">
                <a:solidFill>
                  <a:schemeClr val="tx1"/>
                </a:solidFill>
                <a:latin typeface="+mj-lt"/>
                <a:ea typeface="+mj-ea"/>
                <a:cs typeface="+mj-cs"/>
              </a:rPr>
              <a:t>Is there a correlation between the poverty rate and the crime rate?</a:t>
            </a:r>
          </a:p>
        </p:txBody>
      </p:sp>
      <p:sp>
        <p:nvSpPr>
          <p:cNvPr id="7" name="Text Placeholder 6">
            <a:extLst>
              <a:ext uri="{FF2B5EF4-FFF2-40B4-BE49-F238E27FC236}">
                <a16:creationId xmlns:a16="http://schemas.microsoft.com/office/drawing/2014/main" id="{55E3CBC9-A97D-8248-A63E-22ECABE825BF}"/>
              </a:ext>
            </a:extLst>
          </p:cNvPr>
          <p:cNvSpPr>
            <a:spLocks noGrp="1"/>
          </p:cNvSpPr>
          <p:nvPr>
            <p:ph type="body" sz="half" idx="2"/>
          </p:nvPr>
        </p:nvSpPr>
        <p:spPr>
          <a:xfrm>
            <a:off x="368300" y="2717800"/>
            <a:ext cx="3429000" cy="3200400"/>
          </a:xfrm>
        </p:spPr>
        <p:txBody>
          <a:bodyPr vert="horz" wrap="square" lIns="91440" tIns="45720" rIns="91440" bIns="45720" rtlCol="0" anchor="t">
            <a:normAutofit/>
          </a:bodyPr>
          <a:lstStyle/>
          <a:p>
            <a:pPr indent="-228600">
              <a:buFont typeface="Arial" panose="020B0604020202020204" pitchFamily="34" charset="0"/>
              <a:buChar char="•"/>
            </a:pPr>
            <a:r>
              <a:rPr lang="en-US" sz="2800" dirty="0"/>
              <a:t>Our hypothesis is that as the poverty rate goes up, the crime rate increases.</a:t>
            </a:r>
          </a:p>
          <a:p>
            <a:pPr indent="-228600">
              <a:buFont typeface="Arial" panose="020B0604020202020204" pitchFamily="34" charset="0"/>
              <a:buChar char="•"/>
            </a:pPr>
            <a:endParaRPr lang="en-US" sz="2800" dirty="0"/>
          </a:p>
        </p:txBody>
      </p:sp>
    </p:spTree>
    <p:extLst>
      <p:ext uri="{BB962C8B-B14F-4D97-AF65-F5344CB8AC3E}">
        <p14:creationId xmlns:p14="http://schemas.microsoft.com/office/powerpoint/2010/main" val="344367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E589FB-21B9-AB44-864C-0C2CCB168BC9}"/>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Sacramento County </a:t>
            </a: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1BB0B7B-C619-AA49-9400-EB962F819779}"/>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The average p-value is 0.02 and the average r-square value is 0.12. Given these values and the diagrams’ appearance, our hypothesis is confirmed.</a:t>
            </a:r>
          </a:p>
          <a:p>
            <a:pPr indent="-228600">
              <a:lnSpc>
                <a:spcPct val="90000"/>
              </a:lnSpc>
              <a:spcAft>
                <a:spcPts val="600"/>
              </a:spcAft>
              <a:buFont typeface="Arial" panose="020B0604020202020204" pitchFamily="34" charset="0"/>
              <a:buChar char="•"/>
            </a:pPr>
            <a:endParaRPr lang="en-US"/>
          </a:p>
        </p:txBody>
      </p:sp>
      <p:pic>
        <p:nvPicPr>
          <p:cNvPr id="8" name="Content Placeholder 7" descr="Chart, scatter chart&#10;&#10;Description automatically generated">
            <a:extLst>
              <a:ext uri="{FF2B5EF4-FFF2-40B4-BE49-F238E27FC236}">
                <a16:creationId xmlns:a16="http://schemas.microsoft.com/office/drawing/2014/main" id="{52C72A5B-0B5B-4E44-830D-75823A12BEB4}"/>
              </a:ext>
            </a:extLst>
          </p:cNvPr>
          <p:cNvPicPr>
            <a:picLocks noGrp="1" noChangeAspect="1"/>
          </p:cNvPicPr>
          <p:nvPr>
            <p:ph sz="half" idx="2"/>
          </p:nvPr>
        </p:nvPicPr>
        <p:blipFill>
          <a:blip r:embed="rId2"/>
          <a:stretch>
            <a:fillRect/>
          </a:stretch>
        </p:blipFill>
        <p:spPr>
          <a:xfrm>
            <a:off x="685639" y="2729397"/>
            <a:ext cx="5225796" cy="3483864"/>
          </a:xfrm>
          <a:prstGeom prst="rect">
            <a:avLst/>
          </a:prstGeom>
        </p:spPr>
      </p:pic>
      <p:pic>
        <p:nvPicPr>
          <p:cNvPr id="6" name="Content Placeholder 5" descr="Chart, scatter chart&#10;&#10;Description automatically generated">
            <a:extLst>
              <a:ext uri="{FF2B5EF4-FFF2-40B4-BE49-F238E27FC236}">
                <a16:creationId xmlns:a16="http://schemas.microsoft.com/office/drawing/2014/main" id="{B7197AEC-0450-B140-9E94-A5CBC5207FCF}"/>
              </a:ext>
            </a:extLst>
          </p:cNvPr>
          <p:cNvPicPr>
            <a:picLocks noGrp="1" noChangeAspect="1"/>
          </p:cNvPicPr>
          <p:nvPr>
            <p:ph sz="half" idx="1"/>
          </p:nvPr>
        </p:nvPicPr>
        <p:blipFill>
          <a:blip r:embed="rId3"/>
          <a:stretch>
            <a:fillRect/>
          </a:stretch>
        </p:blipFill>
        <p:spPr>
          <a:xfrm>
            <a:off x="6347424" y="2729397"/>
            <a:ext cx="5225796" cy="3483864"/>
          </a:xfrm>
          <a:prstGeom prst="rect">
            <a:avLst/>
          </a:prstGeom>
        </p:spPr>
      </p:pic>
    </p:spTree>
    <p:extLst>
      <p:ext uri="{BB962C8B-B14F-4D97-AF65-F5344CB8AC3E}">
        <p14:creationId xmlns:p14="http://schemas.microsoft.com/office/powerpoint/2010/main" val="363950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FB4B6351-2F76-4647-9450-AF9B37B27325}"/>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a:t>Oak Park </a:t>
            </a:r>
          </a:p>
        </p:txBody>
      </p:sp>
      <p:sp>
        <p:nvSpPr>
          <p:cNvPr id="22" name="Rectangle 2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697160B-8F48-8C4C-B3C0-4FFB87B30981}"/>
              </a:ext>
            </a:extLst>
          </p:cNvPr>
          <p:cNvSpPr txBox="1"/>
          <p:nvPr/>
        </p:nvSpPr>
        <p:spPr>
          <a:xfrm>
            <a:off x="841247" y="2359152"/>
            <a:ext cx="3410712" cy="342504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dirty="0"/>
              <a:t>The p-value is 0.23 and the r-square value is 0.16. Given these values and the diagram’s appearance, we conclude that Oak Park goes against the overall trend in Sacramento County. </a:t>
            </a:r>
          </a:p>
          <a:p>
            <a:pPr indent="-228600">
              <a:lnSpc>
                <a:spcPct val="90000"/>
              </a:lnSpc>
              <a:spcAft>
                <a:spcPts val="600"/>
              </a:spcAft>
              <a:buFont typeface="Arial" panose="020B0604020202020204" pitchFamily="34" charset="0"/>
              <a:buChar char="•"/>
            </a:pPr>
            <a:endParaRPr lang="en-US" sz="1700" dirty="0"/>
          </a:p>
        </p:txBody>
      </p:sp>
      <p:pic>
        <p:nvPicPr>
          <p:cNvPr id="12" name="Content Placeholder 11" descr="Chart, scatter chart&#10;&#10;Description automatically generated">
            <a:extLst>
              <a:ext uri="{FF2B5EF4-FFF2-40B4-BE49-F238E27FC236}">
                <a16:creationId xmlns:a16="http://schemas.microsoft.com/office/drawing/2014/main" id="{293A37EA-EE72-3844-A1BF-266B88C9A796}"/>
              </a:ext>
            </a:extLst>
          </p:cNvPr>
          <p:cNvPicPr>
            <a:picLocks noGrp="1" noChangeAspect="1"/>
          </p:cNvPicPr>
          <p:nvPr>
            <p:ph idx="1"/>
          </p:nvPr>
        </p:nvPicPr>
        <p:blipFill rotWithShape="1">
          <a:blip r:embed="rId2"/>
          <a:srcRect l="7636" r="11598" b="-2"/>
          <a:stretch/>
        </p:blipFill>
        <p:spPr>
          <a:xfrm>
            <a:off x="5124450" y="634382"/>
            <a:ext cx="6657213" cy="5495162"/>
          </a:xfrm>
          <a:prstGeom prst="rect">
            <a:avLst/>
          </a:prstGeom>
        </p:spPr>
      </p:pic>
    </p:spTree>
    <p:extLst>
      <p:ext uri="{BB962C8B-B14F-4D97-AF65-F5344CB8AC3E}">
        <p14:creationId xmlns:p14="http://schemas.microsoft.com/office/powerpoint/2010/main" val="420659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A65B19-F916-A34F-AE6F-80296158A5C4}"/>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2700"/>
              <a:t>Crime Rate vs. Median Home Values in Sacramento County for 2014-2018</a:t>
            </a:r>
          </a:p>
        </p:txBody>
      </p:sp>
      <p:sp>
        <p:nvSpPr>
          <p:cNvPr id="31" name="Rectangle 3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3" name="Rectangle 3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98334412-A37A-8D45-BC60-6FDB2E80CF4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The average p-value is 0.01 and the average r-square value is 0.15. Given these values and the diagrams’ appearance, our hypothesis, which is that as median home values increase the crime rate decreases, is confirmed.</a:t>
            </a:r>
            <a:endParaRPr lang="en-US"/>
          </a:p>
        </p:txBody>
      </p:sp>
      <p:pic>
        <p:nvPicPr>
          <p:cNvPr id="19" name="Content Placeholder 18" descr="Chart, scatter chart&#10;&#10;Description automatically generated">
            <a:extLst>
              <a:ext uri="{FF2B5EF4-FFF2-40B4-BE49-F238E27FC236}">
                <a16:creationId xmlns:a16="http://schemas.microsoft.com/office/drawing/2014/main" id="{D3703BF8-BD70-DC4B-AE4E-87D90FE0947A}"/>
              </a:ext>
            </a:extLst>
          </p:cNvPr>
          <p:cNvPicPr>
            <a:picLocks noGrp="1" noChangeAspect="1"/>
          </p:cNvPicPr>
          <p:nvPr>
            <p:ph sz="half" idx="2"/>
          </p:nvPr>
        </p:nvPicPr>
        <p:blipFill>
          <a:blip r:embed="rId2"/>
          <a:stretch>
            <a:fillRect/>
          </a:stretch>
        </p:blipFill>
        <p:spPr>
          <a:xfrm>
            <a:off x="685639" y="2729397"/>
            <a:ext cx="5225796" cy="3483864"/>
          </a:xfrm>
          <a:prstGeom prst="rect">
            <a:avLst/>
          </a:prstGeom>
        </p:spPr>
      </p:pic>
      <p:pic>
        <p:nvPicPr>
          <p:cNvPr id="17" name="Content Placeholder 16" descr="Chart, scatter chart&#10;&#10;Description automatically generated">
            <a:extLst>
              <a:ext uri="{FF2B5EF4-FFF2-40B4-BE49-F238E27FC236}">
                <a16:creationId xmlns:a16="http://schemas.microsoft.com/office/drawing/2014/main" id="{9773D26D-9102-9042-8DCB-1E8F87070936}"/>
              </a:ext>
            </a:extLst>
          </p:cNvPr>
          <p:cNvPicPr>
            <a:picLocks noGrp="1" noChangeAspect="1"/>
          </p:cNvPicPr>
          <p:nvPr>
            <p:ph sz="half" idx="1"/>
          </p:nvPr>
        </p:nvPicPr>
        <p:blipFill>
          <a:blip r:embed="rId3"/>
          <a:stretch>
            <a:fillRect/>
          </a:stretch>
        </p:blipFill>
        <p:spPr>
          <a:xfrm>
            <a:off x="6347424" y="2729397"/>
            <a:ext cx="5225796" cy="3483864"/>
          </a:xfrm>
          <a:prstGeom prst="rect">
            <a:avLst/>
          </a:prstGeom>
        </p:spPr>
      </p:pic>
    </p:spTree>
    <p:extLst>
      <p:ext uri="{BB962C8B-B14F-4D97-AF65-F5344CB8AC3E}">
        <p14:creationId xmlns:p14="http://schemas.microsoft.com/office/powerpoint/2010/main" val="399417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4BE359-D8FA-C14D-BD59-8461CEAC087F}"/>
              </a:ext>
            </a:extLst>
          </p:cNvPr>
          <p:cNvSpPr>
            <a:spLocks noGrp="1"/>
          </p:cNvSpPr>
          <p:nvPr>
            <p:ph type="title"/>
          </p:nvPr>
        </p:nvSpPr>
        <p:spPr/>
        <p:txBody>
          <a:bodyPr/>
          <a:lstStyle/>
          <a:p>
            <a:pPr algn="ctr"/>
            <a:r>
              <a:rPr lang="en-US"/>
              <a:t>Crime Rate vs. Median Home Values in Oak Park for 2014-2018</a:t>
            </a:r>
            <a:endParaRPr lang="en-US" dirty="0"/>
          </a:p>
        </p:txBody>
      </p:sp>
      <p:pic>
        <p:nvPicPr>
          <p:cNvPr id="8" name="Content Placeholder 7" descr="Chart, scatter chart&#10;&#10;Description automatically generated">
            <a:extLst>
              <a:ext uri="{FF2B5EF4-FFF2-40B4-BE49-F238E27FC236}">
                <a16:creationId xmlns:a16="http://schemas.microsoft.com/office/drawing/2014/main" id="{EA48A08C-41D2-2646-AA7D-4219B521BDAA}"/>
              </a:ext>
            </a:extLst>
          </p:cNvPr>
          <p:cNvPicPr>
            <a:picLocks noGrp="1" noChangeAspect="1"/>
          </p:cNvPicPr>
          <p:nvPr>
            <p:ph idx="1"/>
          </p:nvPr>
        </p:nvPicPr>
        <p:blipFill>
          <a:blip r:embed="rId2"/>
          <a:stretch>
            <a:fillRect/>
          </a:stretch>
        </p:blipFill>
        <p:spPr>
          <a:xfrm>
            <a:off x="3352800" y="2172494"/>
            <a:ext cx="5486400" cy="3657600"/>
          </a:xfrm>
        </p:spPr>
      </p:pic>
      <p:sp>
        <p:nvSpPr>
          <p:cNvPr id="9" name="TextBox 8">
            <a:extLst>
              <a:ext uri="{FF2B5EF4-FFF2-40B4-BE49-F238E27FC236}">
                <a16:creationId xmlns:a16="http://schemas.microsoft.com/office/drawing/2014/main" id="{E2236B2C-75EE-9F4A-9257-0ED38753BF68}"/>
              </a:ext>
            </a:extLst>
          </p:cNvPr>
          <p:cNvSpPr txBox="1"/>
          <p:nvPr/>
        </p:nvSpPr>
        <p:spPr>
          <a:xfrm>
            <a:off x="838200" y="5982159"/>
            <a:ext cx="10515600" cy="646331"/>
          </a:xfrm>
          <a:prstGeom prst="rect">
            <a:avLst/>
          </a:prstGeom>
          <a:noFill/>
        </p:spPr>
        <p:txBody>
          <a:bodyPr wrap="square" rtlCol="0">
            <a:spAutoFit/>
          </a:bodyPr>
          <a:lstStyle/>
          <a:p>
            <a:r>
              <a:rPr lang="en-US"/>
              <a:t>The p-value is 0.03 and the r-square value is 0.46. The chart demonstrates that Oak Park follows the same trend as Sacramento County.</a:t>
            </a:r>
            <a:endParaRPr lang="en-US" dirty="0"/>
          </a:p>
        </p:txBody>
      </p:sp>
    </p:spTree>
    <p:extLst>
      <p:ext uri="{BB962C8B-B14F-4D97-AF65-F5344CB8AC3E}">
        <p14:creationId xmlns:p14="http://schemas.microsoft.com/office/powerpoint/2010/main" val="3698350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Overall Conclusions</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a:bodyPr>
          <a:lstStyle/>
          <a:p>
            <a:pPr marL="0" indent="0">
              <a:buNone/>
            </a:pPr>
            <a:r>
              <a:rPr lang="en-US" sz="2400" dirty="0"/>
              <a:t>We had two main hypotheses:</a:t>
            </a:r>
          </a:p>
          <a:p>
            <a:pPr lvl="1"/>
            <a:r>
              <a:rPr lang="en-US" sz="2000" dirty="0"/>
              <a:t>Rising median home prices correlate with lower crime rates</a:t>
            </a:r>
          </a:p>
          <a:p>
            <a:pPr lvl="1"/>
            <a:r>
              <a:rPr lang="en-US" sz="2000" dirty="0"/>
              <a:t>Rising poverty rates correlate with higher crime rates</a:t>
            </a:r>
          </a:p>
          <a:p>
            <a:pPr marL="0" indent="0">
              <a:buNone/>
            </a:pPr>
            <a:r>
              <a:rPr lang="en-US" sz="2400" dirty="0"/>
              <a:t>Overall the data for Sacramento County conformed to these hypotheses. When we looked exclusively at Oak Park, results from the data were mixed. Oak Park had a decreasing crime rate as median home prices went up, as expected. In contrast, Oak Park had a decreasing crime rate even as the poverty rate went up, which did not conform to our hypotheses. More research into Oak Park is needed to </a:t>
            </a:r>
            <a:r>
              <a:rPr lang="en-US" sz="2400"/>
              <a:t>understand this.</a:t>
            </a:r>
          </a:p>
        </p:txBody>
      </p:sp>
    </p:spTree>
    <p:extLst>
      <p:ext uri="{BB962C8B-B14F-4D97-AF65-F5344CB8AC3E}">
        <p14:creationId xmlns:p14="http://schemas.microsoft.com/office/powerpoint/2010/main" val="135047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2233-A6ED-6B42-A050-CBA705B65BA3}"/>
              </a:ext>
            </a:extLst>
          </p:cNvPr>
          <p:cNvSpPr>
            <a:spLocks noGrp="1"/>
          </p:cNvSpPr>
          <p:nvPr>
            <p:ph type="title"/>
          </p:nvPr>
        </p:nvSpPr>
        <p:spPr>
          <a:xfrm>
            <a:off x="1653363" y="365760"/>
            <a:ext cx="9367203" cy="1188720"/>
          </a:xfrm>
        </p:spPr>
        <p:txBody>
          <a:bodyPr>
            <a:normAutofit/>
          </a:bodyPr>
          <a:lstStyle/>
          <a:p>
            <a:r>
              <a:rPr lang="en-US" dirty="0"/>
              <a:t>Data Sources</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CB744C6-7571-E74E-A95E-B33FC0DDE21C}"/>
              </a:ext>
            </a:extLst>
          </p:cNvPr>
          <p:cNvSpPr>
            <a:spLocks noGrp="1"/>
          </p:cNvSpPr>
          <p:nvPr>
            <p:ph idx="1"/>
          </p:nvPr>
        </p:nvSpPr>
        <p:spPr>
          <a:xfrm>
            <a:off x="1653363" y="2176272"/>
            <a:ext cx="9367204" cy="4041648"/>
          </a:xfrm>
        </p:spPr>
        <p:txBody>
          <a:bodyPr anchor="t">
            <a:normAutofit/>
          </a:bodyPr>
          <a:lstStyle/>
          <a:p>
            <a:r>
              <a:rPr lang="en-US" sz="2400"/>
              <a:t>Sacramento County Datasets: </a:t>
            </a:r>
            <a:r>
              <a:rPr lang="en-US" sz="2400" u="sng">
                <a:hlinkClick r:id="rId2"/>
              </a:rPr>
              <a:t>https://data.saccounty.net/datasets/9a7f2df25a584ff9b55db274704ad7c9_0/geoservice</a:t>
            </a:r>
            <a:r>
              <a:rPr lang="en-US" sz="2400"/>
              <a:t>. </a:t>
            </a:r>
          </a:p>
          <a:p>
            <a:r>
              <a:rPr lang="en-US" sz="2400"/>
              <a:t>Capitol Impact list of Sacramento County Zip Codes: </a:t>
            </a:r>
            <a:r>
              <a:rPr lang="en-US" sz="2400" u="sng">
                <a:hlinkClick r:id="rId3"/>
              </a:rPr>
              <a:t>http://www.ciclt.net/sn/clt/capitolimpact/gw_ziplist.aspx?FIPS=06067</a:t>
            </a:r>
            <a:r>
              <a:rPr lang="en-US" sz="2400"/>
              <a:t> </a:t>
            </a:r>
          </a:p>
          <a:p>
            <a:r>
              <a:rPr lang="en-US" sz="2400"/>
              <a:t>Census API: </a:t>
            </a:r>
            <a:r>
              <a:rPr lang="en-US" sz="2400">
                <a:hlinkClick r:id="rId4"/>
              </a:rPr>
              <a:t>https://api.census.gov/data.html</a:t>
            </a:r>
            <a:r>
              <a:rPr lang="en-US" sz="2400"/>
              <a:t> </a:t>
            </a:r>
          </a:p>
          <a:p>
            <a:r>
              <a:rPr lang="en-US" sz="2400"/>
              <a:t>Google Maps API: </a:t>
            </a:r>
            <a:r>
              <a:rPr lang="en-US" sz="2400">
                <a:hlinkClick r:id="rId5"/>
              </a:rPr>
              <a:t>https://cloud.google.com/maps-platform</a:t>
            </a:r>
            <a:r>
              <a:rPr lang="en-US" sz="2400"/>
              <a:t> </a:t>
            </a:r>
          </a:p>
        </p:txBody>
      </p:sp>
    </p:spTree>
    <p:extLst>
      <p:ext uri="{BB962C8B-B14F-4D97-AF65-F5344CB8AC3E}">
        <p14:creationId xmlns:p14="http://schemas.microsoft.com/office/powerpoint/2010/main" val="220877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a:xfrm>
            <a:off x="1653363" y="365760"/>
            <a:ext cx="9367203" cy="1188720"/>
          </a:xfrm>
        </p:spPr>
        <p:txBody>
          <a:bodyPr>
            <a:normAutofit/>
          </a:bodyPr>
          <a:lstStyle/>
          <a:p>
            <a:r>
              <a:rPr lang="en-US" dirty="0"/>
              <a:t>Data Cleaning</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a:xfrm>
            <a:off x="1653363" y="2176272"/>
            <a:ext cx="9367204" cy="4041648"/>
          </a:xfrm>
        </p:spPr>
        <p:txBody>
          <a:bodyPr anchor="t">
            <a:normAutofit/>
          </a:bodyPr>
          <a:lstStyle/>
          <a:p>
            <a:r>
              <a:rPr lang="en-US" sz="2400"/>
              <a:t>Cleaned the data obtained from Census, Sacramento County and Google Maps using the following methodology:</a:t>
            </a:r>
          </a:p>
          <a:p>
            <a:pPr lvl="2"/>
            <a:r>
              <a:rPr lang="en-US" sz="2400"/>
              <a:t>Rename columns</a:t>
            </a:r>
          </a:p>
          <a:p>
            <a:pPr lvl="2"/>
            <a:r>
              <a:rPr lang="en-US" sz="2400"/>
              <a:t>Add columns</a:t>
            </a:r>
          </a:p>
          <a:p>
            <a:pPr lvl="2"/>
            <a:r>
              <a:rPr lang="en-US" sz="2400"/>
              <a:t>Drop null rows</a:t>
            </a:r>
          </a:p>
          <a:p>
            <a:pPr lvl="2"/>
            <a:r>
              <a:rPr lang="en-US" sz="2400"/>
              <a:t>Drop incomplete data</a:t>
            </a:r>
          </a:p>
          <a:p>
            <a:pPr lvl="2"/>
            <a:r>
              <a:rPr lang="en-US" sz="2400"/>
              <a:t>Filter out years to only include 2014-2018</a:t>
            </a:r>
          </a:p>
          <a:p>
            <a:pPr lvl="2"/>
            <a:r>
              <a:rPr lang="en-US" sz="2400"/>
              <a:t>Parse year data from the timestamp</a:t>
            </a:r>
          </a:p>
          <a:p>
            <a:pPr lvl="2"/>
            <a:r>
              <a:rPr lang="en-US" sz="2400"/>
              <a:t>Try/Except blocks</a:t>
            </a:r>
          </a:p>
        </p:txBody>
      </p:sp>
    </p:spTree>
    <p:extLst>
      <p:ext uri="{BB962C8B-B14F-4D97-AF65-F5344CB8AC3E}">
        <p14:creationId xmlns:p14="http://schemas.microsoft.com/office/powerpoint/2010/main" val="294642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C109-01B6-0842-B9D6-37514348FD88}"/>
              </a:ext>
            </a:extLst>
          </p:cNvPr>
          <p:cNvSpPr>
            <a:spLocks noGrp="1"/>
          </p:cNvSpPr>
          <p:nvPr>
            <p:ph type="title"/>
          </p:nvPr>
        </p:nvSpPr>
        <p:spPr>
          <a:xfrm>
            <a:off x="1653363" y="365760"/>
            <a:ext cx="9367203" cy="1188720"/>
          </a:xfrm>
        </p:spPr>
        <p:txBody>
          <a:bodyPr>
            <a:normAutofit/>
          </a:bodyPr>
          <a:lstStyle/>
          <a:p>
            <a:r>
              <a:rPr lang="en-US" dirty="0"/>
              <a:t>Null Hypothesis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A631518-B36F-AB4A-90D4-6762FE2E5C57}"/>
              </a:ext>
            </a:extLst>
          </p:cNvPr>
          <p:cNvSpPr>
            <a:spLocks noGrp="1"/>
          </p:cNvSpPr>
          <p:nvPr>
            <p:ph idx="1"/>
          </p:nvPr>
        </p:nvSpPr>
        <p:spPr>
          <a:xfrm>
            <a:off x="1653363" y="2176272"/>
            <a:ext cx="9367204" cy="4041648"/>
          </a:xfrm>
        </p:spPr>
        <p:txBody>
          <a:bodyPr anchor="t">
            <a:normAutofit/>
          </a:bodyPr>
          <a:lstStyle/>
          <a:p>
            <a:r>
              <a:rPr lang="en-US" sz="2200"/>
              <a:t>Oak Park has had historically high crime rates and high poverty rates. Recently it has experienced rising median home prices due to gentrification. Simultaneously, the crime rates and poverty rates have decreased. Does the data reflect these trends? Does Oak Park follow the same trends found in rest of Sacramento County?</a:t>
            </a:r>
          </a:p>
          <a:p>
            <a:pPr lvl="0"/>
            <a:r>
              <a:rPr lang="en-US" sz="2200"/>
              <a:t>A decrease in the poverty rate is correlated with a decrease in the crime rate.</a:t>
            </a:r>
          </a:p>
          <a:p>
            <a:pPr lvl="0"/>
            <a:r>
              <a:rPr lang="en-US" sz="2200"/>
              <a:t>An increase in the median home price leads to a decrease in crime.</a:t>
            </a:r>
          </a:p>
          <a:p>
            <a:pPr lvl="0"/>
            <a:r>
              <a:rPr lang="en-US" sz="2200"/>
              <a:t>Sacramento County and Oak Park both follow the same trends with respect to the relationships between poverty, crime, and median home values.</a:t>
            </a:r>
          </a:p>
          <a:p>
            <a:pPr lvl="0"/>
            <a:r>
              <a:rPr lang="en-US" sz="2200"/>
              <a:t>Confidence level of 95%</a:t>
            </a:r>
          </a:p>
        </p:txBody>
      </p:sp>
    </p:spTree>
    <p:extLst>
      <p:ext uri="{BB962C8B-B14F-4D97-AF65-F5344CB8AC3E}">
        <p14:creationId xmlns:p14="http://schemas.microsoft.com/office/powerpoint/2010/main" val="409715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F5BA-5CD8-EA4E-AE25-F48196B39B37}"/>
              </a:ext>
            </a:extLst>
          </p:cNvPr>
          <p:cNvSpPr>
            <a:spLocks noGrp="1"/>
          </p:cNvSpPr>
          <p:nvPr>
            <p:ph type="title"/>
          </p:nvPr>
        </p:nvSpPr>
        <p:spPr>
          <a:xfrm>
            <a:off x="1653363" y="365760"/>
            <a:ext cx="9367203" cy="1188720"/>
          </a:xfrm>
        </p:spPr>
        <p:txBody>
          <a:bodyPr>
            <a:normAutofit/>
          </a:bodyPr>
          <a:lstStyle/>
          <a:p>
            <a:r>
              <a:rPr lang="en-US" dirty="0"/>
              <a:t>Definitions of Terms Used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5AEA719-D28A-A44E-B99F-4528774D6D11}"/>
              </a:ext>
            </a:extLst>
          </p:cNvPr>
          <p:cNvSpPr>
            <a:spLocks noGrp="1"/>
          </p:cNvSpPr>
          <p:nvPr>
            <p:ph idx="1"/>
          </p:nvPr>
        </p:nvSpPr>
        <p:spPr>
          <a:xfrm>
            <a:off x="1653363" y="2176272"/>
            <a:ext cx="9367204" cy="4041648"/>
          </a:xfrm>
        </p:spPr>
        <p:txBody>
          <a:bodyPr anchor="t">
            <a:normAutofit/>
          </a:bodyPr>
          <a:lstStyle/>
          <a:p>
            <a:r>
              <a:rPr lang="en-US" sz="2400" dirty="0"/>
              <a:t>“PC Personal”: refers to California Penal Code Crimes Against the Person which include Homicide, Mayhem, Kidnapping, Hostages, Robbery, Attempts to Kill, Assaults, False Imprisonment and Human Trafficking, and Assault and Battery.</a:t>
            </a:r>
          </a:p>
          <a:p>
            <a:r>
              <a:rPr lang="en-US" sz="2400" dirty="0"/>
              <a:t>“PC All”: refers to the California Penal Code definition of all the types of crime including crimes against property, crimes against public justice, crimes against the person, criminal threats, and miscellaneous crimes. </a:t>
            </a:r>
          </a:p>
          <a:p>
            <a:r>
              <a:rPr lang="en-US" sz="2400" dirty="0"/>
              <a:t>Additional information can be found here: </a:t>
            </a:r>
            <a:r>
              <a:rPr lang="en-US" sz="2400" dirty="0">
                <a:hlinkClick r:id="rId2"/>
              </a:rPr>
              <a:t>https://leginfo.legislature.ca.gov/</a:t>
            </a:r>
            <a:r>
              <a:rPr lang="en-US" sz="2400" dirty="0"/>
              <a:t> </a:t>
            </a:r>
          </a:p>
          <a:p>
            <a:endParaRPr lang="en-US" sz="2400" dirty="0"/>
          </a:p>
        </p:txBody>
      </p:sp>
    </p:spTree>
    <p:extLst>
      <p:ext uri="{BB962C8B-B14F-4D97-AF65-F5344CB8AC3E}">
        <p14:creationId xmlns:p14="http://schemas.microsoft.com/office/powerpoint/2010/main" val="189765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5DD51-AA2D-864A-B345-D21FA4FF0D2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Sacramento County, California</a:t>
            </a:r>
          </a:p>
        </p:txBody>
      </p:sp>
      <p:pic>
        <p:nvPicPr>
          <p:cNvPr id="5" name="Content Placeholder 4">
            <a:extLst>
              <a:ext uri="{FF2B5EF4-FFF2-40B4-BE49-F238E27FC236}">
                <a16:creationId xmlns:a16="http://schemas.microsoft.com/office/drawing/2014/main" id="{FE698232-F2D7-1D4A-8BE5-DB15E29587A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005328" y="643466"/>
            <a:ext cx="6324676" cy="5568739"/>
          </a:xfrm>
          <a:prstGeom prst="rect">
            <a:avLst/>
          </a:prstGeom>
        </p:spPr>
      </p:pic>
    </p:spTree>
    <p:extLst>
      <p:ext uri="{BB962C8B-B14F-4D97-AF65-F5344CB8AC3E}">
        <p14:creationId xmlns:p14="http://schemas.microsoft.com/office/powerpoint/2010/main" val="88982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8D0C-81B2-C14D-B68B-B2195C4C0AFE}"/>
              </a:ext>
            </a:extLst>
          </p:cNvPr>
          <p:cNvSpPr>
            <a:spLocks noGrp="1"/>
          </p:cNvSpPr>
          <p:nvPr>
            <p:ph type="title"/>
          </p:nvPr>
        </p:nvSpPr>
        <p:spPr>
          <a:xfrm>
            <a:off x="1653363" y="365760"/>
            <a:ext cx="9367203" cy="1188720"/>
          </a:xfrm>
        </p:spPr>
        <p:txBody>
          <a:bodyPr>
            <a:normAutofit/>
          </a:bodyPr>
          <a:lstStyle/>
          <a:p>
            <a:r>
              <a:rPr lang="en-US" dirty="0"/>
              <a:t>Questions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0915F77-71B6-6049-826B-9DE3D942E07F}"/>
              </a:ext>
            </a:extLst>
          </p:cNvPr>
          <p:cNvSpPr>
            <a:spLocks noGrp="1"/>
          </p:cNvSpPr>
          <p:nvPr>
            <p:ph idx="1"/>
          </p:nvPr>
        </p:nvSpPr>
        <p:spPr>
          <a:xfrm>
            <a:off x="1653363" y="2176272"/>
            <a:ext cx="9367204" cy="4041648"/>
          </a:xfrm>
        </p:spPr>
        <p:txBody>
          <a:bodyPr anchor="t">
            <a:normAutofit/>
          </a:bodyPr>
          <a:lstStyle/>
          <a:p>
            <a:r>
              <a:rPr lang="en-US" sz="2000"/>
              <a:t>What are the overall crime rate trends in Sacramento County and Oak Park in particular?</a:t>
            </a:r>
          </a:p>
          <a:p>
            <a:r>
              <a:rPr lang="en-US" sz="2000"/>
              <a:t>What are the crime rates for Oak Park for 2014-2018?</a:t>
            </a:r>
          </a:p>
          <a:p>
            <a:r>
              <a:rPr lang="en-US" sz="2000"/>
              <a:t>How would a heat map of the crime rate for each zip code in Sacramento County appear?</a:t>
            </a:r>
          </a:p>
          <a:p>
            <a:r>
              <a:rPr lang="en-US" sz="2000"/>
              <a:t>How would a heat map of the poverty rate for each zip code in Sacramento County appear?</a:t>
            </a:r>
          </a:p>
          <a:p>
            <a:r>
              <a:rPr lang="en-US" sz="2000"/>
              <a:t>What is  the crime rate versus the poverty rate for Sacramento County for 2014-2018?</a:t>
            </a:r>
          </a:p>
          <a:p>
            <a:r>
              <a:rPr lang="en-US" sz="2000"/>
              <a:t>Is there a correlation between the poverty rate and the crime rate?</a:t>
            </a:r>
          </a:p>
          <a:p>
            <a:r>
              <a:rPr lang="en-US" sz="2000"/>
              <a:t>Is there a correlation between median home prices and the crime rate?</a:t>
            </a:r>
          </a:p>
        </p:txBody>
      </p:sp>
    </p:spTree>
    <p:extLst>
      <p:ext uri="{BB962C8B-B14F-4D97-AF65-F5344CB8AC3E}">
        <p14:creationId xmlns:p14="http://schemas.microsoft.com/office/powerpoint/2010/main" val="342459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A0BD-B447-874F-840E-9393F0A760BA}"/>
              </a:ext>
            </a:extLst>
          </p:cNvPr>
          <p:cNvSpPr>
            <a:spLocks noGrp="1"/>
          </p:cNvSpPr>
          <p:nvPr>
            <p:ph type="title"/>
          </p:nvPr>
        </p:nvSpPr>
        <p:spPr/>
        <p:txBody>
          <a:bodyPr/>
          <a:lstStyle/>
          <a:p>
            <a:pPr algn="ctr"/>
            <a:r>
              <a:rPr lang="en-US" dirty="0"/>
              <a:t>Overall poverty rate was flat</a:t>
            </a:r>
          </a:p>
        </p:txBody>
      </p:sp>
      <p:pic>
        <p:nvPicPr>
          <p:cNvPr id="6" name="Content Placeholder 5" descr="Map&#10;&#10;Description automatically generated">
            <a:extLst>
              <a:ext uri="{FF2B5EF4-FFF2-40B4-BE49-F238E27FC236}">
                <a16:creationId xmlns:a16="http://schemas.microsoft.com/office/drawing/2014/main" id="{489F57F8-106E-9B4F-8875-1070890E444C}"/>
              </a:ext>
            </a:extLst>
          </p:cNvPr>
          <p:cNvPicPr>
            <a:picLocks noGrp="1" noChangeAspect="1"/>
          </p:cNvPicPr>
          <p:nvPr>
            <p:ph sz="half" idx="1"/>
          </p:nvPr>
        </p:nvPicPr>
        <p:blipFill>
          <a:blip r:embed="rId2"/>
          <a:stretch>
            <a:fillRect/>
          </a:stretch>
        </p:blipFill>
        <p:spPr>
          <a:xfrm>
            <a:off x="1027289" y="2534444"/>
            <a:ext cx="4249562" cy="2933700"/>
          </a:xfrm>
        </p:spPr>
      </p:pic>
      <p:pic>
        <p:nvPicPr>
          <p:cNvPr id="8" name="Content Placeholder 7">
            <a:extLst>
              <a:ext uri="{FF2B5EF4-FFF2-40B4-BE49-F238E27FC236}">
                <a16:creationId xmlns:a16="http://schemas.microsoft.com/office/drawing/2014/main" id="{3E56AA57-BE20-3E43-B914-E664F90F28B3}"/>
              </a:ext>
            </a:extLst>
          </p:cNvPr>
          <p:cNvPicPr>
            <a:picLocks noGrp="1" noChangeAspect="1"/>
          </p:cNvPicPr>
          <p:nvPr>
            <p:ph sz="half" idx="2"/>
          </p:nvPr>
        </p:nvPicPr>
        <p:blipFill>
          <a:blip r:embed="rId3"/>
          <a:stretch>
            <a:fillRect/>
          </a:stretch>
        </p:blipFill>
        <p:spPr>
          <a:xfrm>
            <a:off x="6491111" y="2528094"/>
            <a:ext cx="4357511" cy="2946400"/>
          </a:xfrm>
        </p:spPr>
      </p:pic>
      <p:sp>
        <p:nvSpPr>
          <p:cNvPr id="10" name="TextBox 9">
            <a:extLst>
              <a:ext uri="{FF2B5EF4-FFF2-40B4-BE49-F238E27FC236}">
                <a16:creationId xmlns:a16="http://schemas.microsoft.com/office/drawing/2014/main" id="{B8C2ABB4-1808-2348-9921-AD5EA0519776}"/>
              </a:ext>
            </a:extLst>
          </p:cNvPr>
          <p:cNvSpPr txBox="1"/>
          <p:nvPr/>
        </p:nvSpPr>
        <p:spPr>
          <a:xfrm>
            <a:off x="2958262" y="2019318"/>
            <a:ext cx="751890" cy="369332"/>
          </a:xfrm>
          <a:prstGeom prst="rect">
            <a:avLst/>
          </a:prstGeom>
          <a:noFill/>
        </p:spPr>
        <p:txBody>
          <a:bodyPr wrap="square" rtlCol="0">
            <a:spAutoFit/>
          </a:bodyPr>
          <a:lstStyle/>
          <a:p>
            <a:pPr algn="ctr"/>
            <a:r>
              <a:rPr lang="en-US"/>
              <a:t>2014</a:t>
            </a:r>
            <a:endParaRPr lang="en-US" dirty="0"/>
          </a:p>
        </p:txBody>
      </p:sp>
      <p:sp>
        <p:nvSpPr>
          <p:cNvPr id="11" name="TextBox 10">
            <a:extLst>
              <a:ext uri="{FF2B5EF4-FFF2-40B4-BE49-F238E27FC236}">
                <a16:creationId xmlns:a16="http://schemas.microsoft.com/office/drawing/2014/main" id="{D781E60D-F8CC-124D-BB96-A872F867B5D5}"/>
              </a:ext>
            </a:extLst>
          </p:cNvPr>
          <p:cNvSpPr txBox="1"/>
          <p:nvPr/>
        </p:nvSpPr>
        <p:spPr>
          <a:xfrm>
            <a:off x="8389483" y="2019318"/>
            <a:ext cx="751889" cy="369332"/>
          </a:xfrm>
          <a:prstGeom prst="rect">
            <a:avLst/>
          </a:prstGeom>
          <a:noFill/>
        </p:spPr>
        <p:txBody>
          <a:bodyPr wrap="square" rtlCol="0">
            <a:spAutoFit/>
          </a:bodyPr>
          <a:lstStyle/>
          <a:p>
            <a:r>
              <a:rPr lang="en-US"/>
              <a:t>2018</a:t>
            </a:r>
            <a:endParaRPr lang="en-US" dirty="0"/>
          </a:p>
        </p:txBody>
      </p:sp>
    </p:spTree>
    <p:extLst>
      <p:ext uri="{BB962C8B-B14F-4D97-AF65-F5344CB8AC3E}">
        <p14:creationId xmlns:p14="http://schemas.microsoft.com/office/powerpoint/2010/main" val="3157523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DD85-B6A4-624A-B06F-2F4A29CAE38B}"/>
              </a:ext>
            </a:extLst>
          </p:cNvPr>
          <p:cNvSpPr>
            <a:spLocks noGrp="1"/>
          </p:cNvSpPr>
          <p:nvPr>
            <p:ph type="title"/>
          </p:nvPr>
        </p:nvSpPr>
        <p:spPr/>
        <p:txBody>
          <a:bodyPr/>
          <a:lstStyle/>
          <a:p>
            <a:pPr algn="ctr"/>
            <a:r>
              <a:rPr lang="en-US" dirty="0"/>
              <a:t>Overall Crime Rate was flat</a:t>
            </a:r>
          </a:p>
        </p:txBody>
      </p:sp>
      <p:pic>
        <p:nvPicPr>
          <p:cNvPr id="7" name="Content Placeholder 6" descr="Chart, bar chart&#10;&#10;Description automatically generated">
            <a:extLst>
              <a:ext uri="{FF2B5EF4-FFF2-40B4-BE49-F238E27FC236}">
                <a16:creationId xmlns:a16="http://schemas.microsoft.com/office/drawing/2014/main" id="{F15B66A2-1757-EE4F-A070-143998284D15}"/>
              </a:ext>
            </a:extLst>
          </p:cNvPr>
          <p:cNvPicPr>
            <a:picLocks noGrp="1" noChangeAspect="1"/>
          </p:cNvPicPr>
          <p:nvPr>
            <p:ph sz="half" idx="1"/>
          </p:nvPr>
        </p:nvPicPr>
        <p:blipFill>
          <a:blip r:embed="rId2"/>
          <a:stretch>
            <a:fillRect/>
          </a:stretch>
        </p:blipFill>
        <p:spPr>
          <a:xfrm>
            <a:off x="838200" y="2274094"/>
            <a:ext cx="5181600" cy="3454400"/>
          </a:xfrm>
        </p:spPr>
      </p:pic>
      <p:pic>
        <p:nvPicPr>
          <p:cNvPr id="4" name="Content Placeholder 3" descr="Chart, bar chart&#10;&#10;Description automatically generated">
            <a:extLst>
              <a:ext uri="{FF2B5EF4-FFF2-40B4-BE49-F238E27FC236}">
                <a16:creationId xmlns:a16="http://schemas.microsoft.com/office/drawing/2014/main" id="{1AE8F124-5291-CE42-A266-ED3CBD17261C}"/>
              </a:ext>
            </a:extLst>
          </p:cNvPr>
          <p:cNvPicPr>
            <a:picLocks noGrp="1" noChangeAspect="1"/>
          </p:cNvPicPr>
          <p:nvPr>
            <p:ph sz="half" idx="2"/>
          </p:nvPr>
        </p:nvPicPr>
        <p:blipFill>
          <a:blip r:embed="rId3"/>
          <a:stretch>
            <a:fillRect/>
          </a:stretch>
        </p:blipFill>
        <p:spPr>
          <a:xfrm>
            <a:off x="6172200" y="2274094"/>
            <a:ext cx="5181600" cy="3454400"/>
          </a:xfrm>
        </p:spPr>
      </p:pic>
    </p:spTree>
    <p:extLst>
      <p:ext uri="{BB962C8B-B14F-4D97-AF65-F5344CB8AC3E}">
        <p14:creationId xmlns:p14="http://schemas.microsoft.com/office/powerpoint/2010/main" val="2278268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830</Words>
  <Application>Microsoft Macintosh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Crime and Poverty</vt:lpstr>
      <vt:lpstr>Data Sources</vt:lpstr>
      <vt:lpstr>Data Cleaning</vt:lpstr>
      <vt:lpstr>Null Hypothesis</vt:lpstr>
      <vt:lpstr>Definitions of Terms Used</vt:lpstr>
      <vt:lpstr>Sacramento County, California</vt:lpstr>
      <vt:lpstr>Questions</vt:lpstr>
      <vt:lpstr>Overall poverty rate was flat</vt:lpstr>
      <vt:lpstr>Overall Crime Rate was flat</vt:lpstr>
      <vt:lpstr>A heat map of the crime rates reflects the same trend</vt:lpstr>
      <vt:lpstr>An outlier in the data was identified, additional analysis confirmed it</vt:lpstr>
      <vt:lpstr>Is there a correlation between the poverty rate and the crime rate?</vt:lpstr>
      <vt:lpstr>Sacramento County </vt:lpstr>
      <vt:lpstr>Oak Park </vt:lpstr>
      <vt:lpstr>Crime Rate vs. Median Home Values in Sacramento County for 2014-2018</vt:lpstr>
      <vt:lpstr>Crime Rate vs. Median Home Values in Oak Park for 2014-2018</vt:lpstr>
      <vt:lpstr>Overall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Poverty</dc:title>
  <dc:creator>Cora Micsunescu</dc:creator>
  <cp:lastModifiedBy>Cora Micsunescu</cp:lastModifiedBy>
  <cp:revision>1</cp:revision>
  <dcterms:created xsi:type="dcterms:W3CDTF">2020-11-21T01:42:05Z</dcterms:created>
  <dcterms:modified xsi:type="dcterms:W3CDTF">2020-11-21T01:50:22Z</dcterms:modified>
</cp:coreProperties>
</file>