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3" r:id="rId7"/>
    <p:sldId id="262" r:id="rId8"/>
    <p:sldId id="264" r:id="rId9"/>
    <p:sldId id="266" r:id="rId10"/>
    <p:sldId id="269" r:id="rId11"/>
    <p:sldId id="267"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72"/>
    <p:restoredTop sz="94678"/>
  </p:normalViewPr>
  <p:slideViewPr>
    <p:cSldViewPr snapToGrid="0" snapToObjects="1">
      <p:cViewPr varScale="1">
        <p:scale>
          <a:sx n="116" d="100"/>
          <a:sy n="116" d="100"/>
        </p:scale>
        <p:origin x="216" y="13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4E4D9-3B08-2145-9E5F-61AFE9699C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14D3BA-5B49-0A46-BAD7-8EDC581F8D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6437B7-EF11-5B46-B98A-D1911AA210CB}"/>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5" name="Footer Placeholder 4">
            <a:extLst>
              <a:ext uri="{FF2B5EF4-FFF2-40B4-BE49-F238E27FC236}">
                <a16:creationId xmlns:a16="http://schemas.microsoft.com/office/drawing/2014/main" id="{2D81C708-4E2B-1245-8AC3-9E512B6F9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2CC3C0-158E-1A40-8BF4-8465934D8325}"/>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680098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3AB7-AE73-B244-B57C-C6D58AE061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72F5C0-5A78-414C-A644-FC586E6D21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89E98D-D2A1-EB43-B49E-2065EAC7C9F7}"/>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5" name="Footer Placeholder 4">
            <a:extLst>
              <a:ext uri="{FF2B5EF4-FFF2-40B4-BE49-F238E27FC236}">
                <a16:creationId xmlns:a16="http://schemas.microsoft.com/office/drawing/2014/main" id="{906F6C32-DADA-E044-936A-42E7ADED97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8EF1B-A992-494D-89E3-2F33468506A5}"/>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532213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C888CC-F2B3-B149-8551-0F6F88B607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787EB6-B85A-484C-ABE6-4469DC781D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08465E-8674-D348-8AD8-C76825310DAD}"/>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5" name="Footer Placeholder 4">
            <a:extLst>
              <a:ext uri="{FF2B5EF4-FFF2-40B4-BE49-F238E27FC236}">
                <a16:creationId xmlns:a16="http://schemas.microsoft.com/office/drawing/2014/main" id="{9ED4B2DD-4ACB-7948-8F7C-50ADC1A68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55D3AF-0B8F-F341-B634-75C6D1359BF1}"/>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535683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7F3E1-36B4-8043-BC94-59F68CC5C1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DBE5DB-13BA-1C43-A347-FA99CCF91E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DABEF-75B6-CB49-BE25-B0B0AC84D6D5}"/>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5" name="Footer Placeholder 4">
            <a:extLst>
              <a:ext uri="{FF2B5EF4-FFF2-40B4-BE49-F238E27FC236}">
                <a16:creationId xmlns:a16="http://schemas.microsoft.com/office/drawing/2014/main" id="{5CC9DBF0-0D38-754A-B140-A1A50CB9B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8EDB1-BB72-1A41-A9AC-66E2AFDB6FE9}"/>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3513000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C84F3-C85D-0340-B31B-88AECA93F0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4A6A3C-4FA6-3849-84C2-3B7F3E8819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A7BE76-4929-D944-94AC-F0012F68D6C2}"/>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5" name="Footer Placeholder 4">
            <a:extLst>
              <a:ext uri="{FF2B5EF4-FFF2-40B4-BE49-F238E27FC236}">
                <a16:creationId xmlns:a16="http://schemas.microsoft.com/office/drawing/2014/main" id="{9AE74A02-B755-324A-AF3B-7DB99F440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115679-E4F1-8E48-BF02-88E0FFEF7A52}"/>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2267945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7E1A-A22F-9C4D-A69F-3AD12536A2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DD01C1-2012-BA4E-B7C7-094BFD539E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90EF70-0DAC-C447-AC6C-174AC75469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A71134-B6A0-7040-A49A-DB4CDB261DF2}"/>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6" name="Footer Placeholder 5">
            <a:extLst>
              <a:ext uri="{FF2B5EF4-FFF2-40B4-BE49-F238E27FC236}">
                <a16:creationId xmlns:a16="http://schemas.microsoft.com/office/drawing/2014/main" id="{65B87D46-FD4F-AD4D-A376-C8E048E26D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FA7F30-226D-CE48-8875-D7D15B4165BC}"/>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22759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BC997-3EA4-A444-B8DD-4F4F4FF710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839628-0EE5-7644-A4C0-2FFACB86E4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DB3FFF-1506-9C44-9E2C-D18081D253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E27159-C2BF-B340-A55F-964150E5EF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20E66C-0360-4345-9F81-C3433A8A65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C70967-D375-8946-8E82-B8B186A886EB}"/>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8" name="Footer Placeholder 7">
            <a:extLst>
              <a:ext uri="{FF2B5EF4-FFF2-40B4-BE49-F238E27FC236}">
                <a16:creationId xmlns:a16="http://schemas.microsoft.com/office/drawing/2014/main" id="{A03EA31F-3DAE-0C42-8B14-112FA7AD41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FDD0C8-B675-B346-BAE3-4D97196CB53D}"/>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4121418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401E7-C5FB-9B48-B1C5-F03EFBB3EC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63809C-AE89-E945-BA01-5C4D49C6BAC3}"/>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4" name="Footer Placeholder 3">
            <a:extLst>
              <a:ext uri="{FF2B5EF4-FFF2-40B4-BE49-F238E27FC236}">
                <a16:creationId xmlns:a16="http://schemas.microsoft.com/office/drawing/2014/main" id="{8D7C9F94-ABD9-1142-A3ED-2014E3F383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2DEE10-367C-384C-8ED3-DD6BD2D8A3C7}"/>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4073330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BF8D69-E7F3-9C46-B9D9-1E2586C80B4C}"/>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3" name="Footer Placeholder 2">
            <a:extLst>
              <a:ext uri="{FF2B5EF4-FFF2-40B4-BE49-F238E27FC236}">
                <a16:creationId xmlns:a16="http://schemas.microsoft.com/office/drawing/2014/main" id="{830C7B1E-C113-BF4A-AB47-E508B2F5A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428CFE-536F-504D-BF61-EA191F8CD502}"/>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712277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F349D-DA57-7940-BC60-F18004B25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953E29-69F1-0141-96D4-AE15F7D6A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A0BE5B-E73F-6E43-957D-0972B174A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D5B043-33AC-3141-8D89-E302EBB63FFF}"/>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6" name="Footer Placeholder 5">
            <a:extLst>
              <a:ext uri="{FF2B5EF4-FFF2-40B4-BE49-F238E27FC236}">
                <a16:creationId xmlns:a16="http://schemas.microsoft.com/office/drawing/2014/main" id="{7B30D032-9094-1B4C-9C94-322937B07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41D47F-90E0-AF43-901E-35EAED77CB6D}"/>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307522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2DBF-EE32-5145-86BA-823B9945B3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22FCFB-1E4A-CD4C-824E-2A1F55A483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4B805E-9B02-B247-8483-F2304E6416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103539-F49F-F144-88E6-99DA311DEE9F}"/>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6" name="Footer Placeholder 5">
            <a:extLst>
              <a:ext uri="{FF2B5EF4-FFF2-40B4-BE49-F238E27FC236}">
                <a16:creationId xmlns:a16="http://schemas.microsoft.com/office/drawing/2014/main" id="{77DF9D7E-DF83-BF49-9F0B-6172EA55E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0BB53B-8C36-D540-BDEE-29E1A5F54BFB}"/>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3430819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3B0565-0E36-4048-84A1-294B1DD6F0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1F35D1-C693-AF4F-8B93-D9CFE72BFD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28B904-6274-1A44-A609-5B3A9E90D0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2819C9-2263-1A43-8F74-E42C80460847}" type="datetimeFigureOut">
              <a:rPr lang="en-US" smtClean="0"/>
              <a:t>11/19/20</a:t>
            </a:fld>
            <a:endParaRPr lang="en-US"/>
          </a:p>
        </p:txBody>
      </p:sp>
      <p:sp>
        <p:nvSpPr>
          <p:cNvPr id="5" name="Footer Placeholder 4">
            <a:extLst>
              <a:ext uri="{FF2B5EF4-FFF2-40B4-BE49-F238E27FC236}">
                <a16:creationId xmlns:a16="http://schemas.microsoft.com/office/drawing/2014/main" id="{99AEA5A3-FBC3-104A-96E4-6BA2B0D95E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67F189-DDCD-7D47-A361-C0710F848B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E0A0-BF64-5E4E-B062-986469B66C27}" type="slidenum">
              <a:rPr lang="en-US" smtClean="0"/>
              <a:t>‹#›</a:t>
            </a:fld>
            <a:endParaRPr lang="en-US"/>
          </a:p>
        </p:txBody>
      </p:sp>
    </p:spTree>
    <p:extLst>
      <p:ext uri="{BB962C8B-B14F-4D97-AF65-F5344CB8AC3E}">
        <p14:creationId xmlns:p14="http://schemas.microsoft.com/office/powerpoint/2010/main" val="2825669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leginfo.legislature.ca.go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4FC72-D459-3D40-8749-419C65FF2352}"/>
              </a:ext>
            </a:extLst>
          </p:cNvPr>
          <p:cNvSpPr>
            <a:spLocks noGrp="1"/>
          </p:cNvSpPr>
          <p:nvPr>
            <p:ph type="ctrTitle"/>
          </p:nvPr>
        </p:nvSpPr>
        <p:spPr/>
        <p:txBody>
          <a:bodyPr/>
          <a:lstStyle/>
          <a:p>
            <a:r>
              <a:rPr lang="en-US" dirty="0"/>
              <a:t>Crime and Poverty</a:t>
            </a:r>
          </a:p>
        </p:txBody>
      </p:sp>
      <p:sp>
        <p:nvSpPr>
          <p:cNvPr id="3" name="Subtitle 2">
            <a:extLst>
              <a:ext uri="{FF2B5EF4-FFF2-40B4-BE49-F238E27FC236}">
                <a16:creationId xmlns:a16="http://schemas.microsoft.com/office/drawing/2014/main" id="{A2BC13F8-ADAD-9843-BE48-03C304AEBB5D}"/>
              </a:ext>
            </a:extLst>
          </p:cNvPr>
          <p:cNvSpPr>
            <a:spLocks noGrp="1"/>
          </p:cNvSpPr>
          <p:nvPr>
            <p:ph type="subTitle" idx="1"/>
          </p:nvPr>
        </p:nvSpPr>
        <p:spPr/>
        <p:txBody>
          <a:bodyPr/>
          <a:lstStyle/>
          <a:p>
            <a:r>
              <a:rPr lang="en-US" dirty="0"/>
              <a:t>Project 1</a:t>
            </a:r>
          </a:p>
          <a:p>
            <a:r>
              <a:rPr lang="en-US" dirty="0"/>
              <a:t>November 21, 2020</a:t>
            </a:r>
          </a:p>
          <a:p>
            <a:r>
              <a:rPr lang="en-US" dirty="0"/>
              <a:t>Presenters: Sean Galloway, Peter Vlahos, Elliot Chen, Cora Micsunescu</a:t>
            </a:r>
          </a:p>
        </p:txBody>
      </p:sp>
    </p:spTree>
    <p:extLst>
      <p:ext uri="{BB962C8B-B14F-4D97-AF65-F5344CB8AC3E}">
        <p14:creationId xmlns:p14="http://schemas.microsoft.com/office/powerpoint/2010/main" val="1609191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F7EE93D-E0F3-0B4F-9E0C-3904C99BEEDB}"/>
              </a:ext>
            </a:extLst>
          </p:cNvPr>
          <p:cNvSpPr>
            <a:spLocks noGrp="1"/>
          </p:cNvSpPr>
          <p:nvPr>
            <p:ph type="title"/>
          </p:nvPr>
        </p:nvSpPr>
        <p:spPr/>
        <p:txBody>
          <a:bodyPr>
            <a:normAutofit fontScale="90000"/>
          </a:bodyPr>
          <a:lstStyle/>
          <a:p>
            <a:r>
              <a:rPr lang="en-US" dirty="0"/>
              <a:t>Is there a correlation between the poverty rate and the crime rate?</a:t>
            </a:r>
          </a:p>
        </p:txBody>
      </p:sp>
      <p:pic>
        <p:nvPicPr>
          <p:cNvPr id="13" name="Picture Placeholder 12" descr="Badge Question Mark">
            <a:extLst>
              <a:ext uri="{FF2B5EF4-FFF2-40B4-BE49-F238E27FC236}">
                <a16:creationId xmlns:a16="http://schemas.microsoft.com/office/drawing/2014/main" id="{8A08F2A4-EE36-B643-8F47-901E07DB601A}"/>
              </a:ext>
            </a:extLst>
          </p:cNvPr>
          <p:cNvPicPr>
            <a:picLocks noGrp="1" noChangeAspect="1"/>
          </p:cNvPicPr>
          <p:nvPr>
            <p:ph type="pic" idx="1"/>
          </p:nvPr>
        </p:nvPicPr>
        <p:blipFill>
          <a:blip r:embed="rId2">
            <a:extLst>
              <a:ext uri="{96DAC541-7B7A-43D3-8B79-37D633B846F1}">
                <asvg:svgBlip xmlns:asvg="http://schemas.microsoft.com/office/drawing/2016/SVG/main" r:embed="rId3"/>
              </a:ext>
            </a:extLst>
          </a:blip>
          <a:srcRect t="10520" b="10520"/>
          <a:stretch>
            <a:fillRect/>
          </a:stretch>
        </p:blipFill>
        <p:spPr/>
      </p:pic>
      <p:sp>
        <p:nvSpPr>
          <p:cNvPr id="7" name="Text Placeholder 6">
            <a:extLst>
              <a:ext uri="{FF2B5EF4-FFF2-40B4-BE49-F238E27FC236}">
                <a16:creationId xmlns:a16="http://schemas.microsoft.com/office/drawing/2014/main" id="{55E3CBC9-A97D-8248-A63E-22ECABE825BF}"/>
              </a:ext>
            </a:extLst>
          </p:cNvPr>
          <p:cNvSpPr>
            <a:spLocks noGrp="1"/>
          </p:cNvSpPr>
          <p:nvPr>
            <p:ph type="body" sz="half" idx="2"/>
          </p:nvPr>
        </p:nvSpPr>
        <p:spPr/>
        <p:txBody>
          <a:bodyPr/>
          <a:lstStyle/>
          <a:p>
            <a:r>
              <a:rPr lang="en-US" dirty="0"/>
              <a:t>Our hypothesis is that as the poverty rate goes up, the crime rate goes up.</a:t>
            </a:r>
          </a:p>
          <a:p>
            <a:endParaRPr lang="en-US" dirty="0"/>
          </a:p>
        </p:txBody>
      </p:sp>
    </p:spTree>
    <p:extLst>
      <p:ext uri="{BB962C8B-B14F-4D97-AF65-F5344CB8AC3E}">
        <p14:creationId xmlns:p14="http://schemas.microsoft.com/office/powerpoint/2010/main" val="3443678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589FB-21B9-AB44-864C-0C2CCB168BC9}"/>
              </a:ext>
            </a:extLst>
          </p:cNvPr>
          <p:cNvSpPr>
            <a:spLocks noGrp="1"/>
          </p:cNvSpPr>
          <p:nvPr>
            <p:ph type="title"/>
          </p:nvPr>
        </p:nvSpPr>
        <p:spPr/>
        <p:txBody>
          <a:bodyPr/>
          <a:lstStyle/>
          <a:p>
            <a:pPr algn="ctr"/>
            <a:r>
              <a:rPr lang="en-US" dirty="0"/>
              <a:t>Sacramento County </a:t>
            </a:r>
          </a:p>
        </p:txBody>
      </p:sp>
      <p:pic>
        <p:nvPicPr>
          <p:cNvPr id="6" name="Content Placeholder 5" descr="Chart, scatter chart&#10;&#10;Description automatically generated">
            <a:extLst>
              <a:ext uri="{FF2B5EF4-FFF2-40B4-BE49-F238E27FC236}">
                <a16:creationId xmlns:a16="http://schemas.microsoft.com/office/drawing/2014/main" id="{B7197AEC-0450-B140-9E94-A5CBC5207FCF}"/>
              </a:ext>
            </a:extLst>
          </p:cNvPr>
          <p:cNvPicPr>
            <a:picLocks noGrp="1" noChangeAspect="1"/>
          </p:cNvPicPr>
          <p:nvPr>
            <p:ph sz="half" idx="1"/>
          </p:nvPr>
        </p:nvPicPr>
        <p:blipFill>
          <a:blip r:embed="rId2"/>
          <a:stretch>
            <a:fillRect/>
          </a:stretch>
        </p:blipFill>
        <p:spPr>
          <a:xfrm>
            <a:off x="838200" y="2274094"/>
            <a:ext cx="5181600" cy="3454400"/>
          </a:xfrm>
        </p:spPr>
      </p:pic>
      <p:pic>
        <p:nvPicPr>
          <p:cNvPr id="8" name="Content Placeholder 7" descr="Chart, scatter chart&#10;&#10;Description automatically generated">
            <a:extLst>
              <a:ext uri="{FF2B5EF4-FFF2-40B4-BE49-F238E27FC236}">
                <a16:creationId xmlns:a16="http://schemas.microsoft.com/office/drawing/2014/main" id="{52C72A5B-0B5B-4E44-830D-75823A12BEB4}"/>
              </a:ext>
            </a:extLst>
          </p:cNvPr>
          <p:cNvPicPr>
            <a:picLocks noGrp="1" noChangeAspect="1"/>
          </p:cNvPicPr>
          <p:nvPr>
            <p:ph sz="half" idx="2"/>
          </p:nvPr>
        </p:nvPicPr>
        <p:blipFill>
          <a:blip r:embed="rId3"/>
          <a:stretch>
            <a:fillRect/>
          </a:stretch>
        </p:blipFill>
        <p:spPr>
          <a:xfrm>
            <a:off x="6172200" y="2274094"/>
            <a:ext cx="5181600" cy="3454400"/>
          </a:xfrm>
        </p:spPr>
      </p:pic>
      <p:sp>
        <p:nvSpPr>
          <p:cNvPr id="10" name="TextBox 9">
            <a:extLst>
              <a:ext uri="{FF2B5EF4-FFF2-40B4-BE49-F238E27FC236}">
                <a16:creationId xmlns:a16="http://schemas.microsoft.com/office/drawing/2014/main" id="{B1BB0B7B-C619-AA49-9400-EB962F819779}"/>
              </a:ext>
            </a:extLst>
          </p:cNvPr>
          <p:cNvSpPr txBox="1"/>
          <p:nvPr/>
        </p:nvSpPr>
        <p:spPr>
          <a:xfrm>
            <a:off x="1495167" y="5832388"/>
            <a:ext cx="9341709" cy="861774"/>
          </a:xfrm>
          <a:prstGeom prst="rect">
            <a:avLst/>
          </a:prstGeom>
          <a:noFill/>
        </p:spPr>
        <p:txBody>
          <a:bodyPr wrap="square" rtlCol="0">
            <a:spAutoFit/>
          </a:bodyPr>
          <a:lstStyle/>
          <a:p>
            <a:r>
              <a:rPr lang="en-US" sz="1600" dirty="0"/>
              <a:t>The average p-value is 0.02 and the average r-square value is 0.12. Given these values and the diagrams’ appearance, our hypothesis is confirmed.</a:t>
            </a:r>
          </a:p>
          <a:p>
            <a:endParaRPr lang="en-US" dirty="0"/>
          </a:p>
        </p:txBody>
      </p:sp>
    </p:spTree>
    <p:extLst>
      <p:ext uri="{BB962C8B-B14F-4D97-AF65-F5344CB8AC3E}">
        <p14:creationId xmlns:p14="http://schemas.microsoft.com/office/powerpoint/2010/main" val="3639500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4B6351-2F76-4647-9450-AF9B37B27325}"/>
              </a:ext>
            </a:extLst>
          </p:cNvPr>
          <p:cNvSpPr>
            <a:spLocks noGrp="1"/>
          </p:cNvSpPr>
          <p:nvPr>
            <p:ph type="title"/>
          </p:nvPr>
        </p:nvSpPr>
        <p:spPr/>
        <p:txBody>
          <a:bodyPr/>
          <a:lstStyle/>
          <a:p>
            <a:pPr algn="ctr"/>
            <a:r>
              <a:rPr lang="en-US" dirty="0"/>
              <a:t>Oak Park </a:t>
            </a:r>
          </a:p>
        </p:txBody>
      </p:sp>
      <p:pic>
        <p:nvPicPr>
          <p:cNvPr id="12" name="Content Placeholder 11" descr="Chart, scatter chart&#10;&#10;Description automatically generated">
            <a:extLst>
              <a:ext uri="{FF2B5EF4-FFF2-40B4-BE49-F238E27FC236}">
                <a16:creationId xmlns:a16="http://schemas.microsoft.com/office/drawing/2014/main" id="{293A37EA-EE72-3844-A1BF-266B88C9A796}"/>
              </a:ext>
            </a:extLst>
          </p:cNvPr>
          <p:cNvPicPr>
            <a:picLocks noGrp="1" noChangeAspect="1"/>
          </p:cNvPicPr>
          <p:nvPr>
            <p:ph idx="1"/>
          </p:nvPr>
        </p:nvPicPr>
        <p:blipFill>
          <a:blip r:embed="rId2"/>
          <a:stretch>
            <a:fillRect/>
          </a:stretch>
        </p:blipFill>
        <p:spPr>
          <a:xfrm>
            <a:off x="3352800" y="2172494"/>
            <a:ext cx="5486400" cy="3657600"/>
          </a:xfrm>
        </p:spPr>
      </p:pic>
      <p:sp>
        <p:nvSpPr>
          <p:cNvPr id="13" name="TextBox 12">
            <a:extLst>
              <a:ext uri="{FF2B5EF4-FFF2-40B4-BE49-F238E27FC236}">
                <a16:creationId xmlns:a16="http://schemas.microsoft.com/office/drawing/2014/main" id="{4697160B-8F48-8C4C-B3C0-4FFB87B30981}"/>
              </a:ext>
            </a:extLst>
          </p:cNvPr>
          <p:cNvSpPr txBox="1"/>
          <p:nvPr/>
        </p:nvSpPr>
        <p:spPr>
          <a:xfrm>
            <a:off x="1692165" y="5850235"/>
            <a:ext cx="9112469" cy="923330"/>
          </a:xfrm>
          <a:prstGeom prst="rect">
            <a:avLst/>
          </a:prstGeom>
          <a:noFill/>
        </p:spPr>
        <p:txBody>
          <a:bodyPr wrap="square" rtlCol="0">
            <a:spAutoFit/>
          </a:bodyPr>
          <a:lstStyle/>
          <a:p>
            <a:r>
              <a:rPr lang="en-US" dirty="0"/>
              <a:t>The p-value is 0.23 and the r-square value is 0.16. Given these values and the diagrams’ appearance, we conclude that Oak Park goes against the overall trend in Sacramento County. </a:t>
            </a:r>
          </a:p>
          <a:p>
            <a:endParaRPr lang="en-US" dirty="0"/>
          </a:p>
        </p:txBody>
      </p:sp>
    </p:spTree>
    <p:extLst>
      <p:ext uri="{BB962C8B-B14F-4D97-AF65-F5344CB8AC3E}">
        <p14:creationId xmlns:p14="http://schemas.microsoft.com/office/powerpoint/2010/main" val="4206593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5B19-F916-A34F-AE6F-80296158A5C4}"/>
              </a:ext>
            </a:extLst>
          </p:cNvPr>
          <p:cNvSpPr>
            <a:spLocks noGrp="1"/>
          </p:cNvSpPr>
          <p:nvPr>
            <p:ph type="title"/>
          </p:nvPr>
        </p:nvSpPr>
        <p:spPr/>
        <p:txBody>
          <a:bodyPr/>
          <a:lstStyle/>
          <a:p>
            <a:pPr algn="ctr"/>
            <a:r>
              <a:rPr lang="en-US" dirty="0"/>
              <a:t>Crime Rate vs. Median Home Values in Sacramento County for 2014-2018</a:t>
            </a:r>
          </a:p>
        </p:txBody>
      </p:sp>
      <p:pic>
        <p:nvPicPr>
          <p:cNvPr id="17" name="Content Placeholder 16" descr="Chart, scatter chart&#10;&#10;Description automatically generated">
            <a:extLst>
              <a:ext uri="{FF2B5EF4-FFF2-40B4-BE49-F238E27FC236}">
                <a16:creationId xmlns:a16="http://schemas.microsoft.com/office/drawing/2014/main" id="{9773D26D-9102-9042-8DCB-1E8F87070936}"/>
              </a:ext>
            </a:extLst>
          </p:cNvPr>
          <p:cNvPicPr>
            <a:picLocks noGrp="1" noChangeAspect="1"/>
          </p:cNvPicPr>
          <p:nvPr>
            <p:ph sz="half" idx="1"/>
          </p:nvPr>
        </p:nvPicPr>
        <p:blipFill>
          <a:blip r:embed="rId2"/>
          <a:stretch>
            <a:fillRect/>
          </a:stretch>
        </p:blipFill>
        <p:spPr>
          <a:xfrm>
            <a:off x="838200" y="2274094"/>
            <a:ext cx="5181600" cy="3454400"/>
          </a:xfrm>
        </p:spPr>
      </p:pic>
      <p:pic>
        <p:nvPicPr>
          <p:cNvPr id="19" name="Content Placeholder 18" descr="Chart, scatter chart&#10;&#10;Description automatically generated">
            <a:extLst>
              <a:ext uri="{FF2B5EF4-FFF2-40B4-BE49-F238E27FC236}">
                <a16:creationId xmlns:a16="http://schemas.microsoft.com/office/drawing/2014/main" id="{D3703BF8-BD70-DC4B-AE4E-87D90FE0947A}"/>
              </a:ext>
            </a:extLst>
          </p:cNvPr>
          <p:cNvPicPr>
            <a:picLocks noGrp="1" noChangeAspect="1"/>
          </p:cNvPicPr>
          <p:nvPr>
            <p:ph sz="half" idx="2"/>
          </p:nvPr>
        </p:nvPicPr>
        <p:blipFill>
          <a:blip r:embed="rId3"/>
          <a:stretch>
            <a:fillRect/>
          </a:stretch>
        </p:blipFill>
        <p:spPr>
          <a:xfrm>
            <a:off x="6172200" y="2274094"/>
            <a:ext cx="5181600" cy="3454400"/>
          </a:xfrm>
        </p:spPr>
      </p:pic>
      <p:sp>
        <p:nvSpPr>
          <p:cNvPr id="22" name="TextBox 21">
            <a:extLst>
              <a:ext uri="{FF2B5EF4-FFF2-40B4-BE49-F238E27FC236}">
                <a16:creationId xmlns:a16="http://schemas.microsoft.com/office/drawing/2014/main" id="{98334412-A37A-8D45-BC60-6FDB2E80CF4C}"/>
              </a:ext>
            </a:extLst>
          </p:cNvPr>
          <p:cNvSpPr txBox="1"/>
          <p:nvPr/>
        </p:nvSpPr>
        <p:spPr>
          <a:xfrm>
            <a:off x="1450428" y="5927834"/>
            <a:ext cx="9438289" cy="923330"/>
          </a:xfrm>
          <a:prstGeom prst="rect">
            <a:avLst/>
          </a:prstGeom>
          <a:noFill/>
        </p:spPr>
        <p:txBody>
          <a:bodyPr wrap="square" rtlCol="0">
            <a:spAutoFit/>
          </a:bodyPr>
          <a:lstStyle/>
          <a:p>
            <a:r>
              <a:rPr lang="en-US" dirty="0"/>
              <a:t>The average p-value is 0.01 and the average r-square value is 0.15. Given these values and the diagrams’ appearance, our hypothesis, which is that as median home values increase the crime rate decreases, is confirmed.</a:t>
            </a:r>
          </a:p>
        </p:txBody>
      </p:sp>
    </p:spTree>
    <p:extLst>
      <p:ext uri="{BB962C8B-B14F-4D97-AF65-F5344CB8AC3E}">
        <p14:creationId xmlns:p14="http://schemas.microsoft.com/office/powerpoint/2010/main" val="3994172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4BE359-D8FA-C14D-BD59-8461CEAC087F}"/>
              </a:ext>
            </a:extLst>
          </p:cNvPr>
          <p:cNvSpPr>
            <a:spLocks noGrp="1"/>
          </p:cNvSpPr>
          <p:nvPr>
            <p:ph type="title"/>
          </p:nvPr>
        </p:nvSpPr>
        <p:spPr/>
        <p:txBody>
          <a:bodyPr/>
          <a:lstStyle/>
          <a:p>
            <a:pPr algn="ctr"/>
            <a:r>
              <a:rPr lang="en-US" dirty="0"/>
              <a:t>Crime Rate vs. Median Home Values in Oak Park for 2014-2018</a:t>
            </a:r>
          </a:p>
        </p:txBody>
      </p:sp>
      <p:pic>
        <p:nvPicPr>
          <p:cNvPr id="8" name="Content Placeholder 7" descr="Chart, scatter chart&#10;&#10;Description automatically generated">
            <a:extLst>
              <a:ext uri="{FF2B5EF4-FFF2-40B4-BE49-F238E27FC236}">
                <a16:creationId xmlns:a16="http://schemas.microsoft.com/office/drawing/2014/main" id="{EA48A08C-41D2-2646-AA7D-4219B521BDAA}"/>
              </a:ext>
            </a:extLst>
          </p:cNvPr>
          <p:cNvPicPr>
            <a:picLocks noGrp="1" noChangeAspect="1"/>
          </p:cNvPicPr>
          <p:nvPr>
            <p:ph idx="1"/>
          </p:nvPr>
        </p:nvPicPr>
        <p:blipFill>
          <a:blip r:embed="rId2"/>
          <a:stretch>
            <a:fillRect/>
          </a:stretch>
        </p:blipFill>
        <p:spPr>
          <a:xfrm>
            <a:off x="3352800" y="2172494"/>
            <a:ext cx="5486400" cy="3657600"/>
          </a:xfrm>
        </p:spPr>
      </p:pic>
      <p:sp>
        <p:nvSpPr>
          <p:cNvPr id="9" name="TextBox 8">
            <a:extLst>
              <a:ext uri="{FF2B5EF4-FFF2-40B4-BE49-F238E27FC236}">
                <a16:creationId xmlns:a16="http://schemas.microsoft.com/office/drawing/2014/main" id="{E2236B2C-75EE-9F4A-9257-0ED38753BF68}"/>
              </a:ext>
            </a:extLst>
          </p:cNvPr>
          <p:cNvSpPr txBox="1"/>
          <p:nvPr/>
        </p:nvSpPr>
        <p:spPr>
          <a:xfrm>
            <a:off x="838200" y="5982159"/>
            <a:ext cx="10515600" cy="646331"/>
          </a:xfrm>
          <a:prstGeom prst="rect">
            <a:avLst/>
          </a:prstGeom>
          <a:noFill/>
        </p:spPr>
        <p:txBody>
          <a:bodyPr wrap="square" rtlCol="0">
            <a:spAutoFit/>
          </a:bodyPr>
          <a:lstStyle/>
          <a:p>
            <a:r>
              <a:rPr lang="en-US" dirty="0"/>
              <a:t>The p-value is 0.03 and the r-square value is 0.46. The chart demonstrates that Oak Park follows the same trend as Sacramento County.</a:t>
            </a:r>
          </a:p>
        </p:txBody>
      </p:sp>
    </p:spTree>
    <p:extLst>
      <p:ext uri="{BB962C8B-B14F-4D97-AF65-F5344CB8AC3E}">
        <p14:creationId xmlns:p14="http://schemas.microsoft.com/office/powerpoint/2010/main" val="3698350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DC109-01B6-0842-B9D6-37514348FD88}"/>
              </a:ext>
            </a:extLst>
          </p:cNvPr>
          <p:cNvSpPr>
            <a:spLocks noGrp="1"/>
          </p:cNvSpPr>
          <p:nvPr>
            <p:ph type="title"/>
          </p:nvPr>
        </p:nvSpPr>
        <p:spPr/>
        <p:txBody>
          <a:bodyPr/>
          <a:lstStyle/>
          <a:p>
            <a:r>
              <a:rPr lang="en-US" dirty="0"/>
              <a:t>Null Hypothesis</a:t>
            </a:r>
          </a:p>
        </p:txBody>
      </p:sp>
      <p:sp>
        <p:nvSpPr>
          <p:cNvPr id="3" name="Content Placeholder 2">
            <a:extLst>
              <a:ext uri="{FF2B5EF4-FFF2-40B4-BE49-F238E27FC236}">
                <a16:creationId xmlns:a16="http://schemas.microsoft.com/office/drawing/2014/main" id="{CA631518-B36F-AB4A-90D4-6762FE2E5C57}"/>
              </a:ext>
            </a:extLst>
          </p:cNvPr>
          <p:cNvSpPr>
            <a:spLocks noGrp="1"/>
          </p:cNvSpPr>
          <p:nvPr>
            <p:ph idx="1"/>
          </p:nvPr>
        </p:nvSpPr>
        <p:spPr/>
        <p:txBody>
          <a:bodyPr>
            <a:normAutofit fontScale="92500" lnSpcReduction="10000"/>
          </a:bodyPr>
          <a:lstStyle/>
          <a:p>
            <a:pPr marL="0" indent="0">
              <a:buNone/>
            </a:pPr>
            <a:r>
              <a:rPr lang="en-US" dirty="0"/>
              <a:t>Our null hypothesis is the following: a decrease in the violent crime rate results in reductions in the poverty rate and a simultaneous increase in median income and median home prices. Our confidence level is 95% or a p-value of 0.05. We hypothesize that the p-value of these statistics in Oak Park, zip codes 95817 and 95820, is statistically different from Sacramento County. Our observed variables are the crime rate, poverty rate, income rate, and median home prices of Oak Park and Sacramento County. Our expected values are the crime rate, poverty rate, income rate, and median home prices for all of Sacramento County. Based on the observed versus the expected values, we can calculate the p-value. If the p-value is less than 0.05, we will accept the hypothesis. This analysis matters as police departments could use it to understand better where to allocate resources.</a:t>
            </a:r>
          </a:p>
        </p:txBody>
      </p:sp>
    </p:spTree>
    <p:extLst>
      <p:ext uri="{BB962C8B-B14F-4D97-AF65-F5344CB8AC3E}">
        <p14:creationId xmlns:p14="http://schemas.microsoft.com/office/powerpoint/2010/main" val="4097152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CF5BA-5CD8-EA4E-AE25-F48196B39B37}"/>
              </a:ext>
            </a:extLst>
          </p:cNvPr>
          <p:cNvSpPr>
            <a:spLocks noGrp="1"/>
          </p:cNvSpPr>
          <p:nvPr>
            <p:ph type="title"/>
          </p:nvPr>
        </p:nvSpPr>
        <p:spPr/>
        <p:txBody>
          <a:bodyPr/>
          <a:lstStyle/>
          <a:p>
            <a:r>
              <a:rPr lang="en-US" dirty="0"/>
              <a:t>Definitions of Terms Used</a:t>
            </a:r>
          </a:p>
        </p:txBody>
      </p:sp>
      <p:sp>
        <p:nvSpPr>
          <p:cNvPr id="3" name="Content Placeholder 2">
            <a:extLst>
              <a:ext uri="{FF2B5EF4-FFF2-40B4-BE49-F238E27FC236}">
                <a16:creationId xmlns:a16="http://schemas.microsoft.com/office/drawing/2014/main" id="{15AEA719-D28A-A44E-B99F-4528774D6D11}"/>
              </a:ext>
            </a:extLst>
          </p:cNvPr>
          <p:cNvSpPr>
            <a:spLocks noGrp="1"/>
          </p:cNvSpPr>
          <p:nvPr>
            <p:ph idx="1"/>
          </p:nvPr>
        </p:nvSpPr>
        <p:spPr/>
        <p:txBody>
          <a:bodyPr>
            <a:normAutofit/>
          </a:bodyPr>
          <a:lstStyle/>
          <a:p>
            <a:r>
              <a:rPr lang="en-US" dirty="0"/>
              <a:t>“PC Personal”: refers to California Penal Code Crimes Against the Person which include Homicide, Mayhem, Kidnapping, Hostages, Robbery, Attempts to Kill, Assaults, False Imprisonment and Human Trafficking, and Assault and Battery.</a:t>
            </a:r>
          </a:p>
          <a:p>
            <a:r>
              <a:rPr lang="en-US" dirty="0"/>
              <a:t>“PC All”: refers to California Penal Code of all other types of crime including crimes against property, crimes against public justice, crimes against the person involving sexual assault, criminal threats, and miscellaneous crimes. </a:t>
            </a:r>
          </a:p>
          <a:p>
            <a:r>
              <a:rPr lang="en-US" dirty="0"/>
              <a:t>Additional information can be found here: </a:t>
            </a:r>
            <a:r>
              <a:rPr lang="en-US" dirty="0">
                <a:hlinkClick r:id="rId2"/>
              </a:rPr>
              <a:t>https://leginfo.legislature.ca.gov/</a:t>
            </a:r>
            <a:r>
              <a:rPr lang="en-US" dirty="0"/>
              <a:t> </a:t>
            </a:r>
          </a:p>
          <a:p>
            <a:endParaRPr lang="en-US" dirty="0"/>
          </a:p>
          <a:p>
            <a:endParaRPr lang="en-US" dirty="0"/>
          </a:p>
        </p:txBody>
      </p:sp>
    </p:spTree>
    <p:extLst>
      <p:ext uri="{BB962C8B-B14F-4D97-AF65-F5344CB8AC3E}">
        <p14:creationId xmlns:p14="http://schemas.microsoft.com/office/powerpoint/2010/main" val="1897650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BE19F-7A99-ED47-AE18-076D3DB49216}"/>
              </a:ext>
            </a:extLst>
          </p:cNvPr>
          <p:cNvSpPr>
            <a:spLocks noGrp="1"/>
          </p:cNvSpPr>
          <p:nvPr>
            <p:ph type="title"/>
          </p:nvPr>
        </p:nvSpPr>
        <p:spPr/>
        <p:txBody>
          <a:bodyPr/>
          <a:lstStyle/>
          <a:p>
            <a:pPr algn="ctr"/>
            <a:r>
              <a:rPr lang="en-US" dirty="0"/>
              <a:t>Sacramento County with Postal Zip Codes</a:t>
            </a:r>
          </a:p>
        </p:txBody>
      </p:sp>
      <p:pic>
        <p:nvPicPr>
          <p:cNvPr id="5" name="Content Placeholder 4">
            <a:extLst>
              <a:ext uri="{FF2B5EF4-FFF2-40B4-BE49-F238E27FC236}">
                <a16:creationId xmlns:a16="http://schemas.microsoft.com/office/drawing/2014/main" id="{8F47734C-90E9-2449-A9DC-60D9D3541E63}"/>
              </a:ext>
              <a:ext uri="{C183D7F6-B498-43B3-948B-1728B52AA6E4}">
                <adec:decorative xmlns:adec="http://schemas.microsoft.com/office/drawing/2017/decorative" val="1"/>
              </a:ext>
            </a:extLst>
          </p:cNvPr>
          <p:cNvPicPr>
            <a:picLocks noGrp="1" noChangeAspect="1"/>
          </p:cNvPicPr>
          <p:nvPr>
            <p:ph idx="1"/>
          </p:nvPr>
        </p:nvPicPr>
        <p:blipFill>
          <a:blip r:embed="rId2"/>
          <a:stretch>
            <a:fillRect/>
          </a:stretch>
        </p:blipFill>
        <p:spPr>
          <a:xfrm>
            <a:off x="3489434" y="1690688"/>
            <a:ext cx="5213131" cy="4236967"/>
          </a:xfrm>
          <a:ln w="3175">
            <a:solidFill>
              <a:schemeClr val="tx1"/>
            </a:solidFill>
          </a:ln>
        </p:spPr>
      </p:pic>
    </p:spTree>
    <p:extLst>
      <p:ext uri="{BB962C8B-B14F-4D97-AF65-F5344CB8AC3E}">
        <p14:creationId xmlns:p14="http://schemas.microsoft.com/office/powerpoint/2010/main" val="3361318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28D0C-81B2-C14D-B68B-B2195C4C0AFE}"/>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20915F77-71B6-6049-826B-9DE3D942E07F}"/>
              </a:ext>
            </a:extLst>
          </p:cNvPr>
          <p:cNvSpPr>
            <a:spLocks noGrp="1"/>
          </p:cNvSpPr>
          <p:nvPr>
            <p:ph idx="1"/>
          </p:nvPr>
        </p:nvSpPr>
        <p:spPr/>
        <p:txBody>
          <a:bodyPr>
            <a:normAutofit fontScale="92500" lnSpcReduction="10000"/>
          </a:bodyPr>
          <a:lstStyle/>
          <a:p>
            <a:r>
              <a:rPr lang="en-US" dirty="0"/>
              <a:t>What are the overall crime rate trends in Sacramento County and Oak Park in particular?</a:t>
            </a:r>
          </a:p>
          <a:p>
            <a:r>
              <a:rPr lang="en-US" dirty="0"/>
              <a:t>What are the crime rates for Oak Park for 2014-2018?</a:t>
            </a:r>
          </a:p>
          <a:p>
            <a:r>
              <a:rPr lang="en-US" dirty="0"/>
              <a:t>How would a heat map of the crime rate for each zip code in Sacramento County appear?</a:t>
            </a:r>
          </a:p>
          <a:p>
            <a:r>
              <a:rPr lang="en-US" dirty="0"/>
              <a:t>How would a heat map of the poverty rate for each zip code in Sacramento County appear?</a:t>
            </a:r>
          </a:p>
          <a:p>
            <a:r>
              <a:rPr lang="en-US" dirty="0"/>
              <a:t>What is  the crime rate versus the poverty rate for Sacramento County for 2014-2018?</a:t>
            </a:r>
          </a:p>
          <a:p>
            <a:r>
              <a:rPr lang="en-US" dirty="0"/>
              <a:t>Is there a correlation between the poverty rate and the crime rate?</a:t>
            </a:r>
          </a:p>
          <a:p>
            <a:r>
              <a:rPr lang="en-US" dirty="0"/>
              <a:t>Is there a correlation between home prices and the crime rate?</a:t>
            </a:r>
          </a:p>
        </p:txBody>
      </p:sp>
    </p:spTree>
    <p:extLst>
      <p:ext uri="{BB962C8B-B14F-4D97-AF65-F5344CB8AC3E}">
        <p14:creationId xmlns:p14="http://schemas.microsoft.com/office/powerpoint/2010/main" val="342459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A0BD-B447-874F-840E-9393F0A760BA}"/>
              </a:ext>
            </a:extLst>
          </p:cNvPr>
          <p:cNvSpPr>
            <a:spLocks noGrp="1"/>
          </p:cNvSpPr>
          <p:nvPr>
            <p:ph type="title"/>
          </p:nvPr>
        </p:nvSpPr>
        <p:spPr/>
        <p:txBody>
          <a:bodyPr/>
          <a:lstStyle/>
          <a:p>
            <a:pPr algn="ctr"/>
            <a:r>
              <a:rPr lang="en-US" dirty="0"/>
              <a:t>Overall Poverty Rate was flat</a:t>
            </a:r>
          </a:p>
        </p:txBody>
      </p:sp>
      <p:pic>
        <p:nvPicPr>
          <p:cNvPr id="6" name="Content Placeholder 5" descr="Map&#10;&#10;Description automatically generated">
            <a:extLst>
              <a:ext uri="{FF2B5EF4-FFF2-40B4-BE49-F238E27FC236}">
                <a16:creationId xmlns:a16="http://schemas.microsoft.com/office/drawing/2014/main" id="{489F57F8-106E-9B4F-8875-1070890E444C}"/>
              </a:ext>
            </a:extLst>
          </p:cNvPr>
          <p:cNvPicPr>
            <a:picLocks noGrp="1" noChangeAspect="1"/>
          </p:cNvPicPr>
          <p:nvPr>
            <p:ph sz="half" idx="1"/>
          </p:nvPr>
        </p:nvPicPr>
        <p:blipFill>
          <a:blip r:embed="rId2"/>
          <a:stretch>
            <a:fillRect/>
          </a:stretch>
        </p:blipFill>
        <p:spPr>
          <a:xfrm>
            <a:off x="1714500" y="2534444"/>
            <a:ext cx="3429000" cy="2933700"/>
          </a:xfrm>
        </p:spPr>
      </p:pic>
      <p:pic>
        <p:nvPicPr>
          <p:cNvPr id="8" name="Content Placeholder 7">
            <a:extLst>
              <a:ext uri="{FF2B5EF4-FFF2-40B4-BE49-F238E27FC236}">
                <a16:creationId xmlns:a16="http://schemas.microsoft.com/office/drawing/2014/main" id="{3E56AA57-BE20-3E43-B914-E664F90F28B3}"/>
              </a:ext>
            </a:extLst>
          </p:cNvPr>
          <p:cNvPicPr>
            <a:picLocks noGrp="1" noChangeAspect="1"/>
          </p:cNvPicPr>
          <p:nvPr>
            <p:ph sz="half" idx="2"/>
          </p:nvPr>
        </p:nvPicPr>
        <p:blipFill>
          <a:blip r:embed="rId3"/>
          <a:stretch>
            <a:fillRect/>
          </a:stretch>
        </p:blipFill>
        <p:spPr>
          <a:xfrm>
            <a:off x="6915150" y="2528094"/>
            <a:ext cx="3695700" cy="2946400"/>
          </a:xfrm>
        </p:spPr>
      </p:pic>
      <p:sp>
        <p:nvSpPr>
          <p:cNvPr id="10" name="TextBox 9">
            <a:extLst>
              <a:ext uri="{FF2B5EF4-FFF2-40B4-BE49-F238E27FC236}">
                <a16:creationId xmlns:a16="http://schemas.microsoft.com/office/drawing/2014/main" id="{B8C2ABB4-1808-2348-9921-AD5EA0519776}"/>
              </a:ext>
            </a:extLst>
          </p:cNvPr>
          <p:cNvSpPr txBox="1"/>
          <p:nvPr/>
        </p:nvSpPr>
        <p:spPr>
          <a:xfrm>
            <a:off x="2958262" y="2019318"/>
            <a:ext cx="751890" cy="369332"/>
          </a:xfrm>
          <a:prstGeom prst="rect">
            <a:avLst/>
          </a:prstGeom>
          <a:noFill/>
        </p:spPr>
        <p:txBody>
          <a:bodyPr wrap="square" rtlCol="0">
            <a:spAutoFit/>
          </a:bodyPr>
          <a:lstStyle/>
          <a:p>
            <a:pPr algn="ctr"/>
            <a:r>
              <a:rPr lang="en-US" dirty="0"/>
              <a:t>2014</a:t>
            </a:r>
          </a:p>
        </p:txBody>
      </p:sp>
      <p:sp>
        <p:nvSpPr>
          <p:cNvPr id="11" name="TextBox 10">
            <a:extLst>
              <a:ext uri="{FF2B5EF4-FFF2-40B4-BE49-F238E27FC236}">
                <a16:creationId xmlns:a16="http://schemas.microsoft.com/office/drawing/2014/main" id="{D781E60D-F8CC-124D-BB96-A872F867B5D5}"/>
              </a:ext>
            </a:extLst>
          </p:cNvPr>
          <p:cNvSpPr txBox="1"/>
          <p:nvPr/>
        </p:nvSpPr>
        <p:spPr>
          <a:xfrm>
            <a:off x="8389483" y="2019318"/>
            <a:ext cx="751889" cy="369332"/>
          </a:xfrm>
          <a:prstGeom prst="rect">
            <a:avLst/>
          </a:prstGeom>
          <a:noFill/>
        </p:spPr>
        <p:txBody>
          <a:bodyPr wrap="square" rtlCol="0">
            <a:spAutoFit/>
          </a:bodyPr>
          <a:lstStyle/>
          <a:p>
            <a:r>
              <a:rPr lang="en-US" dirty="0"/>
              <a:t>2018</a:t>
            </a:r>
          </a:p>
        </p:txBody>
      </p:sp>
    </p:spTree>
    <p:extLst>
      <p:ext uri="{BB962C8B-B14F-4D97-AF65-F5344CB8AC3E}">
        <p14:creationId xmlns:p14="http://schemas.microsoft.com/office/powerpoint/2010/main" val="3157523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CDD85-B6A4-624A-B06F-2F4A29CAE38B}"/>
              </a:ext>
            </a:extLst>
          </p:cNvPr>
          <p:cNvSpPr>
            <a:spLocks noGrp="1"/>
          </p:cNvSpPr>
          <p:nvPr>
            <p:ph type="title"/>
          </p:nvPr>
        </p:nvSpPr>
        <p:spPr/>
        <p:txBody>
          <a:bodyPr/>
          <a:lstStyle/>
          <a:p>
            <a:pPr algn="ctr"/>
            <a:r>
              <a:rPr lang="en-US" dirty="0"/>
              <a:t>Overall Crime Rate was flat</a:t>
            </a:r>
          </a:p>
        </p:txBody>
      </p:sp>
      <p:pic>
        <p:nvPicPr>
          <p:cNvPr id="7" name="Content Placeholder 6" descr="Chart, bar chart&#10;&#10;Description automatically generated">
            <a:extLst>
              <a:ext uri="{FF2B5EF4-FFF2-40B4-BE49-F238E27FC236}">
                <a16:creationId xmlns:a16="http://schemas.microsoft.com/office/drawing/2014/main" id="{F15B66A2-1757-EE4F-A070-143998284D15}"/>
              </a:ext>
            </a:extLst>
          </p:cNvPr>
          <p:cNvPicPr>
            <a:picLocks noGrp="1" noChangeAspect="1"/>
          </p:cNvPicPr>
          <p:nvPr>
            <p:ph sz="half" idx="1"/>
          </p:nvPr>
        </p:nvPicPr>
        <p:blipFill>
          <a:blip r:embed="rId2"/>
          <a:stretch>
            <a:fillRect/>
          </a:stretch>
        </p:blipFill>
        <p:spPr>
          <a:xfrm>
            <a:off x="838200" y="2274094"/>
            <a:ext cx="5181600" cy="3454400"/>
          </a:xfrm>
        </p:spPr>
      </p:pic>
      <p:pic>
        <p:nvPicPr>
          <p:cNvPr id="4" name="Content Placeholder 3" descr="Chart, bar chart&#10;&#10;Description automatically generated">
            <a:extLst>
              <a:ext uri="{FF2B5EF4-FFF2-40B4-BE49-F238E27FC236}">
                <a16:creationId xmlns:a16="http://schemas.microsoft.com/office/drawing/2014/main" id="{1AE8F124-5291-CE42-A266-ED3CBD17261C}"/>
              </a:ext>
            </a:extLst>
          </p:cNvPr>
          <p:cNvPicPr>
            <a:picLocks noGrp="1" noChangeAspect="1"/>
          </p:cNvPicPr>
          <p:nvPr>
            <p:ph sz="half" idx="2"/>
          </p:nvPr>
        </p:nvPicPr>
        <p:blipFill>
          <a:blip r:embed="rId3"/>
          <a:stretch>
            <a:fillRect/>
          </a:stretch>
        </p:blipFill>
        <p:spPr>
          <a:xfrm>
            <a:off x="6172200" y="2274094"/>
            <a:ext cx="5181600" cy="3454400"/>
          </a:xfrm>
        </p:spPr>
      </p:pic>
    </p:spTree>
    <p:extLst>
      <p:ext uri="{BB962C8B-B14F-4D97-AF65-F5344CB8AC3E}">
        <p14:creationId xmlns:p14="http://schemas.microsoft.com/office/powerpoint/2010/main" val="2278268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344C0-0B3B-B244-82D4-A5BA890AA477}"/>
              </a:ext>
            </a:extLst>
          </p:cNvPr>
          <p:cNvSpPr>
            <a:spLocks noGrp="1"/>
          </p:cNvSpPr>
          <p:nvPr>
            <p:ph type="title"/>
          </p:nvPr>
        </p:nvSpPr>
        <p:spPr/>
        <p:txBody>
          <a:bodyPr/>
          <a:lstStyle/>
          <a:p>
            <a:pPr algn="ctr"/>
            <a:r>
              <a:rPr lang="en-US" dirty="0"/>
              <a:t>A heat map of the crime rates reflects the same trend</a:t>
            </a:r>
          </a:p>
        </p:txBody>
      </p:sp>
      <p:pic>
        <p:nvPicPr>
          <p:cNvPr id="6" name="Content Placeholder 5" descr="Map&#10;&#10;Description automatically generated">
            <a:extLst>
              <a:ext uri="{FF2B5EF4-FFF2-40B4-BE49-F238E27FC236}">
                <a16:creationId xmlns:a16="http://schemas.microsoft.com/office/drawing/2014/main" id="{13804F86-FB8E-794B-85F9-8F8135423EBD}"/>
              </a:ext>
            </a:extLst>
          </p:cNvPr>
          <p:cNvPicPr>
            <a:picLocks noGrp="1" noChangeAspect="1"/>
          </p:cNvPicPr>
          <p:nvPr>
            <p:ph sz="half" idx="1"/>
          </p:nvPr>
        </p:nvPicPr>
        <p:blipFill>
          <a:blip r:embed="rId2"/>
          <a:stretch>
            <a:fillRect/>
          </a:stretch>
        </p:blipFill>
        <p:spPr>
          <a:xfrm>
            <a:off x="1670050" y="2534444"/>
            <a:ext cx="3517900" cy="2933700"/>
          </a:xfrm>
        </p:spPr>
      </p:pic>
      <p:pic>
        <p:nvPicPr>
          <p:cNvPr id="8" name="Content Placeholder 7" descr="Map&#10;&#10;Description automatically generated">
            <a:extLst>
              <a:ext uri="{FF2B5EF4-FFF2-40B4-BE49-F238E27FC236}">
                <a16:creationId xmlns:a16="http://schemas.microsoft.com/office/drawing/2014/main" id="{FA8C7C05-E969-4347-BB79-BBF36C2C7E37}"/>
              </a:ext>
            </a:extLst>
          </p:cNvPr>
          <p:cNvPicPr>
            <a:picLocks noGrp="1" noChangeAspect="1"/>
          </p:cNvPicPr>
          <p:nvPr>
            <p:ph sz="half" idx="2"/>
          </p:nvPr>
        </p:nvPicPr>
        <p:blipFill>
          <a:blip r:embed="rId3"/>
          <a:stretch>
            <a:fillRect/>
          </a:stretch>
        </p:blipFill>
        <p:spPr>
          <a:xfrm>
            <a:off x="6908800" y="2528094"/>
            <a:ext cx="3708400" cy="2946400"/>
          </a:xfrm>
        </p:spPr>
      </p:pic>
      <p:sp>
        <p:nvSpPr>
          <p:cNvPr id="9" name="TextBox 8">
            <a:extLst>
              <a:ext uri="{FF2B5EF4-FFF2-40B4-BE49-F238E27FC236}">
                <a16:creationId xmlns:a16="http://schemas.microsoft.com/office/drawing/2014/main" id="{A7C4F9BA-2BEF-ED44-ADC2-4D6B05EA71EE}"/>
              </a:ext>
            </a:extLst>
          </p:cNvPr>
          <p:cNvSpPr txBox="1"/>
          <p:nvPr/>
        </p:nvSpPr>
        <p:spPr>
          <a:xfrm>
            <a:off x="2900856" y="2175641"/>
            <a:ext cx="710248" cy="369332"/>
          </a:xfrm>
          <a:prstGeom prst="rect">
            <a:avLst/>
          </a:prstGeom>
          <a:noFill/>
        </p:spPr>
        <p:txBody>
          <a:bodyPr wrap="square" rtlCol="0">
            <a:spAutoFit/>
          </a:bodyPr>
          <a:lstStyle/>
          <a:p>
            <a:r>
              <a:rPr lang="en-US" dirty="0"/>
              <a:t>2014</a:t>
            </a:r>
          </a:p>
        </p:txBody>
      </p:sp>
      <p:sp>
        <p:nvSpPr>
          <p:cNvPr id="10" name="TextBox 9">
            <a:extLst>
              <a:ext uri="{FF2B5EF4-FFF2-40B4-BE49-F238E27FC236}">
                <a16:creationId xmlns:a16="http://schemas.microsoft.com/office/drawing/2014/main" id="{96CC2537-573E-B943-8BC9-AEC11C2DF258}"/>
              </a:ext>
            </a:extLst>
          </p:cNvPr>
          <p:cNvSpPr txBox="1"/>
          <p:nvPr/>
        </p:nvSpPr>
        <p:spPr>
          <a:xfrm>
            <a:off x="8485646" y="2158762"/>
            <a:ext cx="805498" cy="369332"/>
          </a:xfrm>
          <a:prstGeom prst="rect">
            <a:avLst/>
          </a:prstGeom>
          <a:noFill/>
        </p:spPr>
        <p:txBody>
          <a:bodyPr wrap="square" rtlCol="0">
            <a:spAutoFit/>
          </a:bodyPr>
          <a:lstStyle/>
          <a:p>
            <a:r>
              <a:rPr lang="en-US" dirty="0"/>
              <a:t>2018</a:t>
            </a:r>
          </a:p>
        </p:txBody>
      </p:sp>
    </p:spTree>
    <p:extLst>
      <p:ext uri="{BB962C8B-B14F-4D97-AF65-F5344CB8AC3E}">
        <p14:creationId xmlns:p14="http://schemas.microsoft.com/office/powerpoint/2010/main" val="1175564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E1F2-0055-FD49-804A-DD484BE3E1C0}"/>
              </a:ext>
            </a:extLst>
          </p:cNvPr>
          <p:cNvSpPr>
            <a:spLocks noGrp="1"/>
          </p:cNvSpPr>
          <p:nvPr>
            <p:ph type="title"/>
          </p:nvPr>
        </p:nvSpPr>
        <p:spPr/>
        <p:txBody>
          <a:bodyPr/>
          <a:lstStyle/>
          <a:p>
            <a:pPr algn="ctr"/>
            <a:r>
              <a:rPr lang="en-US" dirty="0"/>
              <a:t>An outlier in the data was identified, additional analysis confirmed it</a:t>
            </a:r>
          </a:p>
        </p:txBody>
      </p:sp>
      <p:pic>
        <p:nvPicPr>
          <p:cNvPr id="6" name="Content Placeholder 5" descr="Chart, box and whisker chart&#10;&#10;Description automatically generated">
            <a:extLst>
              <a:ext uri="{FF2B5EF4-FFF2-40B4-BE49-F238E27FC236}">
                <a16:creationId xmlns:a16="http://schemas.microsoft.com/office/drawing/2014/main" id="{6F4B9DB2-01AB-1A4E-9E0A-A0B527B1DEAB}"/>
              </a:ext>
            </a:extLst>
          </p:cNvPr>
          <p:cNvPicPr>
            <a:picLocks noGrp="1" noChangeAspect="1"/>
          </p:cNvPicPr>
          <p:nvPr>
            <p:ph sz="half" idx="1"/>
          </p:nvPr>
        </p:nvPicPr>
        <p:blipFill>
          <a:blip r:embed="rId2"/>
          <a:stretch>
            <a:fillRect/>
          </a:stretch>
        </p:blipFill>
        <p:spPr>
          <a:xfrm>
            <a:off x="838200" y="2274094"/>
            <a:ext cx="5181600" cy="3454400"/>
          </a:xfrm>
        </p:spPr>
      </p:pic>
      <p:pic>
        <p:nvPicPr>
          <p:cNvPr id="8" name="Content Placeholder 7" descr="Chart&#10;&#10;Description automatically generated">
            <a:extLst>
              <a:ext uri="{FF2B5EF4-FFF2-40B4-BE49-F238E27FC236}">
                <a16:creationId xmlns:a16="http://schemas.microsoft.com/office/drawing/2014/main" id="{3748B96D-1DE4-504B-ADD6-E9E08005F6F6}"/>
              </a:ext>
            </a:extLst>
          </p:cNvPr>
          <p:cNvPicPr>
            <a:picLocks noGrp="1" noChangeAspect="1"/>
          </p:cNvPicPr>
          <p:nvPr>
            <p:ph sz="half" idx="2"/>
          </p:nvPr>
        </p:nvPicPr>
        <p:blipFill>
          <a:blip r:embed="rId3"/>
          <a:stretch>
            <a:fillRect/>
          </a:stretch>
        </p:blipFill>
        <p:spPr>
          <a:xfrm>
            <a:off x="6172200" y="2364828"/>
            <a:ext cx="5181600" cy="3258206"/>
          </a:xfrm>
        </p:spPr>
      </p:pic>
      <p:sp>
        <p:nvSpPr>
          <p:cNvPr id="9" name="TextBox 8">
            <a:extLst>
              <a:ext uri="{FF2B5EF4-FFF2-40B4-BE49-F238E27FC236}">
                <a16:creationId xmlns:a16="http://schemas.microsoft.com/office/drawing/2014/main" id="{163B2049-67BD-B34D-8291-38417482DE9F}"/>
              </a:ext>
            </a:extLst>
          </p:cNvPr>
          <p:cNvSpPr txBox="1"/>
          <p:nvPr/>
        </p:nvSpPr>
        <p:spPr>
          <a:xfrm>
            <a:off x="1481959" y="5728494"/>
            <a:ext cx="9427779" cy="646331"/>
          </a:xfrm>
          <a:prstGeom prst="rect">
            <a:avLst/>
          </a:prstGeom>
          <a:noFill/>
        </p:spPr>
        <p:txBody>
          <a:bodyPr wrap="square" rtlCol="0">
            <a:spAutoFit/>
          </a:bodyPr>
          <a:lstStyle/>
          <a:p>
            <a:pPr algn="ctr"/>
            <a:r>
              <a:rPr lang="en-US" dirty="0"/>
              <a:t>The bar graph above clearly illustrates we have an outlier, 95837. The zip code was removed from further analysis as it threw off subsequent calculations.</a:t>
            </a:r>
          </a:p>
        </p:txBody>
      </p:sp>
    </p:spTree>
    <p:extLst>
      <p:ext uri="{BB962C8B-B14F-4D97-AF65-F5344CB8AC3E}">
        <p14:creationId xmlns:p14="http://schemas.microsoft.com/office/powerpoint/2010/main" val="938042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TotalTime>
  <Words>652</Words>
  <Application>Microsoft Macintosh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Crime and Poverty</vt:lpstr>
      <vt:lpstr>Null Hypothesis</vt:lpstr>
      <vt:lpstr>Definitions of Terms Used</vt:lpstr>
      <vt:lpstr>Sacramento County with Postal Zip Codes</vt:lpstr>
      <vt:lpstr>Questions</vt:lpstr>
      <vt:lpstr>Overall Poverty Rate was flat</vt:lpstr>
      <vt:lpstr>Overall Crime Rate was flat</vt:lpstr>
      <vt:lpstr>A heat map of the crime rates reflects the same trend</vt:lpstr>
      <vt:lpstr>An outlier in the data was identified, additional analysis confirmed it</vt:lpstr>
      <vt:lpstr>Is there a correlation between the poverty rate and the crime rate?</vt:lpstr>
      <vt:lpstr>Sacramento County </vt:lpstr>
      <vt:lpstr>Oak Park </vt:lpstr>
      <vt:lpstr>Crime Rate vs. Median Home Values in Sacramento County for 2014-2018</vt:lpstr>
      <vt:lpstr>Crime Rate vs. Median Home Values in Oak Park for 2014-2018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and Poverty</dc:title>
  <dc:creator>Cora Micsunescu</dc:creator>
  <cp:lastModifiedBy>Cora Micsunescu</cp:lastModifiedBy>
  <cp:revision>36</cp:revision>
  <dcterms:created xsi:type="dcterms:W3CDTF">2020-11-19T03:29:54Z</dcterms:created>
  <dcterms:modified xsi:type="dcterms:W3CDTF">2020-11-20T04:19:55Z</dcterms:modified>
</cp:coreProperties>
</file>