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7" r:id="rId3"/>
    <p:sldId id="261" r:id="rId4"/>
    <p:sldId id="258" r:id="rId5"/>
    <p:sldId id="259" r:id="rId6"/>
    <p:sldId id="276" r:id="rId7"/>
    <p:sldId id="263" r:id="rId8"/>
    <p:sldId id="262" r:id="rId9"/>
    <p:sldId id="264" r:id="rId10"/>
    <p:sldId id="266" r:id="rId11"/>
    <p:sldId id="269" r:id="rId12"/>
    <p:sldId id="267"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692"/>
    <p:restoredTop sz="97363"/>
  </p:normalViewPr>
  <p:slideViewPr>
    <p:cSldViewPr snapToGrid="0" snapToObjects="1">
      <p:cViewPr varScale="1">
        <p:scale>
          <a:sx n="104" d="100"/>
          <a:sy n="104" d="100"/>
        </p:scale>
        <p:origin x="240" y="1880"/>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4E4D9-3B08-2145-9E5F-61AFE9699C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14D3BA-5B49-0A46-BAD7-8EDC581F8D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6437B7-EF11-5B46-B98A-D1911AA210CB}"/>
              </a:ext>
            </a:extLst>
          </p:cNvPr>
          <p:cNvSpPr>
            <a:spLocks noGrp="1"/>
          </p:cNvSpPr>
          <p:nvPr>
            <p:ph type="dt" sz="half" idx="10"/>
          </p:nvPr>
        </p:nvSpPr>
        <p:spPr/>
        <p:txBody>
          <a:bodyPr/>
          <a:lstStyle/>
          <a:p>
            <a:fld id="{FE2819C9-2263-1A43-8F74-E42C80460847}" type="datetimeFigureOut">
              <a:rPr lang="en-US" smtClean="0"/>
              <a:t>11/21/20</a:t>
            </a:fld>
            <a:endParaRPr lang="en-US"/>
          </a:p>
        </p:txBody>
      </p:sp>
      <p:sp>
        <p:nvSpPr>
          <p:cNvPr id="5" name="Footer Placeholder 4">
            <a:extLst>
              <a:ext uri="{FF2B5EF4-FFF2-40B4-BE49-F238E27FC236}">
                <a16:creationId xmlns:a16="http://schemas.microsoft.com/office/drawing/2014/main" id="{2D81C708-4E2B-1245-8AC3-9E512B6F9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2CC3C0-158E-1A40-8BF4-8465934D8325}"/>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680098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3AB7-AE73-B244-B57C-C6D58AE061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72F5C0-5A78-414C-A644-FC586E6D21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89E98D-D2A1-EB43-B49E-2065EAC7C9F7}"/>
              </a:ext>
            </a:extLst>
          </p:cNvPr>
          <p:cNvSpPr>
            <a:spLocks noGrp="1"/>
          </p:cNvSpPr>
          <p:nvPr>
            <p:ph type="dt" sz="half" idx="10"/>
          </p:nvPr>
        </p:nvSpPr>
        <p:spPr/>
        <p:txBody>
          <a:bodyPr/>
          <a:lstStyle/>
          <a:p>
            <a:fld id="{FE2819C9-2263-1A43-8F74-E42C80460847}" type="datetimeFigureOut">
              <a:rPr lang="en-US" smtClean="0"/>
              <a:t>11/21/20</a:t>
            </a:fld>
            <a:endParaRPr lang="en-US"/>
          </a:p>
        </p:txBody>
      </p:sp>
      <p:sp>
        <p:nvSpPr>
          <p:cNvPr id="5" name="Footer Placeholder 4">
            <a:extLst>
              <a:ext uri="{FF2B5EF4-FFF2-40B4-BE49-F238E27FC236}">
                <a16:creationId xmlns:a16="http://schemas.microsoft.com/office/drawing/2014/main" id="{906F6C32-DADA-E044-936A-42E7ADED97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98EF1B-A992-494D-89E3-2F33468506A5}"/>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532213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C888CC-F2B3-B149-8551-0F6F88B607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787EB6-B85A-484C-ABE6-4469DC781D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08465E-8674-D348-8AD8-C76825310DAD}"/>
              </a:ext>
            </a:extLst>
          </p:cNvPr>
          <p:cNvSpPr>
            <a:spLocks noGrp="1"/>
          </p:cNvSpPr>
          <p:nvPr>
            <p:ph type="dt" sz="half" idx="10"/>
          </p:nvPr>
        </p:nvSpPr>
        <p:spPr/>
        <p:txBody>
          <a:bodyPr/>
          <a:lstStyle/>
          <a:p>
            <a:fld id="{FE2819C9-2263-1A43-8F74-E42C80460847}" type="datetimeFigureOut">
              <a:rPr lang="en-US" smtClean="0"/>
              <a:t>11/21/20</a:t>
            </a:fld>
            <a:endParaRPr lang="en-US"/>
          </a:p>
        </p:txBody>
      </p:sp>
      <p:sp>
        <p:nvSpPr>
          <p:cNvPr id="5" name="Footer Placeholder 4">
            <a:extLst>
              <a:ext uri="{FF2B5EF4-FFF2-40B4-BE49-F238E27FC236}">
                <a16:creationId xmlns:a16="http://schemas.microsoft.com/office/drawing/2014/main" id="{9ED4B2DD-4ACB-7948-8F7C-50ADC1A68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55D3AF-0B8F-F341-B634-75C6D1359BF1}"/>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535683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7F3E1-36B4-8043-BC94-59F68CC5C1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DBE5DB-13BA-1C43-A347-FA99CCF91E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DABEF-75B6-CB49-BE25-B0B0AC84D6D5}"/>
              </a:ext>
            </a:extLst>
          </p:cNvPr>
          <p:cNvSpPr>
            <a:spLocks noGrp="1"/>
          </p:cNvSpPr>
          <p:nvPr>
            <p:ph type="dt" sz="half" idx="10"/>
          </p:nvPr>
        </p:nvSpPr>
        <p:spPr/>
        <p:txBody>
          <a:bodyPr/>
          <a:lstStyle/>
          <a:p>
            <a:fld id="{FE2819C9-2263-1A43-8F74-E42C80460847}" type="datetimeFigureOut">
              <a:rPr lang="en-US" smtClean="0"/>
              <a:t>11/21/20</a:t>
            </a:fld>
            <a:endParaRPr lang="en-US"/>
          </a:p>
        </p:txBody>
      </p:sp>
      <p:sp>
        <p:nvSpPr>
          <p:cNvPr id="5" name="Footer Placeholder 4">
            <a:extLst>
              <a:ext uri="{FF2B5EF4-FFF2-40B4-BE49-F238E27FC236}">
                <a16:creationId xmlns:a16="http://schemas.microsoft.com/office/drawing/2014/main" id="{5CC9DBF0-0D38-754A-B140-A1A50CB9B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8EDB1-BB72-1A41-A9AC-66E2AFDB6FE9}"/>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3513000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C84F3-C85D-0340-B31B-88AECA93F0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4A6A3C-4FA6-3849-84C2-3B7F3E8819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A7BE76-4929-D944-94AC-F0012F68D6C2}"/>
              </a:ext>
            </a:extLst>
          </p:cNvPr>
          <p:cNvSpPr>
            <a:spLocks noGrp="1"/>
          </p:cNvSpPr>
          <p:nvPr>
            <p:ph type="dt" sz="half" idx="10"/>
          </p:nvPr>
        </p:nvSpPr>
        <p:spPr/>
        <p:txBody>
          <a:bodyPr/>
          <a:lstStyle/>
          <a:p>
            <a:fld id="{FE2819C9-2263-1A43-8F74-E42C80460847}" type="datetimeFigureOut">
              <a:rPr lang="en-US" smtClean="0"/>
              <a:t>11/21/20</a:t>
            </a:fld>
            <a:endParaRPr lang="en-US"/>
          </a:p>
        </p:txBody>
      </p:sp>
      <p:sp>
        <p:nvSpPr>
          <p:cNvPr id="5" name="Footer Placeholder 4">
            <a:extLst>
              <a:ext uri="{FF2B5EF4-FFF2-40B4-BE49-F238E27FC236}">
                <a16:creationId xmlns:a16="http://schemas.microsoft.com/office/drawing/2014/main" id="{9AE74A02-B755-324A-AF3B-7DB99F440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115679-E4F1-8E48-BF02-88E0FFEF7A52}"/>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2267945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7E1A-A22F-9C4D-A69F-3AD12536A2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DD01C1-2012-BA4E-B7C7-094BFD539E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90EF70-0DAC-C447-AC6C-174AC75469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A71134-B6A0-7040-A49A-DB4CDB261DF2}"/>
              </a:ext>
            </a:extLst>
          </p:cNvPr>
          <p:cNvSpPr>
            <a:spLocks noGrp="1"/>
          </p:cNvSpPr>
          <p:nvPr>
            <p:ph type="dt" sz="half" idx="10"/>
          </p:nvPr>
        </p:nvSpPr>
        <p:spPr/>
        <p:txBody>
          <a:bodyPr/>
          <a:lstStyle/>
          <a:p>
            <a:fld id="{FE2819C9-2263-1A43-8F74-E42C80460847}" type="datetimeFigureOut">
              <a:rPr lang="en-US" smtClean="0"/>
              <a:t>11/21/20</a:t>
            </a:fld>
            <a:endParaRPr lang="en-US"/>
          </a:p>
        </p:txBody>
      </p:sp>
      <p:sp>
        <p:nvSpPr>
          <p:cNvPr id="6" name="Footer Placeholder 5">
            <a:extLst>
              <a:ext uri="{FF2B5EF4-FFF2-40B4-BE49-F238E27FC236}">
                <a16:creationId xmlns:a16="http://schemas.microsoft.com/office/drawing/2014/main" id="{65B87D46-FD4F-AD4D-A376-C8E048E26D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FA7F30-226D-CE48-8875-D7D15B4165BC}"/>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22759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BC997-3EA4-A444-B8DD-4F4F4FF710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839628-0EE5-7644-A4C0-2FFACB86E4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DB3FFF-1506-9C44-9E2C-D18081D253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E27159-C2BF-B340-A55F-964150E5EF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20E66C-0360-4345-9F81-C3433A8A65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C70967-D375-8946-8E82-B8B186A886EB}"/>
              </a:ext>
            </a:extLst>
          </p:cNvPr>
          <p:cNvSpPr>
            <a:spLocks noGrp="1"/>
          </p:cNvSpPr>
          <p:nvPr>
            <p:ph type="dt" sz="half" idx="10"/>
          </p:nvPr>
        </p:nvSpPr>
        <p:spPr/>
        <p:txBody>
          <a:bodyPr/>
          <a:lstStyle/>
          <a:p>
            <a:fld id="{FE2819C9-2263-1A43-8F74-E42C80460847}" type="datetimeFigureOut">
              <a:rPr lang="en-US" smtClean="0"/>
              <a:t>11/21/20</a:t>
            </a:fld>
            <a:endParaRPr lang="en-US"/>
          </a:p>
        </p:txBody>
      </p:sp>
      <p:sp>
        <p:nvSpPr>
          <p:cNvPr id="8" name="Footer Placeholder 7">
            <a:extLst>
              <a:ext uri="{FF2B5EF4-FFF2-40B4-BE49-F238E27FC236}">
                <a16:creationId xmlns:a16="http://schemas.microsoft.com/office/drawing/2014/main" id="{A03EA31F-3DAE-0C42-8B14-112FA7AD41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FDD0C8-B675-B346-BAE3-4D97196CB53D}"/>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4121418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401E7-C5FB-9B48-B1C5-F03EFBB3EC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63809C-AE89-E945-BA01-5C4D49C6BAC3}"/>
              </a:ext>
            </a:extLst>
          </p:cNvPr>
          <p:cNvSpPr>
            <a:spLocks noGrp="1"/>
          </p:cNvSpPr>
          <p:nvPr>
            <p:ph type="dt" sz="half" idx="10"/>
          </p:nvPr>
        </p:nvSpPr>
        <p:spPr/>
        <p:txBody>
          <a:bodyPr/>
          <a:lstStyle/>
          <a:p>
            <a:fld id="{FE2819C9-2263-1A43-8F74-E42C80460847}" type="datetimeFigureOut">
              <a:rPr lang="en-US" smtClean="0"/>
              <a:t>11/21/20</a:t>
            </a:fld>
            <a:endParaRPr lang="en-US"/>
          </a:p>
        </p:txBody>
      </p:sp>
      <p:sp>
        <p:nvSpPr>
          <p:cNvPr id="4" name="Footer Placeholder 3">
            <a:extLst>
              <a:ext uri="{FF2B5EF4-FFF2-40B4-BE49-F238E27FC236}">
                <a16:creationId xmlns:a16="http://schemas.microsoft.com/office/drawing/2014/main" id="{8D7C9F94-ABD9-1142-A3ED-2014E3F383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2DEE10-367C-384C-8ED3-DD6BD2D8A3C7}"/>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4073330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BF8D69-E7F3-9C46-B9D9-1E2586C80B4C}"/>
              </a:ext>
            </a:extLst>
          </p:cNvPr>
          <p:cNvSpPr>
            <a:spLocks noGrp="1"/>
          </p:cNvSpPr>
          <p:nvPr>
            <p:ph type="dt" sz="half" idx="10"/>
          </p:nvPr>
        </p:nvSpPr>
        <p:spPr/>
        <p:txBody>
          <a:bodyPr/>
          <a:lstStyle/>
          <a:p>
            <a:fld id="{FE2819C9-2263-1A43-8F74-E42C80460847}" type="datetimeFigureOut">
              <a:rPr lang="en-US" smtClean="0"/>
              <a:t>11/21/20</a:t>
            </a:fld>
            <a:endParaRPr lang="en-US"/>
          </a:p>
        </p:txBody>
      </p:sp>
      <p:sp>
        <p:nvSpPr>
          <p:cNvPr id="3" name="Footer Placeholder 2">
            <a:extLst>
              <a:ext uri="{FF2B5EF4-FFF2-40B4-BE49-F238E27FC236}">
                <a16:creationId xmlns:a16="http://schemas.microsoft.com/office/drawing/2014/main" id="{830C7B1E-C113-BF4A-AB47-E508B2F5A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428CFE-536F-504D-BF61-EA191F8CD502}"/>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712277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F349D-DA57-7940-BC60-F18004B25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953E29-69F1-0141-96D4-AE15F7D6A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A0BE5B-E73F-6E43-957D-0972B174A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D5B043-33AC-3141-8D89-E302EBB63FFF}"/>
              </a:ext>
            </a:extLst>
          </p:cNvPr>
          <p:cNvSpPr>
            <a:spLocks noGrp="1"/>
          </p:cNvSpPr>
          <p:nvPr>
            <p:ph type="dt" sz="half" idx="10"/>
          </p:nvPr>
        </p:nvSpPr>
        <p:spPr/>
        <p:txBody>
          <a:bodyPr/>
          <a:lstStyle/>
          <a:p>
            <a:fld id="{FE2819C9-2263-1A43-8F74-E42C80460847}" type="datetimeFigureOut">
              <a:rPr lang="en-US" smtClean="0"/>
              <a:t>11/21/20</a:t>
            </a:fld>
            <a:endParaRPr lang="en-US"/>
          </a:p>
        </p:txBody>
      </p:sp>
      <p:sp>
        <p:nvSpPr>
          <p:cNvPr id="6" name="Footer Placeholder 5">
            <a:extLst>
              <a:ext uri="{FF2B5EF4-FFF2-40B4-BE49-F238E27FC236}">
                <a16:creationId xmlns:a16="http://schemas.microsoft.com/office/drawing/2014/main" id="{7B30D032-9094-1B4C-9C94-322937B07F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41D47F-90E0-AF43-901E-35EAED77CB6D}"/>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307522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2DBF-EE32-5145-86BA-823B9945B3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22FCFB-1E4A-CD4C-824E-2A1F55A483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4B805E-9B02-B247-8483-F2304E6416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103539-F49F-F144-88E6-99DA311DEE9F}"/>
              </a:ext>
            </a:extLst>
          </p:cNvPr>
          <p:cNvSpPr>
            <a:spLocks noGrp="1"/>
          </p:cNvSpPr>
          <p:nvPr>
            <p:ph type="dt" sz="half" idx="10"/>
          </p:nvPr>
        </p:nvSpPr>
        <p:spPr/>
        <p:txBody>
          <a:bodyPr/>
          <a:lstStyle/>
          <a:p>
            <a:fld id="{FE2819C9-2263-1A43-8F74-E42C80460847}" type="datetimeFigureOut">
              <a:rPr lang="en-US" smtClean="0"/>
              <a:t>11/21/20</a:t>
            </a:fld>
            <a:endParaRPr lang="en-US"/>
          </a:p>
        </p:txBody>
      </p:sp>
      <p:sp>
        <p:nvSpPr>
          <p:cNvPr id="6" name="Footer Placeholder 5">
            <a:extLst>
              <a:ext uri="{FF2B5EF4-FFF2-40B4-BE49-F238E27FC236}">
                <a16:creationId xmlns:a16="http://schemas.microsoft.com/office/drawing/2014/main" id="{77DF9D7E-DF83-BF49-9F0B-6172EA55E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0BB53B-8C36-D540-BDEE-29E1A5F54BFB}"/>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3430819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3B0565-0E36-4048-84A1-294B1DD6F0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1F35D1-C693-AF4F-8B93-D9CFE72BFD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28B904-6274-1A44-A609-5B3A9E90D0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2819C9-2263-1A43-8F74-E42C80460847}" type="datetimeFigureOut">
              <a:rPr lang="en-US" smtClean="0"/>
              <a:t>11/21/20</a:t>
            </a:fld>
            <a:endParaRPr lang="en-US"/>
          </a:p>
        </p:txBody>
      </p:sp>
      <p:sp>
        <p:nvSpPr>
          <p:cNvPr id="5" name="Footer Placeholder 4">
            <a:extLst>
              <a:ext uri="{FF2B5EF4-FFF2-40B4-BE49-F238E27FC236}">
                <a16:creationId xmlns:a16="http://schemas.microsoft.com/office/drawing/2014/main" id="{99AEA5A3-FBC3-104A-96E4-6BA2B0D95E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67F189-DDCD-7D47-A361-C0710F848B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E0A0-BF64-5E4E-B062-986469B66C27}" type="slidenum">
              <a:rPr lang="en-US" smtClean="0"/>
              <a:t>‹#›</a:t>
            </a:fld>
            <a:endParaRPr lang="en-US"/>
          </a:p>
        </p:txBody>
      </p:sp>
    </p:spTree>
    <p:extLst>
      <p:ext uri="{BB962C8B-B14F-4D97-AF65-F5344CB8AC3E}">
        <p14:creationId xmlns:p14="http://schemas.microsoft.com/office/powerpoint/2010/main" val="2825669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ciclt.net/sn/clt/capitolimpact/gw_ziplist.aspx?FIPS=06067" TargetMode="External"/><Relationship Id="rId2" Type="http://schemas.openxmlformats.org/officeDocument/2006/relationships/hyperlink" Target="https://data.saccounty.net/datasets/9a7f2df25a584ff9b55db274704ad7c9_0/geoservice" TargetMode="External"/><Relationship Id="rId1" Type="http://schemas.openxmlformats.org/officeDocument/2006/relationships/slideLayout" Target="../slideLayouts/slideLayout2.xml"/><Relationship Id="rId5" Type="http://schemas.openxmlformats.org/officeDocument/2006/relationships/hyperlink" Target="https://cloud.google.com/maps-platform" TargetMode="External"/><Relationship Id="rId4" Type="http://schemas.openxmlformats.org/officeDocument/2006/relationships/hyperlink" Target="https://api.census.gov/data.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leginfo.legislature.ca.go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B4FC72-D459-3D40-8749-419C65FF2352}"/>
              </a:ext>
            </a:extLst>
          </p:cNvPr>
          <p:cNvSpPr>
            <a:spLocks noGrp="1"/>
          </p:cNvSpPr>
          <p:nvPr>
            <p:ph type="ctrTitle"/>
          </p:nvPr>
        </p:nvSpPr>
        <p:spPr>
          <a:xfrm>
            <a:off x="1285241" y="1008993"/>
            <a:ext cx="9231410" cy="3542045"/>
          </a:xfrm>
        </p:spPr>
        <p:txBody>
          <a:bodyPr anchor="b">
            <a:normAutofit/>
          </a:bodyPr>
          <a:lstStyle/>
          <a:p>
            <a:pPr algn="l"/>
            <a:r>
              <a:rPr lang="en-US" sz="11500"/>
              <a:t>Crime and Poverty</a:t>
            </a:r>
          </a:p>
        </p:txBody>
      </p:sp>
      <p:sp>
        <p:nvSpPr>
          <p:cNvPr id="3" name="Subtitle 2">
            <a:extLst>
              <a:ext uri="{FF2B5EF4-FFF2-40B4-BE49-F238E27FC236}">
                <a16:creationId xmlns:a16="http://schemas.microsoft.com/office/drawing/2014/main" id="{A2BC13F8-ADAD-9843-BE48-03C304AEBB5D}"/>
              </a:ext>
            </a:extLst>
          </p:cNvPr>
          <p:cNvSpPr>
            <a:spLocks noGrp="1"/>
          </p:cNvSpPr>
          <p:nvPr>
            <p:ph type="subTitle" idx="1"/>
          </p:nvPr>
        </p:nvSpPr>
        <p:spPr>
          <a:xfrm>
            <a:off x="1285241" y="4582814"/>
            <a:ext cx="7132335" cy="1312657"/>
          </a:xfrm>
        </p:spPr>
        <p:txBody>
          <a:bodyPr anchor="t">
            <a:normAutofit/>
          </a:bodyPr>
          <a:lstStyle/>
          <a:p>
            <a:pPr algn="l"/>
            <a:r>
              <a:rPr lang="en-US" sz="1900" dirty="0"/>
              <a:t>Project 1</a:t>
            </a:r>
          </a:p>
          <a:p>
            <a:pPr algn="l"/>
            <a:r>
              <a:rPr lang="en-US" sz="1900" dirty="0"/>
              <a:t>November 21, 2020</a:t>
            </a:r>
          </a:p>
          <a:p>
            <a:pPr algn="l"/>
            <a:r>
              <a:rPr lang="en-US" sz="1900" dirty="0"/>
              <a:t>Presenters: Sean Galloway, Peter Vlahos, Eliot Chen, Cora Micsunescu</a:t>
            </a:r>
          </a:p>
        </p:txBody>
      </p:sp>
    </p:spTree>
    <p:extLst>
      <p:ext uri="{BB962C8B-B14F-4D97-AF65-F5344CB8AC3E}">
        <p14:creationId xmlns:p14="http://schemas.microsoft.com/office/powerpoint/2010/main" val="1609191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E1F2-0055-FD49-804A-DD484BE3E1C0}"/>
              </a:ext>
            </a:extLst>
          </p:cNvPr>
          <p:cNvSpPr>
            <a:spLocks noGrp="1"/>
          </p:cNvSpPr>
          <p:nvPr>
            <p:ph type="title"/>
          </p:nvPr>
        </p:nvSpPr>
        <p:spPr/>
        <p:txBody>
          <a:bodyPr/>
          <a:lstStyle/>
          <a:p>
            <a:pPr algn="ctr"/>
            <a:r>
              <a:rPr lang="en-US" dirty="0"/>
              <a:t>An outlier in the data was identified, additional analysis confirmed it</a:t>
            </a:r>
          </a:p>
        </p:txBody>
      </p:sp>
      <p:pic>
        <p:nvPicPr>
          <p:cNvPr id="6" name="Content Placeholder 5" descr="Chart, box and whisker chart&#10;&#10;Description automatically generated">
            <a:extLst>
              <a:ext uri="{FF2B5EF4-FFF2-40B4-BE49-F238E27FC236}">
                <a16:creationId xmlns:a16="http://schemas.microsoft.com/office/drawing/2014/main" id="{6F4B9DB2-01AB-1A4E-9E0A-A0B527B1DEAB}"/>
              </a:ext>
            </a:extLst>
          </p:cNvPr>
          <p:cNvPicPr>
            <a:picLocks noGrp="1" noChangeAspect="1"/>
          </p:cNvPicPr>
          <p:nvPr>
            <p:ph sz="half" idx="1"/>
          </p:nvPr>
        </p:nvPicPr>
        <p:blipFill>
          <a:blip r:embed="rId2"/>
          <a:stretch>
            <a:fillRect/>
          </a:stretch>
        </p:blipFill>
        <p:spPr>
          <a:xfrm>
            <a:off x="838200" y="2274094"/>
            <a:ext cx="5181600" cy="3454400"/>
          </a:xfrm>
        </p:spPr>
      </p:pic>
      <p:pic>
        <p:nvPicPr>
          <p:cNvPr id="8" name="Content Placeholder 7" descr="Chart&#10;&#10;Description automatically generated">
            <a:extLst>
              <a:ext uri="{FF2B5EF4-FFF2-40B4-BE49-F238E27FC236}">
                <a16:creationId xmlns:a16="http://schemas.microsoft.com/office/drawing/2014/main" id="{3748B96D-1DE4-504B-ADD6-E9E08005F6F6}"/>
              </a:ext>
            </a:extLst>
          </p:cNvPr>
          <p:cNvPicPr>
            <a:picLocks noGrp="1" noChangeAspect="1"/>
          </p:cNvPicPr>
          <p:nvPr>
            <p:ph sz="half" idx="2"/>
          </p:nvPr>
        </p:nvPicPr>
        <p:blipFill>
          <a:blip r:embed="rId3"/>
          <a:stretch>
            <a:fillRect/>
          </a:stretch>
        </p:blipFill>
        <p:spPr>
          <a:xfrm>
            <a:off x="6172200" y="2364828"/>
            <a:ext cx="5181600" cy="3258206"/>
          </a:xfrm>
        </p:spPr>
      </p:pic>
      <p:sp>
        <p:nvSpPr>
          <p:cNvPr id="9" name="TextBox 8">
            <a:extLst>
              <a:ext uri="{FF2B5EF4-FFF2-40B4-BE49-F238E27FC236}">
                <a16:creationId xmlns:a16="http://schemas.microsoft.com/office/drawing/2014/main" id="{163B2049-67BD-B34D-8291-38417482DE9F}"/>
              </a:ext>
            </a:extLst>
          </p:cNvPr>
          <p:cNvSpPr txBox="1"/>
          <p:nvPr/>
        </p:nvSpPr>
        <p:spPr>
          <a:xfrm>
            <a:off x="1481959" y="5728494"/>
            <a:ext cx="9427779" cy="923330"/>
          </a:xfrm>
          <a:prstGeom prst="rect">
            <a:avLst/>
          </a:prstGeom>
          <a:noFill/>
        </p:spPr>
        <p:txBody>
          <a:bodyPr wrap="square" rtlCol="0">
            <a:spAutoFit/>
          </a:bodyPr>
          <a:lstStyle/>
          <a:p>
            <a:pPr algn="ctr"/>
            <a:r>
              <a:rPr lang="en-US" dirty="0"/>
              <a:t>The bar graph above clearly illustrates we have an outlier, 95837. The zip code, which is sparsely populated and isn’t indicative of the demographics of Sacramento County, was removed from further analysis as it threw off subsequent calculations.</a:t>
            </a:r>
          </a:p>
        </p:txBody>
      </p:sp>
    </p:spTree>
    <p:extLst>
      <p:ext uri="{BB962C8B-B14F-4D97-AF65-F5344CB8AC3E}">
        <p14:creationId xmlns:p14="http://schemas.microsoft.com/office/powerpoint/2010/main" val="938042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Freeform: Shape 45">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8" name="Freeform: Shape 4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Placeholder 12" descr="Badge Question Mark">
            <a:extLst>
              <a:ext uri="{FF2B5EF4-FFF2-40B4-BE49-F238E27FC236}">
                <a16:creationId xmlns:a16="http://schemas.microsoft.com/office/drawing/2014/main" id="{8A08F2A4-EE36-B643-8F47-901E07DB601A}"/>
              </a:ext>
            </a:extLst>
          </p:cNvPr>
          <p:cNvPicPr>
            <a:picLocks noGrp="1" noChangeAspect="1"/>
          </p:cNvPicPr>
          <p:nvPr>
            <p:ph type="pic" idx="1"/>
          </p:nvPr>
        </p:nvPicPr>
        <p:blipFill>
          <a:blip r:embed="rId2">
            <a:extLst>
              <a:ext uri="{96DAC541-7B7A-43D3-8B79-37D633B846F1}">
                <asvg:svgBlip xmlns:asvg="http://schemas.microsoft.com/office/drawing/2016/SVG/main" r:embed="rId3"/>
              </a:ext>
            </a:extLst>
          </a:blip>
          <a:srcRect t="10520" b="10520"/>
          <a:stretch>
            <a:fillRect/>
          </a:stretch>
        </p:blipFill>
        <p:spPr>
          <a:xfrm>
            <a:off x="4991100" y="838200"/>
            <a:ext cx="6705600" cy="5270500"/>
          </a:xfrm>
        </p:spPr>
      </p:pic>
      <p:sp>
        <p:nvSpPr>
          <p:cNvPr id="5" name="Title 4">
            <a:extLst>
              <a:ext uri="{FF2B5EF4-FFF2-40B4-BE49-F238E27FC236}">
                <a16:creationId xmlns:a16="http://schemas.microsoft.com/office/drawing/2014/main" id="{2F7EE93D-E0F3-0B4F-9E0C-3904C99BEEDB}"/>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600" kern="1200">
                <a:solidFill>
                  <a:schemeClr val="tx1"/>
                </a:solidFill>
                <a:latin typeface="+mj-lt"/>
                <a:ea typeface="+mj-ea"/>
                <a:cs typeface="+mj-cs"/>
              </a:rPr>
              <a:t>Is there a correlation between the poverty rate and the crime rate?</a:t>
            </a:r>
          </a:p>
        </p:txBody>
      </p:sp>
      <p:sp>
        <p:nvSpPr>
          <p:cNvPr id="7" name="Text Placeholder 6">
            <a:extLst>
              <a:ext uri="{FF2B5EF4-FFF2-40B4-BE49-F238E27FC236}">
                <a16:creationId xmlns:a16="http://schemas.microsoft.com/office/drawing/2014/main" id="{55E3CBC9-A97D-8248-A63E-22ECABE825BF}"/>
              </a:ext>
            </a:extLst>
          </p:cNvPr>
          <p:cNvSpPr>
            <a:spLocks noGrp="1"/>
          </p:cNvSpPr>
          <p:nvPr>
            <p:ph type="body" sz="half" idx="2"/>
          </p:nvPr>
        </p:nvSpPr>
        <p:spPr>
          <a:xfrm>
            <a:off x="368300" y="2717800"/>
            <a:ext cx="3429000" cy="3200400"/>
          </a:xfrm>
        </p:spPr>
        <p:txBody>
          <a:bodyPr vert="horz" wrap="square" lIns="91440" tIns="45720" rIns="91440" bIns="45720" rtlCol="0" anchor="t">
            <a:normAutofit/>
          </a:bodyPr>
          <a:lstStyle/>
          <a:p>
            <a:pPr indent="-228600">
              <a:buFont typeface="Arial" panose="020B0604020202020204" pitchFamily="34" charset="0"/>
              <a:buChar char="•"/>
            </a:pPr>
            <a:r>
              <a:rPr lang="en-US" sz="2800" dirty="0"/>
              <a:t>Our hypothesis is that as the poverty rate goes up, the crime rate increases.</a:t>
            </a:r>
          </a:p>
          <a:p>
            <a:pPr indent="-228600">
              <a:buFont typeface="Arial" panose="020B0604020202020204" pitchFamily="34" charset="0"/>
              <a:buChar char="•"/>
            </a:pPr>
            <a:endParaRPr lang="en-US" sz="2800" dirty="0"/>
          </a:p>
        </p:txBody>
      </p:sp>
    </p:spTree>
    <p:extLst>
      <p:ext uri="{BB962C8B-B14F-4D97-AF65-F5344CB8AC3E}">
        <p14:creationId xmlns:p14="http://schemas.microsoft.com/office/powerpoint/2010/main" val="3443678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3E589FB-21B9-AB44-864C-0C2CCB168BC9}"/>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a:t>Sacramento County </a:t>
            </a:r>
          </a:p>
        </p:txBody>
      </p:sp>
      <p:sp>
        <p:nvSpPr>
          <p:cNvPr id="19" name="Rectangle 18">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1" name="Rectangle 20">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1BB0B7B-C619-AA49-9400-EB962F819779}"/>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t>The average p-value is 0.02 and the average r-square value is 0.12. Given these values and the diagrams’ appearance, our hypothesis is confirmed.</a:t>
            </a:r>
          </a:p>
          <a:p>
            <a:pPr indent="-228600">
              <a:lnSpc>
                <a:spcPct val="90000"/>
              </a:lnSpc>
              <a:spcAft>
                <a:spcPts val="600"/>
              </a:spcAft>
              <a:buFont typeface="Arial" panose="020B0604020202020204" pitchFamily="34" charset="0"/>
              <a:buChar char="•"/>
            </a:pPr>
            <a:endParaRPr lang="en-US"/>
          </a:p>
        </p:txBody>
      </p:sp>
      <p:pic>
        <p:nvPicPr>
          <p:cNvPr id="8" name="Content Placeholder 7" descr="Chart, scatter chart&#10;&#10;Description automatically generated">
            <a:extLst>
              <a:ext uri="{FF2B5EF4-FFF2-40B4-BE49-F238E27FC236}">
                <a16:creationId xmlns:a16="http://schemas.microsoft.com/office/drawing/2014/main" id="{52C72A5B-0B5B-4E44-830D-75823A12BEB4}"/>
              </a:ext>
            </a:extLst>
          </p:cNvPr>
          <p:cNvPicPr>
            <a:picLocks noGrp="1" noChangeAspect="1"/>
          </p:cNvPicPr>
          <p:nvPr>
            <p:ph sz="half" idx="2"/>
          </p:nvPr>
        </p:nvPicPr>
        <p:blipFill>
          <a:blip r:embed="rId2"/>
          <a:stretch>
            <a:fillRect/>
          </a:stretch>
        </p:blipFill>
        <p:spPr>
          <a:xfrm>
            <a:off x="6138139" y="2567981"/>
            <a:ext cx="5225796" cy="3483864"/>
          </a:xfrm>
          <a:prstGeom prst="rect">
            <a:avLst/>
          </a:prstGeom>
        </p:spPr>
      </p:pic>
      <p:pic>
        <p:nvPicPr>
          <p:cNvPr id="6" name="Content Placeholder 5" descr="Chart, scatter chart&#10;&#10;Description automatically generated">
            <a:extLst>
              <a:ext uri="{FF2B5EF4-FFF2-40B4-BE49-F238E27FC236}">
                <a16:creationId xmlns:a16="http://schemas.microsoft.com/office/drawing/2014/main" id="{B7197AEC-0450-B140-9E94-A5CBC5207FCF}"/>
              </a:ext>
            </a:extLst>
          </p:cNvPr>
          <p:cNvPicPr>
            <a:picLocks noGrp="1" noChangeAspect="1"/>
          </p:cNvPicPr>
          <p:nvPr>
            <p:ph sz="half" idx="1"/>
          </p:nvPr>
        </p:nvPicPr>
        <p:blipFill>
          <a:blip r:embed="rId3"/>
          <a:stretch>
            <a:fillRect/>
          </a:stretch>
        </p:blipFill>
        <p:spPr>
          <a:xfrm>
            <a:off x="554416" y="2661627"/>
            <a:ext cx="5225796" cy="3483864"/>
          </a:xfrm>
          <a:prstGeom prst="rect">
            <a:avLst/>
          </a:prstGeom>
        </p:spPr>
      </p:pic>
    </p:spTree>
    <p:extLst>
      <p:ext uri="{BB962C8B-B14F-4D97-AF65-F5344CB8AC3E}">
        <p14:creationId xmlns:p14="http://schemas.microsoft.com/office/powerpoint/2010/main" val="3639500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FB4B6351-2F76-4647-9450-AF9B37B27325}"/>
              </a:ext>
            </a:extLst>
          </p:cNvPr>
          <p:cNvSpPr>
            <a:spLocks noGrp="1"/>
          </p:cNvSpPr>
          <p:nvPr>
            <p:ph type="title"/>
          </p:nvPr>
        </p:nvSpPr>
        <p:spPr>
          <a:xfrm>
            <a:off x="841247" y="978619"/>
            <a:ext cx="3410712" cy="1106424"/>
          </a:xfrm>
        </p:spPr>
        <p:txBody>
          <a:bodyPr vert="horz" lIns="91440" tIns="45720" rIns="91440" bIns="45720" rtlCol="0" anchor="ctr">
            <a:normAutofit/>
          </a:bodyPr>
          <a:lstStyle/>
          <a:p>
            <a:r>
              <a:rPr lang="en-US" sz="2800"/>
              <a:t>Oak Park </a:t>
            </a:r>
          </a:p>
        </p:txBody>
      </p:sp>
      <p:sp>
        <p:nvSpPr>
          <p:cNvPr id="22" name="Rectangle 21">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4697160B-8F48-8C4C-B3C0-4FFB87B30981}"/>
              </a:ext>
            </a:extLst>
          </p:cNvPr>
          <p:cNvSpPr txBox="1"/>
          <p:nvPr/>
        </p:nvSpPr>
        <p:spPr>
          <a:xfrm>
            <a:off x="841247" y="2359152"/>
            <a:ext cx="3410712" cy="342504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dirty="0"/>
              <a:t>The p-value is 0.23 and the r-square value is 0.16. Given these values and the diagram’s appearance, we conclude that Oak Park goes against the overall trend in Sacramento County. </a:t>
            </a:r>
          </a:p>
          <a:p>
            <a:pPr indent="-228600">
              <a:lnSpc>
                <a:spcPct val="90000"/>
              </a:lnSpc>
              <a:spcAft>
                <a:spcPts val="600"/>
              </a:spcAft>
              <a:buFont typeface="Arial" panose="020B0604020202020204" pitchFamily="34" charset="0"/>
              <a:buChar char="•"/>
            </a:pPr>
            <a:endParaRPr lang="en-US" sz="1700" dirty="0"/>
          </a:p>
        </p:txBody>
      </p:sp>
      <p:pic>
        <p:nvPicPr>
          <p:cNvPr id="12" name="Content Placeholder 11" descr="Chart, scatter chart&#10;&#10;Description automatically generated">
            <a:extLst>
              <a:ext uri="{FF2B5EF4-FFF2-40B4-BE49-F238E27FC236}">
                <a16:creationId xmlns:a16="http://schemas.microsoft.com/office/drawing/2014/main" id="{293A37EA-EE72-3844-A1BF-266B88C9A796}"/>
              </a:ext>
            </a:extLst>
          </p:cNvPr>
          <p:cNvPicPr>
            <a:picLocks noGrp="1" noChangeAspect="1"/>
          </p:cNvPicPr>
          <p:nvPr>
            <p:ph idx="1"/>
          </p:nvPr>
        </p:nvPicPr>
        <p:blipFill rotWithShape="1">
          <a:blip r:embed="rId2"/>
          <a:srcRect l="7636" r="11598" b="-2"/>
          <a:stretch/>
        </p:blipFill>
        <p:spPr>
          <a:xfrm>
            <a:off x="5124450" y="634382"/>
            <a:ext cx="6657213" cy="5495162"/>
          </a:xfrm>
          <a:prstGeom prst="rect">
            <a:avLst/>
          </a:prstGeom>
        </p:spPr>
      </p:pic>
    </p:spTree>
    <p:extLst>
      <p:ext uri="{BB962C8B-B14F-4D97-AF65-F5344CB8AC3E}">
        <p14:creationId xmlns:p14="http://schemas.microsoft.com/office/powerpoint/2010/main" val="4206593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4A65B19-F916-A34F-AE6F-80296158A5C4}"/>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2700"/>
              <a:t>Crime Rate vs. Median Home Values in Sacramento County for 2014-2018</a:t>
            </a:r>
          </a:p>
        </p:txBody>
      </p:sp>
      <p:sp>
        <p:nvSpPr>
          <p:cNvPr id="31" name="Rectangle 30">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3" name="Rectangle 32">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98334412-A37A-8D45-BC60-6FDB2E80CF4C}"/>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The average p-value is 0.01 and the average r-square value is 0.15. Given these values and the diagrams’ appearance, our hypothesis, which is that as median home values increase the crime rate decreases, is confirmed.</a:t>
            </a:r>
          </a:p>
        </p:txBody>
      </p:sp>
      <p:pic>
        <p:nvPicPr>
          <p:cNvPr id="19" name="Content Placeholder 18" descr="Chart, scatter chart&#10;&#10;Description automatically generated">
            <a:extLst>
              <a:ext uri="{FF2B5EF4-FFF2-40B4-BE49-F238E27FC236}">
                <a16:creationId xmlns:a16="http://schemas.microsoft.com/office/drawing/2014/main" id="{D3703BF8-BD70-DC4B-AE4E-87D90FE0947A}"/>
              </a:ext>
            </a:extLst>
          </p:cNvPr>
          <p:cNvPicPr>
            <a:picLocks noGrp="1" noChangeAspect="1"/>
          </p:cNvPicPr>
          <p:nvPr>
            <p:ph sz="half" idx="2"/>
          </p:nvPr>
        </p:nvPicPr>
        <p:blipFill>
          <a:blip r:embed="rId2"/>
          <a:stretch>
            <a:fillRect/>
          </a:stretch>
        </p:blipFill>
        <p:spPr>
          <a:xfrm>
            <a:off x="6287786" y="2750766"/>
            <a:ext cx="5225796" cy="3483864"/>
          </a:xfrm>
          <a:prstGeom prst="rect">
            <a:avLst/>
          </a:prstGeom>
        </p:spPr>
      </p:pic>
      <p:pic>
        <p:nvPicPr>
          <p:cNvPr id="17" name="Content Placeholder 16" descr="Chart, scatter chart&#10;&#10;Description automatically generated">
            <a:extLst>
              <a:ext uri="{FF2B5EF4-FFF2-40B4-BE49-F238E27FC236}">
                <a16:creationId xmlns:a16="http://schemas.microsoft.com/office/drawing/2014/main" id="{9773D26D-9102-9042-8DCB-1E8F87070936}"/>
              </a:ext>
            </a:extLst>
          </p:cNvPr>
          <p:cNvPicPr>
            <a:picLocks noGrp="1" noChangeAspect="1"/>
          </p:cNvPicPr>
          <p:nvPr>
            <p:ph sz="half" idx="1"/>
          </p:nvPr>
        </p:nvPicPr>
        <p:blipFill>
          <a:blip r:embed="rId3"/>
          <a:stretch>
            <a:fillRect/>
          </a:stretch>
        </p:blipFill>
        <p:spPr>
          <a:xfrm>
            <a:off x="530995" y="2750766"/>
            <a:ext cx="5225796" cy="3483864"/>
          </a:xfrm>
          <a:prstGeom prst="rect">
            <a:avLst/>
          </a:prstGeom>
        </p:spPr>
      </p:pic>
    </p:spTree>
    <p:extLst>
      <p:ext uri="{BB962C8B-B14F-4D97-AF65-F5344CB8AC3E}">
        <p14:creationId xmlns:p14="http://schemas.microsoft.com/office/powerpoint/2010/main" val="3994172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4BE359-D8FA-C14D-BD59-8461CEAC087F}"/>
              </a:ext>
            </a:extLst>
          </p:cNvPr>
          <p:cNvSpPr>
            <a:spLocks noGrp="1"/>
          </p:cNvSpPr>
          <p:nvPr>
            <p:ph type="title"/>
          </p:nvPr>
        </p:nvSpPr>
        <p:spPr/>
        <p:txBody>
          <a:bodyPr/>
          <a:lstStyle/>
          <a:p>
            <a:pPr algn="ctr"/>
            <a:r>
              <a:rPr lang="en-US"/>
              <a:t>Crime Rate vs. Median Home Values in Oak Park for 2014-2018</a:t>
            </a:r>
            <a:endParaRPr lang="en-US" dirty="0"/>
          </a:p>
        </p:txBody>
      </p:sp>
      <p:pic>
        <p:nvPicPr>
          <p:cNvPr id="8" name="Content Placeholder 7" descr="Chart, scatter chart&#10;&#10;Description automatically generated">
            <a:extLst>
              <a:ext uri="{FF2B5EF4-FFF2-40B4-BE49-F238E27FC236}">
                <a16:creationId xmlns:a16="http://schemas.microsoft.com/office/drawing/2014/main" id="{EA48A08C-41D2-2646-AA7D-4219B521BDAA}"/>
              </a:ext>
            </a:extLst>
          </p:cNvPr>
          <p:cNvPicPr>
            <a:picLocks noGrp="1" noChangeAspect="1"/>
          </p:cNvPicPr>
          <p:nvPr>
            <p:ph idx="1"/>
          </p:nvPr>
        </p:nvPicPr>
        <p:blipFill>
          <a:blip r:embed="rId2"/>
          <a:stretch>
            <a:fillRect/>
          </a:stretch>
        </p:blipFill>
        <p:spPr>
          <a:xfrm>
            <a:off x="3352800" y="2172494"/>
            <a:ext cx="5486400" cy="3657600"/>
          </a:xfrm>
        </p:spPr>
      </p:pic>
      <p:sp>
        <p:nvSpPr>
          <p:cNvPr id="9" name="TextBox 8">
            <a:extLst>
              <a:ext uri="{FF2B5EF4-FFF2-40B4-BE49-F238E27FC236}">
                <a16:creationId xmlns:a16="http://schemas.microsoft.com/office/drawing/2014/main" id="{E2236B2C-75EE-9F4A-9257-0ED38753BF68}"/>
              </a:ext>
            </a:extLst>
          </p:cNvPr>
          <p:cNvSpPr txBox="1"/>
          <p:nvPr/>
        </p:nvSpPr>
        <p:spPr>
          <a:xfrm>
            <a:off x="838200" y="5982159"/>
            <a:ext cx="10515600" cy="646331"/>
          </a:xfrm>
          <a:prstGeom prst="rect">
            <a:avLst/>
          </a:prstGeom>
          <a:noFill/>
        </p:spPr>
        <p:txBody>
          <a:bodyPr wrap="square" rtlCol="0">
            <a:spAutoFit/>
          </a:bodyPr>
          <a:lstStyle/>
          <a:p>
            <a:r>
              <a:rPr lang="en-US" dirty="0"/>
              <a:t>The p-value is 0.03 and the r-square value is 0.46. The chart demonstrates that Oak Park mirrors the same trend as Sacramento County.</a:t>
            </a:r>
          </a:p>
        </p:txBody>
      </p:sp>
    </p:spTree>
    <p:extLst>
      <p:ext uri="{BB962C8B-B14F-4D97-AF65-F5344CB8AC3E}">
        <p14:creationId xmlns:p14="http://schemas.microsoft.com/office/powerpoint/2010/main" val="3698350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6A5A4-38EE-D340-912D-5E5B338887E7}"/>
              </a:ext>
            </a:extLst>
          </p:cNvPr>
          <p:cNvSpPr>
            <a:spLocks noGrp="1"/>
          </p:cNvSpPr>
          <p:nvPr>
            <p:ph type="title"/>
          </p:nvPr>
        </p:nvSpPr>
        <p:spPr>
          <a:xfrm>
            <a:off x="1653363" y="365760"/>
            <a:ext cx="9367203" cy="1188720"/>
          </a:xfrm>
        </p:spPr>
        <p:txBody>
          <a:bodyPr>
            <a:normAutofit/>
          </a:bodyPr>
          <a:lstStyle/>
          <a:p>
            <a:r>
              <a:rPr lang="en-US" dirty="0"/>
              <a:t>Overall Conclusions</a:t>
            </a:r>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A8B7AEE-53CE-004B-ABF8-67CE77FE573C}"/>
              </a:ext>
            </a:extLst>
          </p:cNvPr>
          <p:cNvSpPr>
            <a:spLocks noGrp="1"/>
          </p:cNvSpPr>
          <p:nvPr>
            <p:ph idx="1"/>
          </p:nvPr>
        </p:nvSpPr>
        <p:spPr>
          <a:xfrm>
            <a:off x="1653363" y="2176272"/>
            <a:ext cx="9367204" cy="4041648"/>
          </a:xfrm>
        </p:spPr>
        <p:txBody>
          <a:bodyPr anchor="t">
            <a:normAutofit/>
          </a:bodyPr>
          <a:lstStyle/>
          <a:p>
            <a:pPr marL="0" indent="0">
              <a:buNone/>
            </a:pPr>
            <a:r>
              <a:rPr lang="en-US" sz="2400" dirty="0"/>
              <a:t>We had two main hypotheses:</a:t>
            </a:r>
          </a:p>
          <a:p>
            <a:pPr lvl="1"/>
            <a:r>
              <a:rPr lang="en-US" sz="2000" dirty="0"/>
              <a:t>Rising median home prices correlate with lower crime rates</a:t>
            </a:r>
          </a:p>
          <a:p>
            <a:pPr lvl="1"/>
            <a:r>
              <a:rPr lang="en-US" sz="2000" dirty="0"/>
              <a:t>Rising poverty rates correlate with higher crime rates</a:t>
            </a:r>
          </a:p>
          <a:p>
            <a:pPr marL="0" indent="0">
              <a:buNone/>
            </a:pPr>
            <a:r>
              <a:rPr lang="en-US" sz="2400" dirty="0"/>
              <a:t>Overall the data for Sacramento County confirmed these hypotheses. When we looked exclusively at Oak Park, results from the data were mixed. Oak Park had a decreasing crime rate as median home prices went up, as expected. In contrast, Oak Park had a decreasing crime rate even as the poverty rate went up, which did not confirm our hypotheses. More research into Oak Park is needed to understand this.</a:t>
            </a:r>
          </a:p>
        </p:txBody>
      </p:sp>
    </p:spTree>
    <p:extLst>
      <p:ext uri="{BB962C8B-B14F-4D97-AF65-F5344CB8AC3E}">
        <p14:creationId xmlns:p14="http://schemas.microsoft.com/office/powerpoint/2010/main" val="1350475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12233-A6ED-6B42-A050-CBA705B65BA3}"/>
              </a:ext>
            </a:extLst>
          </p:cNvPr>
          <p:cNvSpPr>
            <a:spLocks noGrp="1"/>
          </p:cNvSpPr>
          <p:nvPr>
            <p:ph type="title"/>
          </p:nvPr>
        </p:nvSpPr>
        <p:spPr>
          <a:xfrm>
            <a:off x="1653363" y="365760"/>
            <a:ext cx="9367203" cy="1188720"/>
          </a:xfrm>
        </p:spPr>
        <p:txBody>
          <a:bodyPr>
            <a:normAutofit/>
          </a:bodyPr>
          <a:lstStyle/>
          <a:p>
            <a:r>
              <a:rPr lang="en-US" dirty="0"/>
              <a:t>Data Sources</a:t>
            </a:r>
            <a:endParaRPr lang="en-US"/>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CB744C6-7571-E74E-A95E-B33FC0DDE21C}"/>
              </a:ext>
            </a:extLst>
          </p:cNvPr>
          <p:cNvSpPr>
            <a:spLocks noGrp="1"/>
          </p:cNvSpPr>
          <p:nvPr>
            <p:ph idx="1"/>
          </p:nvPr>
        </p:nvSpPr>
        <p:spPr>
          <a:xfrm>
            <a:off x="1653363" y="2176272"/>
            <a:ext cx="9367204" cy="4041648"/>
          </a:xfrm>
        </p:spPr>
        <p:txBody>
          <a:bodyPr anchor="t">
            <a:normAutofit/>
          </a:bodyPr>
          <a:lstStyle/>
          <a:p>
            <a:r>
              <a:rPr lang="en-US" sz="2400"/>
              <a:t>Sacramento County Datasets: </a:t>
            </a:r>
            <a:r>
              <a:rPr lang="en-US" sz="2400" u="sng">
                <a:hlinkClick r:id="rId2"/>
              </a:rPr>
              <a:t>https://data.saccounty.net/datasets/9a7f2df25a584ff9b55db274704ad7c9_0/geoservice</a:t>
            </a:r>
            <a:r>
              <a:rPr lang="en-US" sz="2400"/>
              <a:t>. </a:t>
            </a:r>
          </a:p>
          <a:p>
            <a:r>
              <a:rPr lang="en-US" sz="2400"/>
              <a:t>Capitol Impact list of Sacramento County Zip Codes: </a:t>
            </a:r>
            <a:r>
              <a:rPr lang="en-US" sz="2400" u="sng">
                <a:hlinkClick r:id="rId3"/>
              </a:rPr>
              <a:t>http://www.ciclt.net/sn/clt/capitolimpact/gw_ziplist.aspx?FIPS=06067</a:t>
            </a:r>
            <a:r>
              <a:rPr lang="en-US" sz="2400"/>
              <a:t> </a:t>
            </a:r>
          </a:p>
          <a:p>
            <a:r>
              <a:rPr lang="en-US" sz="2400"/>
              <a:t>Census API: </a:t>
            </a:r>
            <a:r>
              <a:rPr lang="en-US" sz="2400">
                <a:hlinkClick r:id="rId4"/>
              </a:rPr>
              <a:t>https://api.census.gov/data.html</a:t>
            </a:r>
            <a:r>
              <a:rPr lang="en-US" sz="2400"/>
              <a:t> </a:t>
            </a:r>
          </a:p>
          <a:p>
            <a:r>
              <a:rPr lang="en-US" sz="2400"/>
              <a:t>Google Maps API: </a:t>
            </a:r>
            <a:r>
              <a:rPr lang="en-US" sz="2400">
                <a:hlinkClick r:id="rId5"/>
              </a:rPr>
              <a:t>https://cloud.google.com/maps-platform</a:t>
            </a:r>
            <a:r>
              <a:rPr lang="en-US" sz="2400"/>
              <a:t> </a:t>
            </a:r>
          </a:p>
        </p:txBody>
      </p:sp>
    </p:spTree>
    <p:extLst>
      <p:ext uri="{BB962C8B-B14F-4D97-AF65-F5344CB8AC3E}">
        <p14:creationId xmlns:p14="http://schemas.microsoft.com/office/powerpoint/2010/main" val="2208772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34ED-35EA-A149-BEC2-E0076B965B2C}"/>
              </a:ext>
            </a:extLst>
          </p:cNvPr>
          <p:cNvSpPr>
            <a:spLocks noGrp="1"/>
          </p:cNvSpPr>
          <p:nvPr>
            <p:ph type="title"/>
          </p:nvPr>
        </p:nvSpPr>
        <p:spPr>
          <a:xfrm>
            <a:off x="1653363" y="365760"/>
            <a:ext cx="9367203" cy="1188720"/>
          </a:xfrm>
        </p:spPr>
        <p:txBody>
          <a:bodyPr>
            <a:normAutofit/>
          </a:bodyPr>
          <a:lstStyle/>
          <a:p>
            <a:r>
              <a:rPr lang="en-US" dirty="0"/>
              <a:t>Data Cleaning &amp; EDA</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C6CB3F0-ED25-D842-9052-96A683255F78}"/>
              </a:ext>
            </a:extLst>
          </p:cNvPr>
          <p:cNvSpPr>
            <a:spLocks noGrp="1"/>
          </p:cNvSpPr>
          <p:nvPr>
            <p:ph idx="1"/>
          </p:nvPr>
        </p:nvSpPr>
        <p:spPr>
          <a:xfrm>
            <a:off x="1653363" y="2176272"/>
            <a:ext cx="9367204" cy="4041648"/>
          </a:xfrm>
        </p:spPr>
        <p:txBody>
          <a:bodyPr anchor="t">
            <a:normAutofit fontScale="85000" lnSpcReduction="20000"/>
          </a:bodyPr>
          <a:lstStyle/>
          <a:p>
            <a:r>
              <a:rPr lang="en-US" sz="2400" dirty="0"/>
              <a:t>Census data was problematic and required two types of API calls, the census.acs5 path and get requests/JSON as we could not get all the years in our data set.</a:t>
            </a:r>
          </a:p>
          <a:p>
            <a:pPr lvl="1"/>
            <a:r>
              <a:rPr lang="en-US" sz="2000" dirty="0"/>
              <a:t>ACS5 only went up to 2018 as that is the latest year with available data.</a:t>
            </a:r>
          </a:p>
          <a:p>
            <a:pPr lvl="1"/>
            <a:r>
              <a:rPr lang="en-US" sz="2000" dirty="0"/>
              <a:t>Census data needed extensive clean-up due to incomplete data and highly irregular data on the housing prices, i.e. negative home values.</a:t>
            </a:r>
          </a:p>
          <a:p>
            <a:pPr lvl="1"/>
            <a:r>
              <a:rPr lang="en-US" sz="2000" dirty="0"/>
              <a:t>Had to build a flat file from the data dump from Census.</a:t>
            </a:r>
          </a:p>
          <a:p>
            <a:pPr lvl="1"/>
            <a:r>
              <a:rPr lang="en-US" sz="2000" dirty="0"/>
              <a:t>Used this dataset for our poverty rate and median home values</a:t>
            </a:r>
          </a:p>
          <a:p>
            <a:r>
              <a:rPr lang="en-US" sz="2400" dirty="0"/>
              <a:t>The dataset from Sacramento County provided the crime rate statistics and came in a flat file format.</a:t>
            </a:r>
          </a:p>
          <a:p>
            <a:pPr lvl="1"/>
            <a:r>
              <a:rPr lang="en-US" sz="2000" dirty="0"/>
              <a:t>Removed all rows with no data on zip codes or where the zip codes were incomplete.</a:t>
            </a:r>
          </a:p>
          <a:p>
            <a:pPr lvl="1"/>
            <a:r>
              <a:rPr lang="en-US" sz="2000" dirty="0"/>
              <a:t>Renamed columns and added new columns to include the Penal Code Violation as a float.</a:t>
            </a:r>
          </a:p>
          <a:p>
            <a:pPr lvl="1"/>
            <a:r>
              <a:rPr lang="en-US" sz="2000" dirty="0"/>
              <a:t>Filtered out data to only include the years 2014-2018, which was the latest five-year period of data available.</a:t>
            </a:r>
          </a:p>
          <a:p>
            <a:r>
              <a:rPr lang="en-US" sz="2400" dirty="0"/>
              <a:t>Google Maps used in the creation of the heat maps. </a:t>
            </a:r>
          </a:p>
          <a:p>
            <a:pPr lvl="1"/>
            <a:r>
              <a:rPr lang="en-US" sz="2000" dirty="0"/>
              <a:t>It required try/except blocks to weed out bad or incomplete information. </a:t>
            </a:r>
          </a:p>
        </p:txBody>
      </p:sp>
    </p:spTree>
    <p:extLst>
      <p:ext uri="{BB962C8B-B14F-4D97-AF65-F5344CB8AC3E}">
        <p14:creationId xmlns:p14="http://schemas.microsoft.com/office/powerpoint/2010/main" val="2946427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D60B9-B448-F24B-A665-123D0E38C13B}"/>
              </a:ext>
            </a:extLst>
          </p:cNvPr>
          <p:cNvSpPr>
            <a:spLocks noGrp="1"/>
          </p:cNvSpPr>
          <p:nvPr>
            <p:ph type="title"/>
          </p:nvPr>
        </p:nvSpPr>
        <p:spPr>
          <a:xfrm>
            <a:off x="1653363" y="365760"/>
            <a:ext cx="9367203" cy="1188720"/>
          </a:xfrm>
        </p:spPr>
        <p:txBody>
          <a:bodyPr>
            <a:normAutofit/>
          </a:bodyPr>
          <a:lstStyle/>
          <a:p>
            <a:r>
              <a:rPr lang="en-US" dirty="0"/>
              <a:t>Explanation of topic</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5D9613D-1AE3-3847-9158-E5D7D9D58ED0}"/>
              </a:ext>
            </a:extLst>
          </p:cNvPr>
          <p:cNvSpPr>
            <a:spLocks noGrp="1"/>
          </p:cNvSpPr>
          <p:nvPr>
            <p:ph idx="1"/>
          </p:nvPr>
        </p:nvSpPr>
        <p:spPr>
          <a:xfrm>
            <a:off x="1653363" y="2176272"/>
            <a:ext cx="9367204" cy="4041648"/>
          </a:xfrm>
        </p:spPr>
        <p:txBody>
          <a:bodyPr anchor="t">
            <a:normAutofit/>
          </a:bodyPr>
          <a:lstStyle/>
          <a:p>
            <a:r>
              <a:rPr lang="en-US" sz="2400" dirty="0"/>
              <a:t>It is an overall goal in society to reduce poverty and crime. We set out to look at this in Sacramento County as we all live here and care about the welfare of our community.</a:t>
            </a:r>
          </a:p>
          <a:p>
            <a:r>
              <a:rPr lang="en-US" sz="2400" dirty="0"/>
              <a:t>This analysis matters as it can inform policy makers and political leaders in how to best allocate resources towards reducing crime and poverty.</a:t>
            </a:r>
          </a:p>
        </p:txBody>
      </p:sp>
    </p:spTree>
    <p:extLst>
      <p:ext uri="{BB962C8B-B14F-4D97-AF65-F5344CB8AC3E}">
        <p14:creationId xmlns:p14="http://schemas.microsoft.com/office/powerpoint/2010/main" val="2183148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28D0C-81B2-C14D-B68B-B2195C4C0AFE}"/>
              </a:ext>
            </a:extLst>
          </p:cNvPr>
          <p:cNvSpPr>
            <a:spLocks noGrp="1"/>
          </p:cNvSpPr>
          <p:nvPr>
            <p:ph type="title"/>
          </p:nvPr>
        </p:nvSpPr>
        <p:spPr>
          <a:xfrm>
            <a:off x="1653363" y="365760"/>
            <a:ext cx="9367203" cy="1188720"/>
          </a:xfrm>
        </p:spPr>
        <p:txBody>
          <a:bodyPr>
            <a:normAutofit fontScale="90000"/>
          </a:bodyPr>
          <a:lstStyle/>
          <a:p>
            <a:r>
              <a:rPr lang="en-US" dirty="0"/>
              <a:t>Initial Questions used to formulate null hypothesis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0915F77-71B6-6049-826B-9DE3D942E07F}"/>
              </a:ext>
            </a:extLst>
          </p:cNvPr>
          <p:cNvSpPr>
            <a:spLocks noGrp="1"/>
          </p:cNvSpPr>
          <p:nvPr>
            <p:ph idx="1"/>
          </p:nvPr>
        </p:nvSpPr>
        <p:spPr>
          <a:xfrm>
            <a:off x="1653363" y="2176272"/>
            <a:ext cx="9367204" cy="4041648"/>
          </a:xfrm>
        </p:spPr>
        <p:txBody>
          <a:bodyPr anchor="t">
            <a:normAutofit/>
          </a:bodyPr>
          <a:lstStyle/>
          <a:p>
            <a:r>
              <a:rPr lang="en-US" sz="2000" dirty="0"/>
              <a:t>What are the overall crime rate trends in Sacramento County and Oak Park in particular?</a:t>
            </a:r>
          </a:p>
          <a:p>
            <a:r>
              <a:rPr lang="en-US" sz="2000" dirty="0"/>
              <a:t>What are the crime rates for Oak Park for 2014-2018?</a:t>
            </a:r>
          </a:p>
          <a:p>
            <a:r>
              <a:rPr lang="en-US" sz="2000" dirty="0"/>
              <a:t>How would a heat map of the crime rate for each zip code in Sacramento County appear?</a:t>
            </a:r>
          </a:p>
          <a:p>
            <a:r>
              <a:rPr lang="en-US" sz="2000" dirty="0"/>
              <a:t>How would a heat map of the poverty rate for each zip code in Sacramento County appear?</a:t>
            </a:r>
          </a:p>
          <a:p>
            <a:r>
              <a:rPr lang="en-US" sz="2000" dirty="0"/>
              <a:t>What is  the crime rate versus the poverty rate for Sacramento County for 2014-2018?</a:t>
            </a:r>
          </a:p>
          <a:p>
            <a:r>
              <a:rPr lang="en-US" sz="2000" dirty="0"/>
              <a:t>Is there a correlation between the poverty rate and the crime rate?</a:t>
            </a:r>
          </a:p>
          <a:p>
            <a:r>
              <a:rPr lang="en-US" sz="2000" dirty="0"/>
              <a:t>Is there a correlation between median home prices and the crime rate?</a:t>
            </a:r>
          </a:p>
        </p:txBody>
      </p:sp>
    </p:spTree>
    <p:extLst>
      <p:ext uri="{BB962C8B-B14F-4D97-AF65-F5344CB8AC3E}">
        <p14:creationId xmlns:p14="http://schemas.microsoft.com/office/powerpoint/2010/main" val="342459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DC109-01B6-0842-B9D6-37514348FD88}"/>
              </a:ext>
            </a:extLst>
          </p:cNvPr>
          <p:cNvSpPr>
            <a:spLocks noGrp="1"/>
          </p:cNvSpPr>
          <p:nvPr>
            <p:ph type="title"/>
          </p:nvPr>
        </p:nvSpPr>
        <p:spPr>
          <a:xfrm>
            <a:off x="1653363" y="365760"/>
            <a:ext cx="9367203" cy="1188720"/>
          </a:xfrm>
        </p:spPr>
        <p:txBody>
          <a:bodyPr>
            <a:normAutofit/>
          </a:bodyPr>
          <a:lstStyle/>
          <a:p>
            <a:r>
              <a:rPr lang="en-US" dirty="0"/>
              <a:t>Null Hypothesis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A631518-B36F-AB4A-90D4-6762FE2E5C57}"/>
              </a:ext>
            </a:extLst>
          </p:cNvPr>
          <p:cNvSpPr>
            <a:spLocks noGrp="1"/>
          </p:cNvSpPr>
          <p:nvPr>
            <p:ph idx="1"/>
          </p:nvPr>
        </p:nvSpPr>
        <p:spPr>
          <a:xfrm>
            <a:off x="1653363" y="2176272"/>
            <a:ext cx="9367204" cy="4041648"/>
          </a:xfrm>
        </p:spPr>
        <p:txBody>
          <a:bodyPr anchor="t">
            <a:normAutofit/>
          </a:bodyPr>
          <a:lstStyle/>
          <a:p>
            <a:r>
              <a:rPr lang="en-US" sz="2200" dirty="0"/>
              <a:t>For many years Oak Park has been notorious for high crime rates and high poverty rates. Recently it has experienced rising median home prices due to gentrification. Simultaneously, it has been observed that crime rates and poverty rates have decreased. Does the data reflect these observations? Does Oak Park follow the same trends found in rest of Sacramento County?</a:t>
            </a:r>
          </a:p>
          <a:p>
            <a:pPr lvl="0"/>
            <a:r>
              <a:rPr lang="en-US" sz="2200" dirty="0"/>
              <a:t>A decrease in the poverty rate is correlated with a decrease in the crime rate.</a:t>
            </a:r>
          </a:p>
          <a:p>
            <a:pPr lvl="0"/>
            <a:r>
              <a:rPr lang="en-US" sz="2200" dirty="0"/>
              <a:t>An increase in the median home price correlates to a decrease in crime.</a:t>
            </a:r>
          </a:p>
          <a:p>
            <a:pPr lvl="0"/>
            <a:r>
              <a:rPr lang="en-US" sz="2200" dirty="0"/>
              <a:t>Sacramento County and Oak Park both follow the same trends with respect to the relationships between poverty, crime, and median home values.</a:t>
            </a:r>
          </a:p>
          <a:p>
            <a:pPr lvl="0"/>
            <a:r>
              <a:rPr lang="en-US" sz="2200" dirty="0"/>
              <a:t>Confidence level of 95%</a:t>
            </a:r>
          </a:p>
        </p:txBody>
      </p:sp>
    </p:spTree>
    <p:extLst>
      <p:ext uri="{BB962C8B-B14F-4D97-AF65-F5344CB8AC3E}">
        <p14:creationId xmlns:p14="http://schemas.microsoft.com/office/powerpoint/2010/main" val="4097152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CF5BA-5CD8-EA4E-AE25-F48196B39B37}"/>
              </a:ext>
            </a:extLst>
          </p:cNvPr>
          <p:cNvSpPr>
            <a:spLocks noGrp="1"/>
          </p:cNvSpPr>
          <p:nvPr>
            <p:ph type="title"/>
          </p:nvPr>
        </p:nvSpPr>
        <p:spPr>
          <a:xfrm>
            <a:off x="1653363" y="365760"/>
            <a:ext cx="9367203" cy="1188720"/>
          </a:xfrm>
        </p:spPr>
        <p:txBody>
          <a:bodyPr>
            <a:normAutofit/>
          </a:bodyPr>
          <a:lstStyle/>
          <a:p>
            <a:r>
              <a:rPr lang="en-US" dirty="0"/>
              <a:t>Definitions of Terms Used</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5AEA719-D28A-A44E-B99F-4528774D6D11}"/>
              </a:ext>
            </a:extLst>
          </p:cNvPr>
          <p:cNvSpPr>
            <a:spLocks noGrp="1"/>
          </p:cNvSpPr>
          <p:nvPr>
            <p:ph idx="1"/>
          </p:nvPr>
        </p:nvSpPr>
        <p:spPr>
          <a:xfrm>
            <a:off x="1653363" y="2176272"/>
            <a:ext cx="9367204" cy="4041648"/>
          </a:xfrm>
        </p:spPr>
        <p:txBody>
          <a:bodyPr anchor="t">
            <a:normAutofit/>
          </a:bodyPr>
          <a:lstStyle/>
          <a:p>
            <a:r>
              <a:rPr lang="en-US" sz="2400" dirty="0"/>
              <a:t>“PC Personal”: refers to California Penal Code Crimes Against the Person which include Homicide, Mayhem, Kidnapping, Hostages, Robbery, Attempts to Kill, Assaults, False Imprisonment and Human Trafficking, and Assault and Battery.</a:t>
            </a:r>
          </a:p>
          <a:p>
            <a:r>
              <a:rPr lang="en-US" sz="2400" dirty="0"/>
              <a:t>“PC All”: refers to the California Penal Code definition of all the types of crime including crimes against property, crimes against public justice, crimes against the person, criminal threats, and miscellaneous crimes. </a:t>
            </a:r>
          </a:p>
          <a:p>
            <a:r>
              <a:rPr lang="en-US" sz="2400" dirty="0"/>
              <a:t>Additional information can be found here: </a:t>
            </a:r>
            <a:r>
              <a:rPr lang="en-US" sz="2400" dirty="0">
                <a:hlinkClick r:id="rId2"/>
              </a:rPr>
              <a:t>https://leginfo.legislature.ca.gov/</a:t>
            </a:r>
            <a:r>
              <a:rPr lang="en-US" sz="2400" dirty="0"/>
              <a:t> </a:t>
            </a:r>
          </a:p>
          <a:p>
            <a:endParaRPr lang="en-US" sz="2400" dirty="0"/>
          </a:p>
        </p:txBody>
      </p:sp>
    </p:spTree>
    <p:extLst>
      <p:ext uri="{BB962C8B-B14F-4D97-AF65-F5344CB8AC3E}">
        <p14:creationId xmlns:p14="http://schemas.microsoft.com/office/powerpoint/2010/main" val="1897650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75DD51-AA2D-864A-B345-D21FA4FF0D2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Sacramento County, California</a:t>
            </a:r>
          </a:p>
        </p:txBody>
      </p:sp>
      <p:pic>
        <p:nvPicPr>
          <p:cNvPr id="5" name="Content Placeholder 4">
            <a:extLst>
              <a:ext uri="{FF2B5EF4-FFF2-40B4-BE49-F238E27FC236}">
                <a16:creationId xmlns:a16="http://schemas.microsoft.com/office/drawing/2014/main" id="{FE698232-F2D7-1D4A-8BE5-DB15E29587AE}"/>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5005328" y="643466"/>
            <a:ext cx="6324676" cy="5568739"/>
          </a:xfrm>
          <a:prstGeom prst="rect">
            <a:avLst/>
          </a:prstGeom>
        </p:spPr>
      </p:pic>
    </p:spTree>
    <p:extLst>
      <p:ext uri="{BB962C8B-B14F-4D97-AF65-F5344CB8AC3E}">
        <p14:creationId xmlns:p14="http://schemas.microsoft.com/office/powerpoint/2010/main" val="88982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A0BD-B447-874F-840E-9393F0A760BA}"/>
              </a:ext>
            </a:extLst>
          </p:cNvPr>
          <p:cNvSpPr>
            <a:spLocks noGrp="1"/>
          </p:cNvSpPr>
          <p:nvPr>
            <p:ph type="title"/>
          </p:nvPr>
        </p:nvSpPr>
        <p:spPr/>
        <p:txBody>
          <a:bodyPr/>
          <a:lstStyle/>
          <a:p>
            <a:pPr algn="ctr"/>
            <a:r>
              <a:rPr lang="en-US" dirty="0"/>
              <a:t>Overall poverty rate was flat</a:t>
            </a:r>
          </a:p>
        </p:txBody>
      </p:sp>
      <p:pic>
        <p:nvPicPr>
          <p:cNvPr id="6" name="Content Placeholder 5" descr="Map&#10;&#10;Description automatically generated">
            <a:extLst>
              <a:ext uri="{FF2B5EF4-FFF2-40B4-BE49-F238E27FC236}">
                <a16:creationId xmlns:a16="http://schemas.microsoft.com/office/drawing/2014/main" id="{489F57F8-106E-9B4F-8875-1070890E444C}"/>
              </a:ext>
            </a:extLst>
          </p:cNvPr>
          <p:cNvPicPr>
            <a:picLocks noGrp="1" noChangeAspect="1"/>
          </p:cNvPicPr>
          <p:nvPr>
            <p:ph sz="half" idx="1"/>
          </p:nvPr>
        </p:nvPicPr>
        <p:blipFill>
          <a:blip r:embed="rId2"/>
          <a:stretch>
            <a:fillRect/>
          </a:stretch>
        </p:blipFill>
        <p:spPr>
          <a:xfrm>
            <a:off x="1027289" y="2534444"/>
            <a:ext cx="4249562" cy="2933700"/>
          </a:xfrm>
        </p:spPr>
      </p:pic>
      <p:pic>
        <p:nvPicPr>
          <p:cNvPr id="8" name="Content Placeholder 7">
            <a:extLst>
              <a:ext uri="{FF2B5EF4-FFF2-40B4-BE49-F238E27FC236}">
                <a16:creationId xmlns:a16="http://schemas.microsoft.com/office/drawing/2014/main" id="{3E56AA57-BE20-3E43-B914-E664F90F28B3}"/>
              </a:ext>
            </a:extLst>
          </p:cNvPr>
          <p:cNvPicPr>
            <a:picLocks noGrp="1" noChangeAspect="1"/>
          </p:cNvPicPr>
          <p:nvPr>
            <p:ph sz="half" idx="2"/>
          </p:nvPr>
        </p:nvPicPr>
        <p:blipFill>
          <a:blip r:embed="rId3"/>
          <a:stretch>
            <a:fillRect/>
          </a:stretch>
        </p:blipFill>
        <p:spPr>
          <a:xfrm>
            <a:off x="6491111" y="2528094"/>
            <a:ext cx="4357511" cy="2946400"/>
          </a:xfrm>
        </p:spPr>
      </p:pic>
      <p:sp>
        <p:nvSpPr>
          <p:cNvPr id="10" name="TextBox 9">
            <a:extLst>
              <a:ext uri="{FF2B5EF4-FFF2-40B4-BE49-F238E27FC236}">
                <a16:creationId xmlns:a16="http://schemas.microsoft.com/office/drawing/2014/main" id="{B8C2ABB4-1808-2348-9921-AD5EA0519776}"/>
              </a:ext>
            </a:extLst>
          </p:cNvPr>
          <p:cNvSpPr txBox="1"/>
          <p:nvPr/>
        </p:nvSpPr>
        <p:spPr>
          <a:xfrm>
            <a:off x="2958262" y="2019318"/>
            <a:ext cx="751890" cy="369332"/>
          </a:xfrm>
          <a:prstGeom prst="rect">
            <a:avLst/>
          </a:prstGeom>
          <a:noFill/>
        </p:spPr>
        <p:txBody>
          <a:bodyPr wrap="square" rtlCol="0">
            <a:spAutoFit/>
          </a:bodyPr>
          <a:lstStyle/>
          <a:p>
            <a:pPr algn="ctr"/>
            <a:r>
              <a:rPr lang="en-US"/>
              <a:t>2014</a:t>
            </a:r>
            <a:endParaRPr lang="en-US" dirty="0"/>
          </a:p>
        </p:txBody>
      </p:sp>
      <p:sp>
        <p:nvSpPr>
          <p:cNvPr id="11" name="TextBox 10">
            <a:extLst>
              <a:ext uri="{FF2B5EF4-FFF2-40B4-BE49-F238E27FC236}">
                <a16:creationId xmlns:a16="http://schemas.microsoft.com/office/drawing/2014/main" id="{D781E60D-F8CC-124D-BB96-A872F867B5D5}"/>
              </a:ext>
            </a:extLst>
          </p:cNvPr>
          <p:cNvSpPr txBox="1"/>
          <p:nvPr/>
        </p:nvSpPr>
        <p:spPr>
          <a:xfrm>
            <a:off x="8389483" y="2019318"/>
            <a:ext cx="751889" cy="369332"/>
          </a:xfrm>
          <a:prstGeom prst="rect">
            <a:avLst/>
          </a:prstGeom>
          <a:noFill/>
        </p:spPr>
        <p:txBody>
          <a:bodyPr wrap="square" rtlCol="0">
            <a:spAutoFit/>
          </a:bodyPr>
          <a:lstStyle/>
          <a:p>
            <a:r>
              <a:rPr lang="en-US"/>
              <a:t>2018</a:t>
            </a:r>
            <a:endParaRPr lang="en-US" dirty="0"/>
          </a:p>
        </p:txBody>
      </p:sp>
    </p:spTree>
    <p:extLst>
      <p:ext uri="{BB962C8B-B14F-4D97-AF65-F5344CB8AC3E}">
        <p14:creationId xmlns:p14="http://schemas.microsoft.com/office/powerpoint/2010/main" val="3157523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CDD85-B6A4-624A-B06F-2F4A29CAE38B}"/>
              </a:ext>
            </a:extLst>
          </p:cNvPr>
          <p:cNvSpPr>
            <a:spLocks noGrp="1"/>
          </p:cNvSpPr>
          <p:nvPr>
            <p:ph type="title"/>
          </p:nvPr>
        </p:nvSpPr>
        <p:spPr/>
        <p:txBody>
          <a:bodyPr/>
          <a:lstStyle/>
          <a:p>
            <a:pPr algn="ctr"/>
            <a:r>
              <a:rPr lang="en-US" dirty="0"/>
              <a:t>Overall crime rate was flat</a:t>
            </a:r>
          </a:p>
        </p:txBody>
      </p:sp>
      <p:pic>
        <p:nvPicPr>
          <p:cNvPr id="7" name="Content Placeholder 6" descr="Chart, bar chart&#10;&#10;Description automatically generated">
            <a:extLst>
              <a:ext uri="{FF2B5EF4-FFF2-40B4-BE49-F238E27FC236}">
                <a16:creationId xmlns:a16="http://schemas.microsoft.com/office/drawing/2014/main" id="{F15B66A2-1757-EE4F-A070-143998284D15}"/>
              </a:ext>
            </a:extLst>
          </p:cNvPr>
          <p:cNvPicPr>
            <a:picLocks noGrp="1" noChangeAspect="1"/>
          </p:cNvPicPr>
          <p:nvPr>
            <p:ph sz="half" idx="1"/>
          </p:nvPr>
        </p:nvPicPr>
        <p:blipFill>
          <a:blip r:embed="rId2"/>
          <a:stretch>
            <a:fillRect/>
          </a:stretch>
        </p:blipFill>
        <p:spPr>
          <a:xfrm>
            <a:off x="838200" y="2274094"/>
            <a:ext cx="5181600" cy="3454400"/>
          </a:xfrm>
        </p:spPr>
      </p:pic>
      <p:pic>
        <p:nvPicPr>
          <p:cNvPr id="4" name="Content Placeholder 3" descr="Chart, bar chart&#10;&#10;Description automatically generated">
            <a:extLst>
              <a:ext uri="{FF2B5EF4-FFF2-40B4-BE49-F238E27FC236}">
                <a16:creationId xmlns:a16="http://schemas.microsoft.com/office/drawing/2014/main" id="{1AE8F124-5291-CE42-A266-ED3CBD17261C}"/>
              </a:ext>
            </a:extLst>
          </p:cNvPr>
          <p:cNvPicPr>
            <a:picLocks noGrp="1" noChangeAspect="1"/>
          </p:cNvPicPr>
          <p:nvPr>
            <p:ph sz="half" idx="2"/>
          </p:nvPr>
        </p:nvPicPr>
        <p:blipFill>
          <a:blip r:embed="rId3"/>
          <a:stretch>
            <a:fillRect/>
          </a:stretch>
        </p:blipFill>
        <p:spPr>
          <a:xfrm>
            <a:off x="6172200" y="2274094"/>
            <a:ext cx="5181600" cy="3454400"/>
          </a:xfrm>
        </p:spPr>
      </p:pic>
    </p:spTree>
    <p:extLst>
      <p:ext uri="{BB962C8B-B14F-4D97-AF65-F5344CB8AC3E}">
        <p14:creationId xmlns:p14="http://schemas.microsoft.com/office/powerpoint/2010/main" val="2278268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344C0-0B3B-B244-82D4-A5BA890AA477}"/>
              </a:ext>
            </a:extLst>
          </p:cNvPr>
          <p:cNvSpPr>
            <a:spLocks noGrp="1"/>
          </p:cNvSpPr>
          <p:nvPr>
            <p:ph type="title"/>
          </p:nvPr>
        </p:nvSpPr>
        <p:spPr/>
        <p:txBody>
          <a:bodyPr/>
          <a:lstStyle/>
          <a:p>
            <a:pPr algn="ctr"/>
            <a:r>
              <a:rPr lang="en-US" dirty="0"/>
              <a:t>A heat map of the crime rates reflects the same trend</a:t>
            </a:r>
          </a:p>
        </p:txBody>
      </p:sp>
      <p:pic>
        <p:nvPicPr>
          <p:cNvPr id="6" name="Content Placeholder 5" descr="Map&#10;&#10;Description automatically generated">
            <a:extLst>
              <a:ext uri="{FF2B5EF4-FFF2-40B4-BE49-F238E27FC236}">
                <a16:creationId xmlns:a16="http://schemas.microsoft.com/office/drawing/2014/main" id="{13804F86-FB8E-794B-85F9-8F8135423EBD}"/>
              </a:ext>
            </a:extLst>
          </p:cNvPr>
          <p:cNvPicPr>
            <a:picLocks noGrp="1" noChangeAspect="1"/>
          </p:cNvPicPr>
          <p:nvPr>
            <p:ph sz="half" idx="1"/>
          </p:nvPr>
        </p:nvPicPr>
        <p:blipFill>
          <a:blip r:embed="rId2"/>
          <a:stretch>
            <a:fillRect/>
          </a:stretch>
        </p:blipFill>
        <p:spPr>
          <a:xfrm>
            <a:off x="1670050" y="2534444"/>
            <a:ext cx="3517900" cy="2933700"/>
          </a:xfrm>
        </p:spPr>
      </p:pic>
      <p:pic>
        <p:nvPicPr>
          <p:cNvPr id="8" name="Content Placeholder 7" descr="Map&#10;&#10;Description automatically generated">
            <a:extLst>
              <a:ext uri="{FF2B5EF4-FFF2-40B4-BE49-F238E27FC236}">
                <a16:creationId xmlns:a16="http://schemas.microsoft.com/office/drawing/2014/main" id="{FA8C7C05-E969-4347-BB79-BBF36C2C7E37}"/>
              </a:ext>
            </a:extLst>
          </p:cNvPr>
          <p:cNvPicPr>
            <a:picLocks noGrp="1" noChangeAspect="1"/>
          </p:cNvPicPr>
          <p:nvPr>
            <p:ph sz="half" idx="2"/>
          </p:nvPr>
        </p:nvPicPr>
        <p:blipFill>
          <a:blip r:embed="rId3"/>
          <a:stretch>
            <a:fillRect/>
          </a:stretch>
        </p:blipFill>
        <p:spPr>
          <a:xfrm>
            <a:off x="6908800" y="2528094"/>
            <a:ext cx="3708400" cy="2946400"/>
          </a:xfrm>
        </p:spPr>
      </p:pic>
      <p:sp>
        <p:nvSpPr>
          <p:cNvPr id="9" name="TextBox 8">
            <a:extLst>
              <a:ext uri="{FF2B5EF4-FFF2-40B4-BE49-F238E27FC236}">
                <a16:creationId xmlns:a16="http://schemas.microsoft.com/office/drawing/2014/main" id="{A7C4F9BA-2BEF-ED44-ADC2-4D6B05EA71EE}"/>
              </a:ext>
            </a:extLst>
          </p:cNvPr>
          <p:cNvSpPr txBox="1"/>
          <p:nvPr/>
        </p:nvSpPr>
        <p:spPr>
          <a:xfrm>
            <a:off x="2900856" y="2175641"/>
            <a:ext cx="710248" cy="369332"/>
          </a:xfrm>
          <a:prstGeom prst="rect">
            <a:avLst/>
          </a:prstGeom>
          <a:noFill/>
        </p:spPr>
        <p:txBody>
          <a:bodyPr wrap="square" rtlCol="0">
            <a:spAutoFit/>
          </a:bodyPr>
          <a:lstStyle/>
          <a:p>
            <a:r>
              <a:rPr lang="en-US" dirty="0"/>
              <a:t>2014</a:t>
            </a:r>
          </a:p>
        </p:txBody>
      </p:sp>
      <p:sp>
        <p:nvSpPr>
          <p:cNvPr id="10" name="TextBox 9">
            <a:extLst>
              <a:ext uri="{FF2B5EF4-FFF2-40B4-BE49-F238E27FC236}">
                <a16:creationId xmlns:a16="http://schemas.microsoft.com/office/drawing/2014/main" id="{96CC2537-573E-B943-8BC9-AEC11C2DF258}"/>
              </a:ext>
            </a:extLst>
          </p:cNvPr>
          <p:cNvSpPr txBox="1"/>
          <p:nvPr/>
        </p:nvSpPr>
        <p:spPr>
          <a:xfrm>
            <a:off x="8485646" y="2158762"/>
            <a:ext cx="805498" cy="369332"/>
          </a:xfrm>
          <a:prstGeom prst="rect">
            <a:avLst/>
          </a:prstGeom>
          <a:noFill/>
        </p:spPr>
        <p:txBody>
          <a:bodyPr wrap="square" rtlCol="0">
            <a:spAutoFit/>
          </a:bodyPr>
          <a:lstStyle/>
          <a:p>
            <a:r>
              <a:rPr lang="en-US" dirty="0"/>
              <a:t>2018</a:t>
            </a:r>
          </a:p>
        </p:txBody>
      </p:sp>
    </p:spTree>
    <p:extLst>
      <p:ext uri="{BB962C8B-B14F-4D97-AF65-F5344CB8AC3E}">
        <p14:creationId xmlns:p14="http://schemas.microsoft.com/office/powerpoint/2010/main" val="1175564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1076</Words>
  <Application>Microsoft Macintosh PowerPoint</Application>
  <PresentationFormat>Widescreen</PresentationFormat>
  <Paragraphs>67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Crime and Poverty</vt:lpstr>
      <vt:lpstr>Explanation of topic</vt:lpstr>
      <vt:lpstr>Initial Questions used to formulate null hypothesis</vt:lpstr>
      <vt:lpstr>Null Hypothesis</vt:lpstr>
      <vt:lpstr>Definitions of Terms Used</vt:lpstr>
      <vt:lpstr>Sacramento County, California</vt:lpstr>
      <vt:lpstr>Overall poverty rate was flat</vt:lpstr>
      <vt:lpstr>Overall crime rate was flat</vt:lpstr>
      <vt:lpstr>A heat map of the crime rates reflects the same trend</vt:lpstr>
      <vt:lpstr>An outlier in the data was identified, additional analysis confirmed it</vt:lpstr>
      <vt:lpstr>Is there a correlation between the poverty rate and the crime rate?</vt:lpstr>
      <vt:lpstr>Sacramento County </vt:lpstr>
      <vt:lpstr>Oak Park </vt:lpstr>
      <vt:lpstr>Crime Rate vs. Median Home Values in Sacramento County for 2014-2018</vt:lpstr>
      <vt:lpstr>Crime Rate vs. Median Home Values in Oak Park for 2014-2018</vt:lpstr>
      <vt:lpstr>Overall Conclusions</vt:lpstr>
      <vt:lpstr>Data Sources</vt:lpstr>
      <vt:lpstr>Data Cleaning &amp; EDA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and Poverty</dc:title>
  <dc:creator>Cora Micsunescu</dc:creator>
  <cp:lastModifiedBy>Cora Micsunescu</cp:lastModifiedBy>
  <cp:revision>10</cp:revision>
  <dcterms:created xsi:type="dcterms:W3CDTF">2020-11-21T02:23:32Z</dcterms:created>
  <dcterms:modified xsi:type="dcterms:W3CDTF">2020-11-21T17:30:50Z</dcterms:modified>
</cp:coreProperties>
</file>