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61" r:id="rId4"/>
    <p:sldId id="258" r:id="rId5"/>
    <p:sldId id="259" r:id="rId6"/>
    <p:sldId id="276" r:id="rId7"/>
    <p:sldId id="263" r:id="rId8"/>
    <p:sldId id="262" r:id="rId9"/>
    <p:sldId id="264" r:id="rId10"/>
    <p:sldId id="266" r:id="rId11"/>
    <p:sldId id="269" r:id="rId12"/>
    <p:sldId id="267"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962"/>
    <p:restoredTop sz="97363"/>
  </p:normalViewPr>
  <p:slideViewPr>
    <p:cSldViewPr snapToGrid="0" snapToObjects="1">
      <p:cViewPr varScale="1">
        <p:scale>
          <a:sx n="142" d="100"/>
          <a:sy n="142" d="100"/>
        </p:scale>
        <p:origin x="192" y="104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1</a:t>
            </a:r>
          </a:p>
          <a:p>
            <a:pPr algn="l"/>
            <a:r>
              <a:rPr lang="en-US" sz="1900" dirty="0"/>
              <a:t>November 21, 2020</a:t>
            </a:r>
          </a:p>
          <a:p>
            <a:pPr algn="l"/>
            <a:r>
              <a:rPr lang="en-US" sz="1900" dirty="0"/>
              <a:t>Presenters: Sean Galloway, Peter Vlahos, Eliot </a:t>
            </a:r>
            <a:r>
              <a:rPr lang="en-US" sz="1900" dirty="0" err="1"/>
              <a:t>Chern</a:t>
            </a:r>
            <a:r>
              <a:rPr lang="en-US" sz="1900" dirty="0"/>
              <a:t>,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923330"/>
          </a:xfrm>
          <a:prstGeom prst="rect">
            <a:avLst/>
          </a:prstGeom>
          <a:noFill/>
        </p:spPr>
        <p:txBody>
          <a:bodyPr wrap="square" rtlCol="0">
            <a:spAutoFit/>
          </a:bodyPr>
          <a:lstStyle/>
          <a:p>
            <a:pPr algn="ctr"/>
            <a:r>
              <a:rPr lang="en-US" dirty="0"/>
              <a:t>The bar graph above clearly illustrates we have an outlier, 95837. The zip code, which is sparsely populated and isn’t indicative of the demographics of Sacramento County,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a:xfrm>
            <a:off x="4991100" y="838200"/>
            <a:ext cx="6705600" cy="5270500"/>
          </a:xfrm>
        </p:spPr>
      </p:pic>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a:solidFill>
                  <a:schemeClr val="tx1"/>
                </a:solidFill>
                <a:latin typeface="+mj-lt"/>
                <a:ea typeface="+mj-ea"/>
                <a:cs typeface="+mj-cs"/>
              </a:rPr>
              <a:t>Is there a correlation between the poverty rate and the crime rate?</a:t>
            </a:r>
          </a:p>
        </p:txBody>
      </p:sp>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a:xfrm>
            <a:off x="368300" y="2717800"/>
            <a:ext cx="3429000" cy="3200400"/>
          </a:xfrm>
        </p:spPr>
        <p:txBody>
          <a:bodyPr vert="horz" wrap="square" lIns="91440" tIns="45720" rIns="91440" bIns="45720" rtlCol="0" anchor="t">
            <a:normAutofit/>
          </a:bodyPr>
          <a:lstStyle/>
          <a:p>
            <a:pPr indent="-228600">
              <a:buFont typeface="Arial" panose="020B0604020202020204" pitchFamily="34" charset="0"/>
              <a:buChar char="•"/>
            </a:pPr>
            <a:r>
              <a:rPr lang="en-US" sz="2800" dirty="0"/>
              <a:t>Our hypothesis is that as the poverty rate goes up, the crime rate increases.</a:t>
            </a:r>
          </a:p>
          <a:p>
            <a:pPr indent="-228600">
              <a:buFont typeface="Arial" panose="020B0604020202020204" pitchFamily="34" charset="0"/>
              <a:buChar char="•"/>
            </a:pPr>
            <a:endParaRPr lang="en-US" sz="2800" dirty="0"/>
          </a:p>
        </p:txBody>
      </p:sp>
    </p:spTree>
    <p:extLst>
      <p:ext uri="{BB962C8B-B14F-4D97-AF65-F5344CB8AC3E}">
        <p14:creationId xmlns:p14="http://schemas.microsoft.com/office/powerpoint/2010/main" val="34436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Sacramento County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1BB0B7B-C619-AA49-9400-EB962F81977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 average p-value is 0.02 and the average r-square value is 0.12. Given these values and the diagrams’ appearance, our hypothesis is confirmed.</a:t>
            </a:r>
          </a:p>
          <a:p>
            <a:pPr indent="-228600">
              <a:lnSpc>
                <a:spcPct val="90000"/>
              </a:lnSpc>
              <a:spcAft>
                <a:spcPts val="600"/>
              </a:spcAft>
              <a:buFont typeface="Arial" panose="020B0604020202020204" pitchFamily="34" charset="0"/>
              <a:buChar char="•"/>
            </a:pPr>
            <a:endParaRPr lang="en-US"/>
          </a:p>
        </p:txBody>
      </p:sp>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2"/>
          <a:stretch>
            <a:fillRect/>
          </a:stretch>
        </p:blipFill>
        <p:spPr>
          <a:xfrm>
            <a:off x="6138139" y="2567981"/>
            <a:ext cx="5225796" cy="3483864"/>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3"/>
          <a:stretch>
            <a:fillRect/>
          </a:stretch>
        </p:blipFill>
        <p:spPr>
          <a:xfrm>
            <a:off x="554416" y="2661627"/>
            <a:ext cx="5225796" cy="3483864"/>
          </a:xfrm>
          <a:prstGeom prst="rect">
            <a:avLst/>
          </a:prstGeom>
        </p:spPr>
      </p:pic>
    </p:spTree>
    <p:extLst>
      <p:ext uri="{BB962C8B-B14F-4D97-AF65-F5344CB8AC3E}">
        <p14:creationId xmlns:p14="http://schemas.microsoft.com/office/powerpoint/2010/main" val="363950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Oak Park </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697160B-8F48-8C4C-B3C0-4FFB87B309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The p-value is 0.23 and the r-square value is 0.16. Given these values and the diagram’s appearance, we conclude that Oak Park goes against the overall trend in Sacramento County. </a:t>
            </a:r>
          </a:p>
          <a:p>
            <a:pPr indent="-228600">
              <a:lnSpc>
                <a:spcPct val="90000"/>
              </a:lnSpc>
              <a:spcAft>
                <a:spcPts val="600"/>
              </a:spcAft>
              <a:buFont typeface="Arial" panose="020B0604020202020204" pitchFamily="34" charset="0"/>
              <a:buChar char="•"/>
            </a:pPr>
            <a:endParaRPr lang="en-US" sz="1700" dirty="0"/>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rotWithShape="1">
          <a:blip r:embed="rId2"/>
          <a:srcRect l="7636" r="11598" b="-2"/>
          <a:stretch/>
        </p:blipFill>
        <p:spPr>
          <a:xfrm>
            <a:off x="5124450" y="634382"/>
            <a:ext cx="6657213" cy="5495162"/>
          </a:xfrm>
          <a:prstGeom prst="rect">
            <a:avLst/>
          </a:prstGeom>
        </p:spPr>
      </p:pic>
    </p:spTree>
    <p:extLst>
      <p:ext uri="{BB962C8B-B14F-4D97-AF65-F5344CB8AC3E}">
        <p14:creationId xmlns:p14="http://schemas.microsoft.com/office/powerpoint/2010/main" val="420659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Crime Rate vs. Median Home Values in Sacramento County for 2014-2018</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98334412-A37A-8D45-BC60-6FDB2E80CF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average p-value is 0.01 and the average r-square value is 0.15. Given these values and the diagrams’ appearance, our hypothesis, which is that as median home values increase the crime rate decreases, is confirmed.</a:t>
            </a:r>
          </a:p>
        </p:txBody>
      </p:sp>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2"/>
          <a:stretch>
            <a:fillRect/>
          </a:stretch>
        </p:blipFill>
        <p:spPr>
          <a:xfrm>
            <a:off x="6287786" y="2750766"/>
            <a:ext cx="5225796" cy="3483864"/>
          </a:xfrm>
          <a:prstGeom prst="rect">
            <a:avLst/>
          </a:prstGeom>
        </p:spPr>
      </p:pic>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3"/>
          <a:stretch>
            <a:fillRect/>
          </a:stretch>
        </p:blipFill>
        <p:spPr>
          <a:xfrm>
            <a:off x="530995" y="2750766"/>
            <a:ext cx="5225796" cy="3483864"/>
          </a:xfrm>
          <a:prstGeom prst="rect">
            <a:avLst/>
          </a:prstGeom>
        </p:spPr>
      </p:pic>
    </p:spTree>
    <p:extLst>
      <p:ext uri="{BB962C8B-B14F-4D97-AF65-F5344CB8AC3E}">
        <p14:creationId xmlns:p14="http://schemas.microsoft.com/office/powerpoint/2010/main" val="399417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a:t>Crime Rate vs. Median Home Values in Oak Park for 2014-2018</a:t>
            </a:r>
            <a:endParaRPr lang="en-US" dirty="0"/>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mirrors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Overall Conclusions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We had two main hypotheses:</a:t>
            </a:r>
          </a:p>
          <a:p>
            <a:pPr lvl="1"/>
            <a:r>
              <a:rPr lang="en-US" sz="2000" dirty="0"/>
              <a:t>Rising median home prices correlate with lower crime rates</a:t>
            </a:r>
          </a:p>
          <a:p>
            <a:pPr lvl="1"/>
            <a:r>
              <a:rPr lang="en-US" sz="2000" dirty="0"/>
              <a:t>Rising poverty rates correlate with higher crime rates</a:t>
            </a:r>
          </a:p>
          <a:p>
            <a:pPr marL="0" indent="0">
              <a:buNone/>
            </a:pPr>
            <a:r>
              <a:rPr lang="en-US" sz="2400" dirty="0"/>
              <a:t>Overall the data for Sacramento County confirmed these hypotheses. When we looked exclusively at Oak Park, results from the data were mixed. Oak Park had a decreasing crime rate as median home prices went up, as expected. In contrast, Oak Park had a decreasing crime rate even as the poverty rate went up, which did not confirm our hypotheses. More research into Oak Park is needed to understand this.</a:t>
            </a:r>
          </a:p>
        </p:txBody>
      </p:sp>
    </p:spTree>
    <p:extLst>
      <p:ext uri="{BB962C8B-B14F-4D97-AF65-F5344CB8AC3E}">
        <p14:creationId xmlns:p14="http://schemas.microsoft.com/office/powerpoint/2010/main" val="135047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a:t>Sacramento County Datasets: </a:t>
            </a:r>
            <a:r>
              <a:rPr lang="en-US" sz="2400" u="sng">
                <a:hlinkClick r:id="rId2"/>
              </a:rPr>
              <a:t>https://data.saccounty.net/datasets/9a7f2df25a584ff9b55db274704ad7c9_0/geoservice</a:t>
            </a:r>
            <a:r>
              <a:rPr lang="en-US" sz="2400"/>
              <a:t>. </a:t>
            </a:r>
          </a:p>
          <a:p>
            <a:r>
              <a:rPr lang="en-US" sz="2400"/>
              <a:t>Capitol Impact list of Sacramento County Zip Codes: </a:t>
            </a:r>
            <a:r>
              <a:rPr lang="en-US" sz="2400" u="sng">
                <a:hlinkClick r:id="rId3"/>
              </a:rPr>
              <a:t>http://www.ciclt.net/sn/clt/capitolimpact/gw_ziplist.aspx?FIPS=06067</a:t>
            </a:r>
            <a:r>
              <a:rPr lang="en-US" sz="2400"/>
              <a:t> </a:t>
            </a:r>
          </a:p>
          <a:p>
            <a:r>
              <a:rPr lang="en-US" sz="2400"/>
              <a:t>Census API: </a:t>
            </a:r>
            <a:r>
              <a:rPr lang="en-US" sz="2400">
                <a:hlinkClick r:id="rId4"/>
              </a:rPr>
              <a:t>https://api.census.gov/data.html</a:t>
            </a:r>
            <a:r>
              <a:rPr lang="en-US" sz="2400"/>
              <a:t> </a:t>
            </a:r>
          </a:p>
          <a:p>
            <a:r>
              <a:rPr lang="en-US" sz="2400"/>
              <a:t>Google Maps API: </a:t>
            </a:r>
            <a:r>
              <a:rPr lang="en-US" sz="2400">
                <a:hlinkClick r:id="rId5"/>
              </a:rPr>
              <a:t>https://cloud.google.com/maps-platform</a:t>
            </a:r>
            <a:r>
              <a:rPr lang="en-US" sz="2400"/>
              <a:t> </a:t>
            </a:r>
          </a:p>
        </p:txBody>
      </p:sp>
    </p:spTree>
    <p:extLst>
      <p:ext uri="{BB962C8B-B14F-4D97-AF65-F5344CB8AC3E}">
        <p14:creationId xmlns:p14="http://schemas.microsoft.com/office/powerpoint/2010/main" val="220877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EDA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fontScale="85000" lnSpcReduction="20000"/>
          </a:bodyPr>
          <a:lstStyle/>
          <a:p>
            <a:r>
              <a:rPr lang="en-US" sz="2400" dirty="0"/>
              <a:t>Census data was problematic and required two types of API calls, the census.acs5 path and get requests/JSON as we could not get all the years in our data set.</a:t>
            </a:r>
          </a:p>
          <a:p>
            <a:pPr lvl="1"/>
            <a:r>
              <a:rPr lang="en-US" sz="2000" dirty="0"/>
              <a:t>ACS5 only went up to 2018 as that is the latest year with available data.</a:t>
            </a:r>
          </a:p>
          <a:p>
            <a:pPr lvl="1"/>
            <a:r>
              <a:rPr lang="en-US" sz="2000" dirty="0"/>
              <a:t>Census data needed extensive clean-up due to incomplete data and highly irregular data on the housing prices, i.e. negative home values.</a:t>
            </a:r>
          </a:p>
          <a:p>
            <a:pPr lvl="1"/>
            <a:r>
              <a:rPr lang="en-US" sz="2000" dirty="0"/>
              <a:t>Had to build a flat file from the data dump from Census.</a:t>
            </a:r>
          </a:p>
          <a:p>
            <a:pPr lvl="1"/>
            <a:r>
              <a:rPr lang="en-US" sz="2000" dirty="0"/>
              <a:t>Used this dataset for our poverty rate and median home values</a:t>
            </a:r>
          </a:p>
          <a:p>
            <a:r>
              <a:rPr lang="en-US" sz="2400" dirty="0"/>
              <a:t>The dataset from Sacramento County provided the crime rate statistics and came in a flat file format.</a:t>
            </a:r>
          </a:p>
          <a:p>
            <a:pPr lvl="1"/>
            <a:r>
              <a:rPr lang="en-US" sz="2000" dirty="0"/>
              <a:t>Removed all rows with no data on zip codes or where the zip codes were incomplete.</a:t>
            </a:r>
          </a:p>
          <a:p>
            <a:pPr lvl="1"/>
            <a:r>
              <a:rPr lang="en-US" sz="2000" dirty="0"/>
              <a:t>Renamed columns and added new columns to include the Penal Code Violation as a float.</a:t>
            </a:r>
          </a:p>
          <a:p>
            <a:pPr lvl="1"/>
            <a:r>
              <a:rPr lang="en-US" sz="2000" dirty="0"/>
              <a:t>Filtered out data to only include the years 2014-2018, which was the latest five-year period of data available.</a:t>
            </a:r>
          </a:p>
          <a:p>
            <a:r>
              <a:rPr lang="en-US" sz="2400" dirty="0"/>
              <a:t>Google Maps used in the creation of the heat maps. </a:t>
            </a:r>
          </a:p>
          <a:p>
            <a:pPr lvl="1"/>
            <a:r>
              <a:rPr lang="en-US" sz="2000" dirty="0"/>
              <a:t>It required try/except blocks to weed out bad or incomplete information. </a:t>
            </a:r>
          </a:p>
        </p:txBody>
      </p:sp>
    </p:spTree>
    <p:extLst>
      <p:ext uri="{BB962C8B-B14F-4D97-AF65-F5344CB8AC3E}">
        <p14:creationId xmlns:p14="http://schemas.microsoft.com/office/powerpoint/2010/main" val="294642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It is an overall goal in society to reduce poverty and crime. We set out to look at this in Sacramento County as we all live here and care about the welfare of our community.</a:t>
            </a:r>
          </a:p>
          <a:p>
            <a:r>
              <a:rPr lang="en-US" sz="2400" dirty="0"/>
              <a:t>This analysis matters as it can inform policy makers and political leaders in how to best allocate resources towards reducing crime and poverty.</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a:xfrm>
            <a:off x="1653363" y="365760"/>
            <a:ext cx="9367203" cy="1188720"/>
          </a:xfrm>
        </p:spPr>
        <p:txBody>
          <a:bodyPr>
            <a:normAutofit fontScale="90000"/>
          </a:bodyPr>
          <a:lstStyle/>
          <a:p>
            <a:r>
              <a:rPr lang="en-US" dirty="0"/>
              <a:t>Initial Questions used to formulate 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a:xfrm>
            <a:off x="1653363" y="2176272"/>
            <a:ext cx="9367204" cy="4041648"/>
          </a:xfrm>
        </p:spPr>
        <p:txBody>
          <a:bodyPr anchor="t">
            <a:normAutofit/>
          </a:bodyPr>
          <a:lstStyle/>
          <a:p>
            <a:r>
              <a:rPr lang="en-US" sz="2000" dirty="0"/>
              <a:t>What are the overall crime rate trends in Sacramento County and Oak Park in particular?</a:t>
            </a:r>
          </a:p>
          <a:p>
            <a:r>
              <a:rPr lang="en-US" sz="2000" dirty="0"/>
              <a:t>What are the crime rates for Oak Park for 2014-2018?</a:t>
            </a:r>
          </a:p>
          <a:p>
            <a:r>
              <a:rPr lang="en-US" sz="2000" dirty="0"/>
              <a:t>How would a heat map of the crime rate for each zip code in Sacramento County appear?</a:t>
            </a:r>
          </a:p>
          <a:p>
            <a:r>
              <a:rPr lang="en-US" sz="2000" dirty="0"/>
              <a:t>How would a heat map of the poverty rate for each zip code in Sacramento County appear?</a:t>
            </a:r>
          </a:p>
          <a:p>
            <a:r>
              <a:rPr lang="en-US" sz="2000" dirty="0"/>
              <a:t>What is  the crime rate versus the poverty rate for Sacramento County for 2014-2018?</a:t>
            </a:r>
          </a:p>
          <a:p>
            <a:r>
              <a:rPr lang="en-US" sz="2000" dirty="0"/>
              <a:t>Is there a correlation between the poverty rate and the crime rate?</a:t>
            </a:r>
          </a:p>
          <a:p>
            <a:r>
              <a:rPr lang="en-US" sz="2000" dirty="0"/>
              <a:t>Is there a correlation between median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a:xfrm>
            <a:off x="1653363" y="365760"/>
            <a:ext cx="9367203" cy="1188720"/>
          </a:xfrm>
        </p:spPr>
        <p:txBody>
          <a:bodyPr>
            <a:normAutofit/>
          </a:bodyPr>
          <a:lstStyle/>
          <a:p>
            <a:r>
              <a:rPr lang="en-US" dirty="0"/>
              <a:t>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a:xfrm>
            <a:off x="1653363" y="2176272"/>
            <a:ext cx="9367204" cy="4041648"/>
          </a:xfrm>
        </p:spPr>
        <p:txBody>
          <a:bodyPr anchor="t">
            <a:normAutofit/>
          </a:bodyPr>
          <a:lstStyle/>
          <a:p>
            <a:r>
              <a:rPr lang="en-US" sz="2200" dirty="0"/>
              <a:t>For many years Oak Park has been notorious for high crime rates and high poverty rates. Recently it has experienced rising median home prices due to gentrification. Simultaneously, it has been observed that crime rates and poverty rates have decreased. Does the data reflect these observations? Does Oak Park follow the same trends found in the rest of Sacramento County?</a:t>
            </a:r>
          </a:p>
          <a:p>
            <a:pPr lvl="0"/>
            <a:r>
              <a:rPr lang="en-US" sz="2200" dirty="0"/>
              <a:t>A decrease in the poverty rate is correlated with a decrease in the crime rate.</a:t>
            </a:r>
          </a:p>
          <a:p>
            <a:pPr lvl="0"/>
            <a:r>
              <a:rPr lang="en-US" sz="2200" dirty="0"/>
              <a:t>An increase in the median home price correlates to a decrease in crime.</a:t>
            </a:r>
          </a:p>
          <a:p>
            <a:pPr lvl="0"/>
            <a:r>
              <a:rPr lang="en-US" sz="2200" dirty="0"/>
              <a:t>Sacramento County and Oak Park both follow the same trends with respect to the relationships between poverty, crime, and median home values.</a:t>
            </a:r>
          </a:p>
          <a:p>
            <a:pPr lvl="0"/>
            <a:r>
              <a:rPr lang="en-US" sz="2200" dirty="0"/>
              <a:t>Confidence level of 95%</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a:xfrm>
            <a:off x="1653363" y="365760"/>
            <a:ext cx="9367203" cy="1188720"/>
          </a:xfrm>
        </p:spPr>
        <p:txBody>
          <a:bodyPr>
            <a:normAutofit/>
          </a:bodyPr>
          <a:lstStyle/>
          <a:p>
            <a:r>
              <a:rPr lang="en-US" dirty="0"/>
              <a:t>Definitions of Terms Used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a:xfrm>
            <a:off x="1653363" y="2176272"/>
            <a:ext cx="9367204" cy="4041648"/>
          </a:xfrm>
        </p:spPr>
        <p:txBody>
          <a:bodyPr anchor="t">
            <a:normAutofit/>
          </a:bodyPr>
          <a:lstStyle/>
          <a:p>
            <a:r>
              <a:rPr lang="en-US" sz="2400" dirty="0"/>
              <a:t>“PC Personal”: refers to California Penal Code Crimes Against the Person which include Homicide, Mayhem, Kidnapping, Hostages, Robbery, Attempts to Kill, Assaults, False Imprisonment and Human Trafficking, and Assault and Battery.</a:t>
            </a:r>
          </a:p>
          <a:p>
            <a:r>
              <a:rPr lang="en-US" sz="2400" dirty="0"/>
              <a:t>“PC All”: refers to the California Penal Code definition of all the types of crime including crimes against property, crimes against public justice, crimes against the person, criminal threats, and miscellaneous crimes. </a:t>
            </a:r>
          </a:p>
          <a:p>
            <a:r>
              <a:rPr lang="en-US" sz="2400" dirty="0"/>
              <a:t>Additional information can be found here: </a:t>
            </a:r>
            <a:r>
              <a:rPr lang="en-US" sz="2400" dirty="0">
                <a:hlinkClick r:id="rId2"/>
              </a:rPr>
              <a:t>https://leginfo.legislature.ca.gov/</a:t>
            </a:r>
            <a:r>
              <a:rPr lang="en-US" sz="2400" dirty="0"/>
              <a:t> </a:t>
            </a:r>
          </a:p>
          <a:p>
            <a:endParaRPr lang="en-US" sz="2400" dirty="0"/>
          </a:p>
        </p:txBody>
      </p:sp>
    </p:spTree>
    <p:extLst>
      <p:ext uri="{BB962C8B-B14F-4D97-AF65-F5344CB8AC3E}">
        <p14:creationId xmlns:p14="http://schemas.microsoft.com/office/powerpoint/2010/main" val="18976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DD51-AA2D-864A-B345-D21FA4FF0D2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Sacramento County, California</a:t>
            </a:r>
          </a:p>
        </p:txBody>
      </p:sp>
      <p:pic>
        <p:nvPicPr>
          <p:cNvPr id="5" name="Content Placeholder 4">
            <a:extLst>
              <a:ext uri="{FF2B5EF4-FFF2-40B4-BE49-F238E27FC236}">
                <a16:creationId xmlns:a16="http://schemas.microsoft.com/office/drawing/2014/main" id="{FE698232-F2D7-1D4A-8BE5-DB15E29587A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05328" y="643466"/>
            <a:ext cx="6324676" cy="5568739"/>
          </a:xfrm>
          <a:prstGeom prst="rect">
            <a:avLst/>
          </a:prstGeom>
        </p:spPr>
      </p:pic>
    </p:spTree>
    <p:extLst>
      <p:ext uri="{BB962C8B-B14F-4D97-AF65-F5344CB8AC3E}">
        <p14:creationId xmlns:p14="http://schemas.microsoft.com/office/powerpoint/2010/main" val="8898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a:t>2014</a:t>
            </a:r>
            <a:endParaRPr lang="en-US" dirty="0"/>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a:t>2018</a:t>
            </a:r>
            <a:endParaRPr lang="en-US" dirty="0"/>
          </a:p>
        </p:txBody>
      </p:sp>
    </p:spTree>
    <p:extLst>
      <p:ext uri="{BB962C8B-B14F-4D97-AF65-F5344CB8AC3E}">
        <p14:creationId xmlns:p14="http://schemas.microsoft.com/office/powerpoint/2010/main" val="315752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6608064" y="2018062"/>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914400" y="2018062"/>
            <a:ext cx="5181600" cy="3454400"/>
          </a:xfrm>
        </p:spPr>
      </p:pic>
    </p:spTree>
    <p:extLst>
      <p:ext uri="{BB962C8B-B14F-4D97-AF65-F5344CB8AC3E}">
        <p14:creationId xmlns:p14="http://schemas.microsoft.com/office/powerpoint/2010/main" val="227826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1077</Words>
  <Application>Microsoft Macintosh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Crime and Poverty</vt:lpstr>
      <vt:lpstr>Explanation of topic</vt:lpstr>
      <vt:lpstr>Initial Questions used to formulate null hypothesis</vt:lpstr>
      <vt:lpstr>Null Hypothesis</vt:lpstr>
      <vt:lpstr>Definitions of Terms Used</vt:lpstr>
      <vt:lpstr>Sacramento County, California</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lpstr>Data Sources</vt:lpstr>
      <vt:lpstr>Data Cleaning &amp;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15</cp:revision>
  <dcterms:created xsi:type="dcterms:W3CDTF">2020-11-21T02:23:32Z</dcterms:created>
  <dcterms:modified xsi:type="dcterms:W3CDTF">2020-11-21T20:31:39Z</dcterms:modified>
</cp:coreProperties>
</file>