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0" r:id="rId3"/>
    <p:sldId id="280" r:id="rId4"/>
    <p:sldId id="282" r:id="rId5"/>
    <p:sldId id="262" r:id="rId6"/>
    <p:sldId id="263" r:id="rId7"/>
    <p:sldId id="288" r:id="rId8"/>
    <p:sldId id="285" r:id="rId9"/>
    <p:sldId id="286" r:id="rId10"/>
    <p:sldId id="287" r:id="rId11"/>
    <p:sldId id="289" r:id="rId12"/>
  </p:sldIdLst>
  <p:sldSz cx="9144000" cy="6858000" type="screen4x3"/>
  <p:notesSz cx="6708775" cy="97742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b="1" i="1" kern="1200">
        <a:solidFill>
          <a:schemeClr val="tx1"/>
        </a:solidFill>
        <a:latin typeface="신명조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009900"/>
    <a:srgbClr val="FFFFCC"/>
    <a:srgbClr val="DE8E96"/>
    <a:srgbClr val="99FFCC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howGuides="1">
      <p:cViewPr varScale="1">
        <p:scale>
          <a:sx n="112" d="100"/>
          <a:sy n="112" d="100"/>
        </p:scale>
        <p:origin x="768" y="90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fld id="{620894C3-89F2-43E2-9FED-9FAF67AAE8D7}" type="datetime1">
              <a:rPr lang="ko-KR" altLang="en-US" smtClean="0"/>
              <a:t>2019-08-02</a:t>
            </a:fld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/>
            </a:lvl1pPr>
          </a:lstStyle>
          <a:p>
            <a:pPr>
              <a:defRPr/>
            </a:pPr>
            <a:fld id="{F30DD47E-2097-4937-A888-99FFECD2D1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fld id="{6D7C7E65-2871-4F53-90CD-803223FE976A}" type="datetime1">
              <a:rPr lang="ko-KR" altLang="en-US" smtClean="0"/>
              <a:t>2019-08-02</a:t>
            </a:fld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868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lnSpc>
                <a:spcPct val="150000"/>
              </a:lnSpc>
              <a:defRPr sz="1200" b="0" i="0"/>
            </a:lvl1pPr>
          </a:lstStyle>
          <a:p>
            <a:pPr>
              <a:defRPr/>
            </a:pPr>
            <a:fld id="{273CD17D-955F-4301-93A5-DB6A012C1B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7EF245-AB80-40D7-B7D1-8B7354A21A5A}" type="datetime1">
              <a:rPr lang="ko-KR" altLang="en-US" smtClean="0">
                <a:latin typeface="신명조"/>
              </a:rPr>
              <a:t>2019-08-02</a:t>
            </a:fld>
            <a:endParaRPr lang="en-US" altLang="ko-KR" smtClean="0">
              <a:latin typeface="신명조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0B2DBFD-C530-45F1-B688-203DD0398B87}" type="slidenum">
              <a:rPr lang="en-US" altLang="ko-KR" smtClean="0">
                <a:latin typeface="신명조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신명조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0263"/>
            <a:ext cx="48768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3F48B-28F6-4627-A2CA-9E81EF547E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79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C482-E55C-4ADF-A040-932F15941A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CFF7-1E4F-4EC8-BBA4-A459E34FE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6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1ABBC-70DF-4971-B348-9421EF4F85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6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128FA-7D78-4CD2-BBE3-ED2E6DFB9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304AC-1EAB-4D36-9BE2-D25FACEFAC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EB9AF-C8DA-4F1F-A023-9F3255CD9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D7377-4140-4EB2-B36D-779BE26504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761FD-9884-4D2C-AEAF-6DB00F831E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1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94A8D-57C5-41FB-82C8-6E439EB7BA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7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847B5-7A48-40C9-BE27-76BCBB693F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5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defRPr b="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32AB-1460-4B14-93B6-B05D104DE4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A76F05-0085-415B-8E87-7036DECC49E8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 dirty="0" smtClean="0"/>
          </a:p>
        </p:txBody>
      </p:sp>
      <p:sp>
        <p:nvSpPr>
          <p:cNvPr id="4099" name="Text Box 24"/>
          <p:cNvSpPr txBox="1">
            <a:spLocks noChangeArrowheads="1"/>
          </p:cNvSpPr>
          <p:nvPr/>
        </p:nvSpPr>
        <p:spPr bwMode="auto">
          <a:xfrm>
            <a:off x="1474788" y="1417638"/>
            <a:ext cx="6194425" cy="7080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4000" i="0" dirty="0" err="1" smtClean="0">
                <a:solidFill>
                  <a:schemeClr val="bg1"/>
                </a:solidFill>
                <a:latin typeface="신명조"/>
              </a:rPr>
              <a:t>파일처리</a:t>
            </a:r>
            <a:r>
              <a:rPr lang="en-US" altLang="ko-KR" sz="4000" i="0" dirty="0" smtClean="0">
                <a:solidFill>
                  <a:schemeClr val="bg1"/>
                </a:solidFill>
                <a:latin typeface="신명조"/>
              </a:rPr>
              <a:t>(File Processing)</a:t>
            </a:r>
            <a:endParaRPr lang="ko-KR" altLang="en-US" sz="4000" i="0" dirty="0" smtClean="0">
              <a:solidFill>
                <a:schemeClr val="bg1"/>
              </a:solidFill>
              <a:latin typeface="신명조"/>
            </a:endParaRPr>
          </a:p>
        </p:txBody>
      </p:sp>
      <p:sp>
        <p:nvSpPr>
          <p:cNvPr id="4102" name="Text Box 27"/>
          <p:cNvSpPr txBox="1">
            <a:spLocks noChangeArrowheads="1"/>
          </p:cNvSpPr>
          <p:nvPr/>
        </p:nvSpPr>
        <p:spPr bwMode="auto">
          <a:xfrm>
            <a:off x="3541713" y="2924175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 i="0" dirty="0" smtClean="0">
                <a:latin typeface="+mj-ea"/>
                <a:ea typeface="+mj-ea"/>
              </a:rPr>
              <a:t>2019. 2 </a:t>
            </a:r>
            <a:r>
              <a:rPr lang="ko-KR" altLang="en-US" sz="2400" i="0" dirty="0" smtClean="0">
                <a:latin typeface="+mj-ea"/>
                <a:ea typeface="+mj-ea"/>
              </a:rPr>
              <a:t>학기 </a:t>
            </a:r>
          </a:p>
        </p:txBody>
      </p:sp>
      <p:sp>
        <p:nvSpPr>
          <p:cNvPr id="4101" name="Text Box 29"/>
          <p:cNvSpPr txBox="1">
            <a:spLocks noChangeArrowheads="1"/>
          </p:cNvSpPr>
          <p:nvPr/>
        </p:nvSpPr>
        <p:spPr bwMode="auto">
          <a:xfrm>
            <a:off x="3598863" y="4724400"/>
            <a:ext cx="226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굴림" panose="020B0600000101010101" pitchFamily="50" charset="-127"/>
              </a:rPr>
              <a:t>담당 교수 </a:t>
            </a:r>
            <a:r>
              <a:rPr lang="en-US" altLang="ko-KR" sz="2000" i="0">
                <a:latin typeface="굴림" panose="020B0600000101010101" pitchFamily="50" charset="-127"/>
              </a:rPr>
              <a:t>: </a:t>
            </a:r>
            <a:r>
              <a:rPr lang="ko-KR" altLang="en-US" sz="2000" i="0">
                <a:latin typeface="굴림" panose="020B0600000101010101" pitchFamily="50" charset="-127"/>
              </a:rPr>
              <a:t>김창화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073D6-0785-450B-94E0-B1F47F8BFCA1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 dirty="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806575" y="361950"/>
            <a:ext cx="553561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1.3 </a:t>
            </a:r>
            <a:r>
              <a:rPr lang="ko-KR" altLang="en-US" sz="2400" i="0"/>
              <a:t>파일 구조</a:t>
            </a:r>
            <a:r>
              <a:rPr lang="en-US" altLang="ko-KR" sz="2400" i="0"/>
              <a:t>(File Structure)</a:t>
            </a:r>
            <a:r>
              <a:rPr lang="ko-KR" altLang="en-US" sz="2400" i="0"/>
              <a:t>와 선정 요소</a:t>
            </a:r>
            <a:endParaRPr lang="en-US" altLang="ko-KR" sz="2400" i="0"/>
          </a:p>
        </p:txBody>
      </p:sp>
      <p:sp>
        <p:nvSpPr>
          <p:cNvPr id="24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052736"/>
            <a:ext cx="8229600" cy="5314950"/>
          </a:xfrm>
          <a:prstGeom prst="rect">
            <a:avLst/>
          </a:prstGeom>
          <a:blipFill>
            <a:blip r:embed="rId2"/>
            <a:stretch>
              <a:fillRect l="-148" t="-114"/>
            </a:stretch>
          </a:blip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BD79F6-C95A-4BAF-BE7D-A6FABEEE8A70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 dirty="0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314450" y="361950"/>
            <a:ext cx="6510338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1.3 </a:t>
            </a:r>
            <a:r>
              <a:rPr lang="ko-KR" altLang="en-US" sz="2400" i="0"/>
              <a:t>파일 구조</a:t>
            </a:r>
            <a:r>
              <a:rPr lang="en-US" altLang="ko-KR" sz="2400" i="0"/>
              <a:t>(File Structure)</a:t>
            </a:r>
            <a:r>
              <a:rPr lang="ko-KR" altLang="en-US" sz="2400" i="0"/>
              <a:t>와 선정 요소</a:t>
            </a:r>
            <a:r>
              <a:rPr lang="en-US" altLang="ko-KR" sz="2400" i="0"/>
              <a:t>(Cont.)</a:t>
            </a:r>
          </a:p>
        </p:txBody>
      </p:sp>
      <p:sp>
        <p:nvSpPr>
          <p:cNvPr id="24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052736"/>
            <a:ext cx="8229600" cy="5314950"/>
          </a:xfrm>
          <a:prstGeom prst="rect">
            <a:avLst/>
          </a:prstGeom>
          <a:blipFill>
            <a:blip r:embed="rId2"/>
            <a:stretch>
              <a:fillRect l="-148"/>
            </a:stretch>
          </a:blip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317625-5194-4DD4-8DF9-92E76EC7F0C0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dirty="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86063" y="509588"/>
            <a:ext cx="3581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 i="0"/>
              <a:t>파일처리</a:t>
            </a:r>
            <a:r>
              <a:rPr lang="en-US" altLang="ko-KR" sz="2400" i="0"/>
              <a:t> </a:t>
            </a:r>
            <a:r>
              <a:rPr lang="ko-KR" altLang="en-US" sz="2400" i="0"/>
              <a:t>강의 내용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033463" y="1612900"/>
            <a:ext cx="7086600" cy="483209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85725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1. </a:t>
            </a:r>
            <a:r>
              <a:rPr lang="ko-KR" altLang="en-US" sz="1400" i="0" dirty="0" smtClean="0">
                <a:latin typeface="신명조"/>
              </a:rPr>
              <a:t>파일이 무엇이고 왜 중요한지 설명할 수 있다</a:t>
            </a:r>
            <a:r>
              <a:rPr lang="en-US" altLang="ko-KR" sz="1400" i="0" dirty="0" smtClean="0">
                <a:latin typeface="신명조"/>
              </a:rPr>
              <a:t>.</a:t>
            </a:r>
            <a:r>
              <a:rPr lang="ko-KR" altLang="en-US" sz="1400" i="0" dirty="0" smtClean="0">
                <a:latin typeface="신명조"/>
              </a:rPr>
              <a:t> </a:t>
            </a:r>
            <a:endParaRPr lang="en-US" altLang="ko-KR" sz="1400" i="0" dirty="0" smtClean="0">
              <a:latin typeface="신명조"/>
            </a:endParaRPr>
          </a:p>
          <a:p>
            <a:pPr marL="85725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2. </a:t>
            </a:r>
            <a:r>
              <a:rPr lang="ko-KR" altLang="en-US" sz="1400" i="0" dirty="0" smtClean="0">
                <a:latin typeface="신명조"/>
              </a:rPr>
              <a:t>파일 저장 장치</a:t>
            </a:r>
            <a:r>
              <a:rPr lang="en-US" altLang="ko-KR" sz="1400" i="0" dirty="0">
                <a:latin typeface="신명조"/>
              </a:rPr>
              <a:t>(</a:t>
            </a:r>
            <a:r>
              <a:rPr lang="ko-KR" altLang="en-US" sz="1400" i="0" dirty="0" smtClean="0">
                <a:latin typeface="신명조"/>
              </a:rPr>
              <a:t>디스크와 자기 테이프</a:t>
            </a:r>
            <a:r>
              <a:rPr lang="en-US" altLang="ko-KR" sz="1400" i="0" dirty="0" smtClean="0">
                <a:latin typeface="신명조"/>
              </a:rPr>
              <a:t>)</a:t>
            </a:r>
            <a:r>
              <a:rPr lang="ko-KR" altLang="en-US" sz="1400" i="0" dirty="0" smtClean="0">
                <a:latin typeface="신명조"/>
              </a:rPr>
              <a:t>의 구조</a:t>
            </a:r>
            <a:r>
              <a:rPr lang="ko-KR" altLang="en-US" sz="1400" i="0" dirty="0">
                <a:latin typeface="신명조"/>
              </a:rPr>
              <a:t>와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기록</a:t>
            </a:r>
            <a:r>
              <a:rPr lang="en-US" altLang="ko-KR" sz="1400" i="0" dirty="0" smtClean="0">
                <a:latin typeface="신명조"/>
              </a:rPr>
              <a:t>/</a:t>
            </a:r>
            <a:r>
              <a:rPr lang="ko-KR" altLang="en-US" sz="1400" i="0" dirty="0" smtClean="0">
                <a:latin typeface="신명조"/>
              </a:rPr>
              <a:t>판독 원리를 설명할 수 있다</a:t>
            </a:r>
            <a:r>
              <a:rPr lang="en-US" altLang="ko-KR" sz="1400" i="0" dirty="0" smtClean="0">
                <a:latin typeface="신명조"/>
              </a:rPr>
              <a:t>.</a:t>
            </a:r>
            <a:endParaRPr lang="ko-KR" altLang="en-US" sz="1400" i="0" dirty="0" smtClean="0">
              <a:latin typeface="신명조"/>
            </a:endParaRPr>
          </a:p>
          <a:p>
            <a:pPr marL="85725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3. </a:t>
            </a:r>
            <a:r>
              <a:rPr lang="ko-KR" altLang="en-US" sz="1400" i="0" dirty="0" smtClean="0">
                <a:latin typeface="신명조"/>
              </a:rPr>
              <a:t>파일의 입출력 제어 원리를 이해하고 응용할 수 있다</a:t>
            </a:r>
            <a:r>
              <a:rPr lang="en-US" altLang="ko-KR" sz="1400" i="0" dirty="0" smtClean="0">
                <a:latin typeface="신명조"/>
              </a:rPr>
              <a:t>.</a:t>
            </a:r>
          </a:p>
          <a:p>
            <a:pPr marL="85725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4. </a:t>
            </a:r>
            <a:r>
              <a:rPr lang="ko-KR" altLang="en-US" sz="1400" i="0" dirty="0" smtClean="0">
                <a:latin typeface="신명조"/>
              </a:rPr>
              <a:t>여러 파일 구조를 이해하고 응용할 수 있다</a:t>
            </a:r>
            <a:r>
              <a:rPr lang="en-US" altLang="ko-KR" sz="1400" i="0" dirty="0" smtClean="0">
                <a:latin typeface="신명조"/>
              </a:rPr>
              <a:t>.</a:t>
            </a:r>
          </a:p>
          <a:p>
            <a:pPr marL="85725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5. </a:t>
            </a:r>
            <a:r>
              <a:rPr lang="ko-KR" altLang="en-US" sz="1400" i="0" dirty="0" smtClean="0">
                <a:latin typeface="신명조"/>
              </a:rPr>
              <a:t>각 파일 구조 기본 원리와 장단점을 비교하여 설명할 수 있다</a:t>
            </a:r>
            <a:r>
              <a:rPr lang="en-US" altLang="ko-KR" sz="1400" i="0" dirty="0" smtClean="0">
                <a:latin typeface="신명조"/>
              </a:rPr>
              <a:t>.</a:t>
            </a:r>
          </a:p>
          <a:p>
            <a:pPr marL="538163" indent="-273050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5.1 </a:t>
            </a:r>
            <a:r>
              <a:rPr lang="ko-KR" altLang="en-US" sz="1400" i="0" dirty="0" smtClean="0">
                <a:latin typeface="신명조"/>
              </a:rPr>
              <a:t>순차 파일의 기본 개념을 이해하고 응용할 수 있다</a:t>
            </a:r>
            <a:r>
              <a:rPr lang="en-US" altLang="ko-KR" sz="1400" i="0" dirty="0" smtClean="0">
                <a:latin typeface="신명조"/>
              </a:rPr>
              <a:t>.</a:t>
            </a:r>
            <a:endParaRPr lang="ko-KR" altLang="en-US" sz="1400" i="0" dirty="0" smtClean="0">
              <a:latin typeface="신명조"/>
            </a:endParaRPr>
          </a:p>
          <a:p>
            <a:pPr marL="538163" indent="-273050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5.2 </a:t>
            </a:r>
            <a:r>
              <a:rPr lang="ko-KR" altLang="en-US" sz="1400" i="0" dirty="0" smtClean="0">
                <a:latin typeface="신명조"/>
              </a:rPr>
              <a:t>인덱스의 필요성과 구조를 설명할 수 있다</a:t>
            </a:r>
            <a:r>
              <a:rPr lang="en-US" altLang="ko-KR" sz="1400" i="0" dirty="0" smtClean="0">
                <a:latin typeface="신명조"/>
              </a:rPr>
              <a:t>.</a:t>
            </a:r>
            <a:endParaRPr lang="ko-KR" altLang="en-US" sz="1400" i="0" dirty="0" smtClean="0">
              <a:latin typeface="신명조"/>
            </a:endParaRPr>
          </a:p>
          <a:p>
            <a:pPr marL="538163" indent="-273050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5.3 </a:t>
            </a:r>
            <a:r>
              <a:rPr lang="ko-KR" altLang="en-US" sz="1400" i="0" dirty="0" err="1">
                <a:latin typeface="신명조"/>
              </a:rPr>
              <a:t>인</a:t>
            </a:r>
            <a:r>
              <a:rPr lang="ko-KR" altLang="en-US" sz="1400" i="0" dirty="0" err="1" smtClean="0">
                <a:latin typeface="신명조"/>
              </a:rPr>
              <a:t>덱스된</a:t>
            </a:r>
            <a:r>
              <a:rPr lang="ko-KR" altLang="en-US" sz="1400" i="0" dirty="0" smtClean="0">
                <a:latin typeface="신명조"/>
              </a:rPr>
              <a:t> 순차 파일 구조를 이해하고 </a:t>
            </a:r>
            <a:r>
              <a:rPr lang="ko-KR" altLang="en-US" sz="1400" i="0" dirty="0" err="1" smtClean="0">
                <a:latin typeface="신명조"/>
              </a:rPr>
              <a:t>인덱스된</a:t>
            </a:r>
            <a:r>
              <a:rPr lang="ko-KR" altLang="en-US" sz="1400" i="0" dirty="0" smtClean="0">
                <a:latin typeface="신명조"/>
              </a:rPr>
              <a:t> 순차 파일을 설계할 수 있다</a:t>
            </a:r>
            <a:r>
              <a:rPr lang="en-US" altLang="ko-KR" sz="1400" i="0" dirty="0" smtClean="0">
                <a:latin typeface="신명조"/>
              </a:rPr>
              <a:t>.</a:t>
            </a:r>
            <a:r>
              <a:rPr lang="ko-KR" altLang="en-US" sz="1400" i="0" dirty="0" smtClean="0">
                <a:latin typeface="신명조"/>
              </a:rPr>
              <a:t> </a:t>
            </a:r>
          </a:p>
          <a:p>
            <a:pPr marL="538163" indent="-273050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5.4 </a:t>
            </a:r>
            <a:r>
              <a:rPr lang="ko-KR" altLang="en-US" sz="1400" i="0" dirty="0" smtClean="0">
                <a:latin typeface="신명조"/>
              </a:rPr>
              <a:t>직접 파일의 개념을 이해하고 종류별 직접 파일을 설명할 수 있다</a:t>
            </a:r>
          </a:p>
          <a:p>
            <a:pPr marL="538163" indent="-273050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5.5 </a:t>
            </a:r>
            <a:r>
              <a:rPr lang="ko-KR" altLang="en-US" sz="1400" i="0" dirty="0" smtClean="0">
                <a:latin typeface="신명조"/>
              </a:rPr>
              <a:t>다중 키 파일 개념을 이해하고 설명할 수 있다</a:t>
            </a:r>
            <a:r>
              <a:rPr lang="en-US" altLang="ko-KR" sz="1400" i="0" dirty="0" smtClean="0">
                <a:latin typeface="신명조"/>
              </a:rPr>
              <a:t>.</a:t>
            </a:r>
          </a:p>
          <a:p>
            <a:pPr marL="538163" indent="-273050"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5.6 </a:t>
            </a:r>
            <a:r>
              <a:rPr lang="ko-KR" altLang="en-US" sz="1400" i="0" dirty="0" smtClean="0">
                <a:latin typeface="신명조"/>
              </a:rPr>
              <a:t>텍스트를 위한 파일의 기본 구조를 이해하고 응용 분야를 설명할 수 있다</a:t>
            </a:r>
            <a:r>
              <a:rPr lang="en-US" altLang="ko-KR" sz="1400" i="0" dirty="0" smtClean="0">
                <a:latin typeface="신명조"/>
              </a:rPr>
              <a:t>.</a:t>
            </a:r>
            <a:r>
              <a:rPr lang="ko-KR" altLang="en-US" sz="1400" i="0" dirty="0" smtClean="0">
                <a:latin typeface="신명조"/>
              </a:rPr>
              <a:t> </a:t>
            </a:r>
            <a:endParaRPr lang="en-US" altLang="ko-KR" sz="1400" i="0" dirty="0">
              <a:latin typeface="신명조"/>
            </a:endParaRPr>
          </a:p>
        </p:txBody>
      </p:sp>
      <p:sp>
        <p:nvSpPr>
          <p:cNvPr id="6149" name="직사각형 1"/>
          <p:cNvSpPr>
            <a:spLocks noChangeArrowheads="1"/>
          </p:cNvSpPr>
          <p:nvPr/>
        </p:nvSpPr>
        <p:spPr bwMode="auto">
          <a:xfrm>
            <a:off x="3792791" y="1363663"/>
            <a:ext cx="1512888" cy="3714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i="0" dirty="0" smtClean="0">
                <a:latin typeface="신명조"/>
              </a:rPr>
              <a:t>강의 목표</a:t>
            </a:r>
            <a:endParaRPr lang="ko-KR" altLang="en-US" sz="1400" i="0" dirty="0">
              <a:latin typeface="신명조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3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317625-5194-4DD4-8DF9-92E76EC7F0C0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86063" y="509588"/>
            <a:ext cx="3581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 i="0"/>
              <a:t>파일처리</a:t>
            </a:r>
            <a:r>
              <a:rPr lang="en-US" altLang="ko-KR" sz="2400" i="0"/>
              <a:t> </a:t>
            </a:r>
            <a:r>
              <a:rPr lang="ko-KR" altLang="en-US" sz="2400" i="0"/>
              <a:t>강의 내용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033463" y="1612900"/>
            <a:ext cx="7086600" cy="483209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	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>
                <a:latin typeface="신명조"/>
              </a:rPr>
              <a:t>	</a:t>
            </a:r>
            <a:r>
              <a:rPr lang="en-US" altLang="ko-KR" sz="1400" i="0" dirty="0" smtClean="0">
                <a:latin typeface="신명조"/>
              </a:rPr>
              <a:t>1. </a:t>
            </a:r>
            <a:r>
              <a:rPr lang="ko-KR" altLang="en-US" sz="1400" i="0" dirty="0" smtClean="0">
                <a:latin typeface="신명조"/>
              </a:rPr>
              <a:t>파일의 기본 개념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	2. </a:t>
            </a:r>
            <a:r>
              <a:rPr lang="ko-KR" altLang="en-US" sz="1400" i="0" dirty="0" smtClean="0">
                <a:latin typeface="신명조"/>
              </a:rPr>
              <a:t>파일 저장 장치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신명조"/>
              </a:rPr>
              <a:t>	</a:t>
            </a:r>
            <a:r>
              <a:rPr lang="en-US" altLang="ko-KR" sz="1400" i="0" dirty="0" smtClean="0">
                <a:latin typeface="신명조"/>
              </a:rPr>
              <a:t>3. </a:t>
            </a:r>
            <a:r>
              <a:rPr lang="ko-KR" altLang="en-US" sz="1400" i="0" dirty="0" smtClean="0">
                <a:latin typeface="신명조"/>
              </a:rPr>
              <a:t>파일의 입출력 제어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신명조"/>
              </a:rPr>
              <a:t>	</a:t>
            </a:r>
            <a:r>
              <a:rPr lang="en-US" altLang="ko-KR" sz="1400" i="0" dirty="0" smtClean="0">
                <a:latin typeface="신명조"/>
              </a:rPr>
              <a:t>4. </a:t>
            </a:r>
            <a:r>
              <a:rPr lang="ko-KR" altLang="en-US" sz="1400" i="0" dirty="0" smtClean="0">
                <a:latin typeface="신명조"/>
              </a:rPr>
              <a:t>순차 파일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신명조"/>
              </a:rPr>
              <a:t>	</a:t>
            </a:r>
            <a:r>
              <a:rPr lang="en-US" altLang="ko-KR" sz="1400" i="0" dirty="0" smtClean="0">
                <a:latin typeface="신명조"/>
              </a:rPr>
              <a:t>5. </a:t>
            </a:r>
            <a:r>
              <a:rPr lang="ko-KR" altLang="en-US" sz="1400" i="0" dirty="0" smtClean="0">
                <a:latin typeface="신명조"/>
              </a:rPr>
              <a:t>인덱스 구조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신명조"/>
              </a:rPr>
              <a:t>	</a:t>
            </a:r>
            <a:r>
              <a:rPr lang="en-US" altLang="ko-KR" sz="1400" i="0" dirty="0" smtClean="0">
                <a:latin typeface="신명조"/>
              </a:rPr>
              <a:t>6. </a:t>
            </a:r>
            <a:r>
              <a:rPr lang="ko-KR" altLang="en-US" sz="1400" i="0" dirty="0" err="1">
                <a:latin typeface="신명조"/>
              </a:rPr>
              <a:t>인</a:t>
            </a:r>
            <a:r>
              <a:rPr lang="ko-KR" altLang="en-US" sz="1400" i="0" dirty="0" err="1" smtClean="0">
                <a:latin typeface="신명조"/>
              </a:rPr>
              <a:t>덱스된</a:t>
            </a:r>
            <a:r>
              <a:rPr lang="ko-KR" altLang="en-US" sz="1400" i="0" dirty="0" smtClean="0">
                <a:latin typeface="신명조"/>
              </a:rPr>
              <a:t> 순차 파일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신명조"/>
              </a:rPr>
              <a:t>	</a:t>
            </a:r>
            <a:r>
              <a:rPr lang="en-US" altLang="ko-KR" sz="1400" i="0" dirty="0" smtClean="0">
                <a:latin typeface="신명조"/>
              </a:rPr>
              <a:t>7. </a:t>
            </a:r>
            <a:r>
              <a:rPr lang="ko-KR" altLang="en-US" sz="1400" i="0" dirty="0" smtClean="0">
                <a:latin typeface="신명조"/>
              </a:rPr>
              <a:t>직접 파일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신명조"/>
              </a:rPr>
              <a:t>	</a:t>
            </a:r>
            <a:r>
              <a:rPr lang="en-US" altLang="ko-KR" sz="1400" i="0" dirty="0" smtClean="0">
                <a:latin typeface="신명조"/>
              </a:rPr>
              <a:t>8. </a:t>
            </a:r>
            <a:r>
              <a:rPr lang="ko-KR" altLang="en-US" sz="1400" i="0" dirty="0" smtClean="0">
                <a:latin typeface="신명조"/>
              </a:rPr>
              <a:t>다중 키 파일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i="0" dirty="0" smtClean="0">
                <a:latin typeface="신명조"/>
              </a:rPr>
              <a:t>	9. </a:t>
            </a:r>
            <a:r>
              <a:rPr lang="ko-KR" altLang="en-US" sz="1400" i="0" dirty="0" smtClean="0">
                <a:latin typeface="신명조"/>
              </a:rPr>
              <a:t>텍스트를 위한 파일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</a:endParaRPr>
          </a:p>
        </p:txBody>
      </p:sp>
      <p:sp>
        <p:nvSpPr>
          <p:cNvPr id="6149" name="직사각형 1"/>
          <p:cNvSpPr>
            <a:spLocks noChangeArrowheads="1"/>
          </p:cNvSpPr>
          <p:nvPr/>
        </p:nvSpPr>
        <p:spPr bwMode="auto">
          <a:xfrm>
            <a:off x="3814096" y="1341652"/>
            <a:ext cx="1512888" cy="41549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i="0" smtClean="0">
                <a:latin typeface="신명조"/>
              </a:rPr>
              <a:t>강의 내용</a:t>
            </a:r>
            <a:endParaRPr lang="ko-KR" altLang="en-US" sz="1400" i="0">
              <a:latin typeface="신명조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62678-EB5A-4253-ADF1-2BD189B06A59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742950" indent="-742950" algn="ctr" eaLnBrk="1" latinLnBrk="0" hangingPunct="1">
              <a:spcBef>
                <a:spcPct val="0"/>
              </a:spcBef>
              <a:buFontTx/>
              <a:buAutoNum type="arabicPeriod"/>
            </a:pPr>
            <a:r>
              <a:rPr lang="en-US" altLang="ko-KR" sz="3600" i="0" dirty="0" smtClean="0">
                <a:solidFill>
                  <a:srgbClr val="000000"/>
                </a:solidFill>
                <a:latin typeface="굴림" panose="020B0600000101010101" pitchFamily="50" charset="-127"/>
                <a:ea typeface="돋움" panose="020B0600000101010101" pitchFamily="50" charset="-127"/>
              </a:rPr>
              <a:t>File</a:t>
            </a:r>
            <a:r>
              <a:rPr lang="ko-KR" altLang="en-US" sz="3600" i="0" dirty="0">
                <a:solidFill>
                  <a:srgbClr val="000000"/>
                </a:solidFill>
                <a:latin typeface="굴림" panose="020B0600000101010101" pitchFamily="50" charset="-127"/>
                <a:ea typeface="돋움" panose="020B0600000101010101" pitchFamily="50" charset="-127"/>
              </a:rPr>
              <a:t>의 기본 </a:t>
            </a:r>
            <a:r>
              <a:rPr lang="ko-KR" altLang="en-US" sz="3600" i="0" dirty="0" smtClean="0">
                <a:solidFill>
                  <a:srgbClr val="000000"/>
                </a:solidFill>
                <a:latin typeface="굴림" panose="020B0600000101010101" pitchFamily="50" charset="-127"/>
                <a:ea typeface="돋움" panose="020B0600000101010101" pitchFamily="50" charset="-127"/>
              </a:rPr>
              <a:t>개념</a:t>
            </a:r>
            <a:endParaRPr lang="en-US" altLang="ko-KR" sz="3600" i="0" dirty="0" smtClean="0">
              <a:solidFill>
                <a:srgbClr val="000000"/>
              </a:solidFill>
              <a:latin typeface="굴림" panose="020B0600000101010101" pitchFamily="50" charset="-127"/>
              <a:ea typeface="돋움" panose="020B0600000101010101" pitchFamily="50" charset="-127"/>
            </a:endParaRPr>
          </a:p>
          <a:p>
            <a:pPr marL="742950" indent="-742950" algn="just" eaLnBrk="1" latinLnBrk="0" hangingPunct="1">
              <a:spcBef>
                <a:spcPct val="0"/>
              </a:spcBef>
              <a:buFontTx/>
              <a:buAutoNum type="arabicPeriod"/>
            </a:pPr>
            <a:endParaRPr lang="en-US" altLang="ko-KR" sz="1600" i="0" dirty="0">
              <a:solidFill>
                <a:srgbClr val="000000"/>
              </a:solidFill>
              <a:latin typeface="굴림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3463" y="1919931"/>
            <a:ext cx="7086600" cy="2472923"/>
            <a:chOff x="1033463" y="1386746"/>
            <a:chExt cx="7086600" cy="2472923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2246769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i="0" dirty="0" smtClean="0">
                  <a:latin typeface="신명조"/>
                </a:rPr>
                <a:t>파일 개념에 대해 설명할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i="0" dirty="0" smtClean="0">
                  <a:latin typeface="신명조"/>
                </a:rPr>
                <a:t>데이터를</a:t>
              </a:r>
              <a:r>
                <a:rPr lang="en-US" altLang="ko-KR" sz="1400" i="0" dirty="0" smtClean="0">
                  <a:latin typeface="신명조"/>
                </a:rPr>
                <a:t> </a:t>
              </a:r>
              <a:r>
                <a:rPr lang="ko-KR" altLang="en-US" sz="1400" i="0" dirty="0" smtClean="0">
                  <a:latin typeface="신명조"/>
                </a:rPr>
                <a:t>파일로 </a:t>
              </a:r>
              <a:r>
                <a:rPr lang="ko-KR" altLang="en-US" sz="1400" i="0" dirty="0" smtClean="0">
                  <a:latin typeface="신명조"/>
                </a:rPr>
                <a:t>처리하는 이유에 대해 설명할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i="0" dirty="0" smtClean="0">
                  <a:latin typeface="신명조"/>
                </a:rPr>
                <a:t>파일 연산의 종류와 내용에 대해 다른 용어를 사용하여 설명할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i="0" dirty="0" smtClean="0">
                  <a:latin typeface="신명조"/>
                </a:rPr>
                <a:t>파일 구조의 종류를 이해하고 선정 요소에 대해 제시하고 그 요소가 왜 선정 요소인지 설명할 수 있다</a:t>
              </a:r>
              <a:r>
                <a:rPr lang="en-US" altLang="ko-KR" sz="1400" i="0" dirty="0" smtClean="0">
                  <a:latin typeface="신명조"/>
                </a:rPr>
                <a:t>.</a:t>
              </a:r>
              <a:r>
                <a:rPr lang="ko-KR" altLang="en-US" sz="1400" i="0" dirty="0" smtClean="0">
                  <a:latin typeface="신명조"/>
                </a:rPr>
                <a:t> </a:t>
              </a:r>
              <a:endParaRPr lang="en-US" altLang="ko-KR" sz="1400" i="0" dirty="0">
                <a:latin typeface="신명조"/>
              </a:endParaRPr>
            </a:p>
          </p:txBody>
        </p:sp>
        <p:sp>
          <p:nvSpPr>
            <p:cNvPr id="5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33463" y="4509120"/>
            <a:ext cx="7086600" cy="1628077"/>
            <a:chOff x="1033463" y="1369818"/>
            <a:chExt cx="7086600" cy="1628077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38499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i="0" dirty="0" smtClean="0">
                  <a:latin typeface="신명조"/>
                </a:rPr>
                <a:t>1.1 </a:t>
              </a:r>
              <a:r>
                <a:rPr lang="ko-KR" altLang="en-US" sz="1400" i="0" dirty="0" smtClean="0">
                  <a:latin typeface="신명조"/>
                </a:rPr>
                <a:t>파일 개념과 종류</a:t>
              </a:r>
              <a:endParaRPr lang="en-US" altLang="ko-KR" sz="1400" i="0" dirty="0">
                <a:latin typeface="신명조"/>
              </a:endParaRPr>
            </a:p>
            <a:p>
              <a:pPr marL="85725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i="0" dirty="0" smtClean="0">
                  <a:latin typeface="신명조"/>
                </a:rPr>
                <a:t>1.2 </a:t>
              </a:r>
              <a:r>
                <a:rPr lang="ko-KR" altLang="en-US" sz="1400" i="0" dirty="0" smtClean="0">
                  <a:latin typeface="신명조"/>
                </a:rPr>
                <a:t>파일 연산</a:t>
              </a:r>
              <a:endParaRPr lang="en-US" altLang="ko-KR" sz="1400" i="0" dirty="0" smtClean="0">
                <a:latin typeface="신명조"/>
              </a:endParaRPr>
            </a:p>
            <a:p>
              <a:pPr marL="85725" algn="just"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i="0" dirty="0" smtClean="0">
                  <a:latin typeface="신명조"/>
                </a:rPr>
                <a:t>1.3 </a:t>
              </a:r>
              <a:r>
                <a:rPr lang="ko-KR" altLang="en-US" sz="1400" i="0" dirty="0" smtClean="0">
                  <a:latin typeface="신명조"/>
                </a:rPr>
                <a:t>파일 구조와 선정 요소</a:t>
              </a:r>
              <a:endParaRPr lang="en-US" altLang="ko-KR" sz="1400" i="0" dirty="0">
                <a:latin typeface="신명조"/>
              </a:endParaRPr>
            </a:p>
          </p:txBody>
        </p:sp>
        <p:sp>
          <p:nvSpPr>
            <p:cNvPr id="12" name="직사각형 1"/>
            <p:cNvSpPr>
              <a:spLocks noChangeArrowheads="1"/>
            </p:cNvSpPr>
            <p:nvPr/>
          </p:nvSpPr>
          <p:spPr bwMode="auto">
            <a:xfrm>
              <a:off x="3817016" y="1369818"/>
              <a:ext cx="1512888" cy="360035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i="0" dirty="0">
                <a:solidFill>
                  <a:schemeClr val="bg1"/>
                </a:solidFill>
                <a:latin typeface="신명조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400050" y="1447800"/>
            <a:ext cx="8355013" cy="500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en-US" altLang="ko-KR" sz="1400" i="0" dirty="0" smtClean="0">
                <a:latin typeface="신명조"/>
              </a:rPr>
              <a:t>File</a:t>
            </a:r>
            <a:r>
              <a:rPr lang="ko-KR" altLang="en-US" sz="1400" i="0" dirty="0" smtClean="0">
                <a:latin typeface="신명조"/>
              </a:rPr>
              <a:t>이란</a:t>
            </a:r>
            <a:r>
              <a:rPr lang="en-US" altLang="ko-KR" sz="1400" i="0" dirty="0" smtClean="0">
                <a:latin typeface="신명조"/>
              </a:rPr>
              <a:t>?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  <a:sym typeface="Symbol" panose="05050102010706020507" pitchFamily="18" charset="2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필드</a:t>
            </a:r>
            <a:r>
              <a:rPr lang="en-US" altLang="ko-KR" sz="1400" i="0" dirty="0" smtClean="0">
                <a:latin typeface="신명조"/>
              </a:rPr>
              <a:t>(field</a:t>
            </a:r>
            <a:r>
              <a:rPr lang="en-US" altLang="ko-KR" sz="1400" b="0" i="0" dirty="0" smtClean="0">
                <a:latin typeface="신명조"/>
              </a:rPr>
              <a:t>), </a:t>
            </a:r>
            <a:r>
              <a:rPr lang="ko-KR" altLang="en-US" sz="1400" b="0" i="0" dirty="0" smtClean="0">
                <a:latin typeface="신명조"/>
              </a:rPr>
              <a:t>속성</a:t>
            </a:r>
            <a:r>
              <a:rPr lang="en-US" altLang="ko-KR" sz="1400" b="0" i="0" dirty="0" smtClean="0">
                <a:latin typeface="신명조"/>
              </a:rPr>
              <a:t>(attribute), </a:t>
            </a:r>
            <a:r>
              <a:rPr lang="ko-KR" altLang="en-US" sz="1400" b="0" i="0" dirty="0" smtClean="0">
                <a:latin typeface="신명조"/>
              </a:rPr>
              <a:t>데이터 항목</a:t>
            </a:r>
            <a:r>
              <a:rPr lang="en-US" altLang="ko-KR" sz="1400" b="0" i="0" dirty="0" smtClean="0">
                <a:latin typeface="신명조"/>
              </a:rPr>
              <a:t>(data item) : </a:t>
            </a:r>
            <a:r>
              <a:rPr lang="ko-KR" altLang="en-US" sz="1400" b="0" i="0" dirty="0" smtClean="0">
                <a:latin typeface="신명조"/>
              </a:rPr>
              <a:t>개체의 특정 정보를 나타냄</a:t>
            </a:r>
            <a:endParaRPr lang="en-US" altLang="ko-KR" sz="1400" b="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레코드</a:t>
            </a:r>
            <a:r>
              <a:rPr lang="en-US" altLang="ko-KR" sz="1400" i="0" dirty="0" smtClean="0">
                <a:latin typeface="신명조"/>
              </a:rPr>
              <a:t>(record) </a:t>
            </a:r>
            <a:r>
              <a:rPr lang="ko-KR" altLang="en-US" sz="1400" i="0" dirty="0" smtClean="0">
                <a:latin typeface="신명조"/>
              </a:rPr>
              <a:t> </a:t>
            </a:r>
            <a:r>
              <a:rPr lang="en-US" altLang="ko-KR" sz="1400" i="0" dirty="0" smtClean="0">
                <a:latin typeface="신명조"/>
              </a:rPr>
              <a:t>: </a:t>
            </a:r>
            <a:r>
              <a:rPr lang="ko-KR" altLang="en-US" sz="1400" b="0" i="0" dirty="0" smtClean="0">
                <a:latin typeface="신명조"/>
              </a:rPr>
              <a:t>필드들의 모임</a:t>
            </a:r>
            <a:r>
              <a:rPr lang="en-US" altLang="ko-KR" sz="1400" b="0" i="0" dirty="0" smtClean="0">
                <a:latin typeface="신명조"/>
              </a:rPr>
              <a:t>(</a:t>
            </a:r>
            <a:r>
              <a:rPr lang="ko-KR" altLang="en-US" sz="1400" b="0" i="0" dirty="0" smtClean="0">
                <a:latin typeface="신명조"/>
              </a:rPr>
              <a:t>필드들의 정보를 통해 개체에 대한 정보 기록</a:t>
            </a:r>
            <a:r>
              <a:rPr lang="en-US" altLang="ko-KR" sz="1400" b="0" i="0" dirty="0" smtClean="0">
                <a:latin typeface="신명조"/>
              </a:rPr>
              <a:t>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파일</a:t>
            </a:r>
            <a:r>
              <a:rPr lang="en-US" altLang="ko-KR" sz="1400" i="0" dirty="0" smtClean="0">
                <a:latin typeface="신명조"/>
              </a:rPr>
              <a:t>(file) : </a:t>
            </a:r>
            <a:r>
              <a:rPr lang="ko-KR" altLang="en-US" sz="1400" b="0" i="0" dirty="0" smtClean="0">
                <a:latin typeface="신명조"/>
              </a:rPr>
              <a:t>레코드들의</a:t>
            </a:r>
            <a:r>
              <a:rPr lang="en-US" altLang="ko-KR" sz="1400" b="0" i="0" dirty="0" smtClean="0">
                <a:latin typeface="신명조"/>
              </a:rPr>
              <a:t> </a:t>
            </a:r>
            <a:r>
              <a:rPr lang="ko-KR" altLang="en-US" sz="1400" b="0" i="0" dirty="0" smtClean="0">
                <a:latin typeface="신명조"/>
              </a:rPr>
              <a:t>모임</a:t>
            </a:r>
            <a:r>
              <a:rPr lang="en-US" altLang="ko-KR" sz="1400" b="0" i="0" dirty="0" smtClean="0">
                <a:latin typeface="신명조"/>
              </a:rPr>
              <a:t>(</a:t>
            </a:r>
            <a:r>
              <a:rPr lang="ko-KR" altLang="en-US" sz="1400" b="0" i="0" dirty="0" smtClean="0">
                <a:solidFill>
                  <a:srgbClr val="0000FF"/>
                </a:solidFill>
                <a:latin typeface="신명조"/>
              </a:rPr>
              <a:t>컴퓨터에서는 </a:t>
            </a:r>
            <a:r>
              <a:rPr lang="ko-KR" altLang="en-US" sz="1400" b="0" i="0" dirty="0" err="1" smtClean="0">
                <a:solidFill>
                  <a:srgbClr val="0000FF"/>
                </a:solidFill>
                <a:latin typeface="신명조"/>
              </a:rPr>
              <a:t>보조기억</a:t>
            </a:r>
            <a:r>
              <a:rPr lang="ko-KR" altLang="en-US" sz="1400" b="0" i="0" dirty="0" smtClean="0">
                <a:solidFill>
                  <a:srgbClr val="0000FF"/>
                </a:solidFill>
                <a:latin typeface="신명조"/>
              </a:rPr>
              <a:t> 장치에 저장됨</a:t>
            </a:r>
            <a:r>
              <a:rPr lang="en-US" altLang="ko-KR" sz="1400" b="0" i="0" dirty="0" smtClean="0">
                <a:latin typeface="신명조"/>
              </a:rPr>
              <a:t>)</a:t>
            </a:r>
            <a:endParaRPr lang="ko-KR" altLang="en-US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b="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ko-KR" altLang="en-US" sz="1400" b="0" i="0" dirty="0" smtClean="0">
              <a:latin typeface="신명조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6425" y="3540125"/>
            <a:ext cx="3024188" cy="3060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454025" y="3413125"/>
            <a:ext cx="3024188" cy="3060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301625" y="3295650"/>
            <a:ext cx="3024188" cy="3060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819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0013" y="6500192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59B5C-F3E4-4A0C-B1DB-6976CF1B3187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 smtClean="0"/>
          </a:p>
        </p:txBody>
      </p:sp>
      <p:sp>
        <p:nvSpPr>
          <p:cNvPr id="8199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1.1 File </a:t>
            </a:r>
            <a:r>
              <a:rPr lang="ko-KR" altLang="en-US" sz="2400" i="0"/>
              <a:t>개념과 종류</a:t>
            </a:r>
            <a:endParaRPr lang="en-US" altLang="ko-KR" sz="2400" i="0"/>
          </a:p>
        </p:txBody>
      </p:sp>
      <p:sp>
        <p:nvSpPr>
          <p:cNvPr id="2" name="직사각형 1"/>
          <p:cNvSpPr/>
          <p:nvPr/>
        </p:nvSpPr>
        <p:spPr bwMode="auto">
          <a:xfrm>
            <a:off x="149225" y="3213100"/>
            <a:ext cx="3024188" cy="3059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8201" name="TextBox 2"/>
          <p:cNvSpPr txBox="1">
            <a:spLocks noChangeArrowheads="1"/>
          </p:cNvSpPr>
          <p:nvPr/>
        </p:nvSpPr>
        <p:spPr bwMode="auto">
          <a:xfrm>
            <a:off x="436563" y="3500438"/>
            <a:ext cx="70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이름 </a:t>
            </a:r>
            <a:r>
              <a:rPr lang="en-US" altLang="ko-KR" sz="1400" i="0">
                <a:latin typeface="신명조"/>
              </a:rPr>
              <a:t>: </a:t>
            </a:r>
            <a:endParaRPr lang="ko-KR" altLang="en-US" sz="1400" i="0">
              <a:latin typeface="신명조"/>
            </a:endParaRPr>
          </a:p>
        </p:txBody>
      </p:sp>
      <p:sp>
        <p:nvSpPr>
          <p:cNvPr id="8202" name="TextBox 6"/>
          <p:cNvSpPr txBox="1">
            <a:spLocks noChangeArrowheads="1"/>
          </p:cNvSpPr>
          <p:nvPr/>
        </p:nvSpPr>
        <p:spPr bwMode="auto">
          <a:xfrm>
            <a:off x="436563" y="5877321"/>
            <a:ext cx="70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주소 </a:t>
            </a:r>
            <a:r>
              <a:rPr lang="en-US" altLang="ko-KR" sz="1400" i="0">
                <a:latin typeface="신명조"/>
              </a:rPr>
              <a:t>: </a:t>
            </a:r>
            <a:endParaRPr lang="ko-KR" altLang="en-US" sz="1400" i="0">
              <a:latin typeface="신명조"/>
            </a:endParaRPr>
          </a:p>
        </p:txBody>
      </p:sp>
      <p:sp>
        <p:nvSpPr>
          <p:cNvPr id="8203" name="TextBox 7"/>
          <p:cNvSpPr txBox="1">
            <a:spLocks noChangeArrowheads="1"/>
          </p:cNvSpPr>
          <p:nvPr/>
        </p:nvSpPr>
        <p:spPr bwMode="auto">
          <a:xfrm>
            <a:off x="423863" y="4743450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생년월일 </a:t>
            </a:r>
            <a:r>
              <a:rPr lang="en-US" altLang="ko-KR" sz="1400" i="0">
                <a:latin typeface="신명조"/>
              </a:rPr>
              <a:t>: </a:t>
            </a:r>
            <a:endParaRPr lang="ko-KR" altLang="en-US" sz="1400" i="0">
              <a:latin typeface="신명조"/>
            </a:endParaRPr>
          </a:p>
        </p:txBody>
      </p:sp>
      <p:sp>
        <p:nvSpPr>
          <p:cNvPr id="8204" name="TextBox 8"/>
          <p:cNvSpPr txBox="1">
            <a:spLocks noChangeArrowheads="1"/>
          </p:cNvSpPr>
          <p:nvPr/>
        </p:nvSpPr>
        <p:spPr bwMode="auto">
          <a:xfrm>
            <a:off x="423863" y="5262563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전화번호 </a:t>
            </a:r>
            <a:r>
              <a:rPr lang="en-US" altLang="ko-KR" sz="1400" i="0">
                <a:latin typeface="신명조"/>
              </a:rPr>
              <a:t>: </a:t>
            </a:r>
            <a:endParaRPr lang="ko-KR" altLang="en-US" sz="1400" i="0">
              <a:latin typeface="신명조"/>
            </a:endParaRPr>
          </a:p>
        </p:txBody>
      </p:sp>
      <p:sp>
        <p:nvSpPr>
          <p:cNvPr id="8205" name="TextBox 9"/>
          <p:cNvSpPr txBox="1">
            <a:spLocks noChangeArrowheads="1"/>
          </p:cNvSpPr>
          <p:nvPr/>
        </p:nvSpPr>
        <p:spPr bwMode="auto">
          <a:xfrm>
            <a:off x="436563" y="4318000"/>
            <a:ext cx="70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학과 </a:t>
            </a:r>
            <a:r>
              <a:rPr lang="en-US" altLang="ko-KR" sz="1400" i="0">
                <a:latin typeface="신명조"/>
              </a:rPr>
              <a:t>: </a:t>
            </a:r>
            <a:endParaRPr lang="ko-KR" altLang="en-US" sz="1400" i="0">
              <a:latin typeface="신명조"/>
            </a:endParaRPr>
          </a:p>
        </p:txBody>
      </p:sp>
      <p:sp>
        <p:nvSpPr>
          <p:cNvPr id="8206" name="TextBox 10"/>
          <p:cNvSpPr txBox="1">
            <a:spLocks noChangeArrowheads="1"/>
          </p:cNvSpPr>
          <p:nvPr/>
        </p:nvSpPr>
        <p:spPr bwMode="auto">
          <a:xfrm>
            <a:off x="428625" y="3910013"/>
            <a:ext cx="7080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신명조"/>
              </a:rPr>
              <a:t>학번 </a:t>
            </a:r>
            <a:r>
              <a:rPr lang="en-US" altLang="ko-KR" sz="1400" i="0">
                <a:latin typeface="신명조"/>
              </a:rPr>
              <a:t>: </a:t>
            </a:r>
            <a:endParaRPr lang="ko-KR" altLang="en-US" sz="1400" i="0">
              <a:latin typeface="신명조"/>
            </a:endParaRPr>
          </a:p>
        </p:txBody>
      </p:sp>
      <p:sp>
        <p:nvSpPr>
          <p:cNvPr id="8207" name="직사각형 3"/>
          <p:cNvSpPr>
            <a:spLocks noChangeArrowheads="1"/>
          </p:cNvSpPr>
          <p:nvPr/>
        </p:nvSpPr>
        <p:spPr bwMode="auto">
          <a:xfrm>
            <a:off x="1079500" y="3560763"/>
            <a:ext cx="1079500" cy="276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신명조"/>
              </a:rPr>
              <a:t>홍길동</a:t>
            </a:r>
          </a:p>
        </p:txBody>
      </p:sp>
      <p:sp>
        <p:nvSpPr>
          <p:cNvPr id="8208" name="직사각형 12"/>
          <p:cNvSpPr>
            <a:spLocks noChangeArrowheads="1"/>
          </p:cNvSpPr>
          <p:nvPr/>
        </p:nvSpPr>
        <p:spPr bwMode="auto">
          <a:xfrm>
            <a:off x="1079500" y="3979863"/>
            <a:ext cx="1079500" cy="246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신명조"/>
              </a:rPr>
              <a:t>201911031</a:t>
            </a:r>
            <a:endParaRPr lang="ko-KR" altLang="en-US" sz="1000">
              <a:latin typeface="신명조"/>
            </a:endParaRPr>
          </a:p>
        </p:txBody>
      </p:sp>
      <p:sp>
        <p:nvSpPr>
          <p:cNvPr id="8209" name="직사각형 15"/>
          <p:cNvSpPr>
            <a:spLocks noChangeArrowheads="1"/>
          </p:cNvSpPr>
          <p:nvPr/>
        </p:nvSpPr>
        <p:spPr bwMode="auto">
          <a:xfrm>
            <a:off x="1079500" y="4391025"/>
            <a:ext cx="1079500" cy="276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신명조"/>
              </a:rPr>
              <a:t>컴퓨터공학과</a:t>
            </a:r>
          </a:p>
        </p:txBody>
      </p:sp>
      <p:sp>
        <p:nvSpPr>
          <p:cNvPr id="8210" name="직사각형 16"/>
          <p:cNvSpPr>
            <a:spLocks noChangeArrowheads="1"/>
          </p:cNvSpPr>
          <p:nvPr/>
        </p:nvSpPr>
        <p:spPr bwMode="auto">
          <a:xfrm>
            <a:off x="1484313" y="4791075"/>
            <a:ext cx="1081087" cy="2778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신명조"/>
              </a:rPr>
              <a:t>2001.09.03</a:t>
            </a:r>
            <a:endParaRPr lang="ko-KR" altLang="en-US" sz="1000">
              <a:latin typeface="신명조"/>
            </a:endParaRPr>
          </a:p>
        </p:txBody>
      </p:sp>
      <p:sp>
        <p:nvSpPr>
          <p:cNvPr id="8211" name="직사각형 19"/>
          <p:cNvSpPr>
            <a:spLocks noChangeArrowheads="1"/>
          </p:cNvSpPr>
          <p:nvPr/>
        </p:nvSpPr>
        <p:spPr bwMode="auto">
          <a:xfrm>
            <a:off x="1484313" y="5294313"/>
            <a:ext cx="1449387" cy="276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신명조"/>
              </a:rPr>
              <a:t>010-3542-7001</a:t>
            </a:r>
            <a:endParaRPr lang="ko-KR" altLang="en-US" sz="1000">
              <a:latin typeface="신명조"/>
            </a:endParaRPr>
          </a:p>
        </p:txBody>
      </p:sp>
      <p:sp>
        <p:nvSpPr>
          <p:cNvPr id="8212" name="직사각형 20"/>
          <p:cNvSpPr>
            <a:spLocks noChangeArrowheads="1"/>
          </p:cNvSpPr>
          <p:nvPr/>
        </p:nvSpPr>
        <p:spPr bwMode="auto">
          <a:xfrm>
            <a:off x="1079500" y="5923358"/>
            <a:ext cx="1854200" cy="276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신명조"/>
              </a:rPr>
              <a:t>강원도 원주시 흥업면 </a:t>
            </a:r>
            <a:r>
              <a:rPr lang="en-US" altLang="ko-KR" sz="1000">
                <a:latin typeface="신명조"/>
              </a:rPr>
              <a:t>150</a:t>
            </a:r>
            <a:endParaRPr lang="ko-KR" altLang="en-US" sz="1000">
              <a:latin typeface="신명조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4888" y="4424363"/>
            <a:ext cx="10096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+mj-ea"/>
                <a:ea typeface="+mj-ea"/>
              </a:rPr>
              <a:t>학생 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-1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8214" name="TextBox 11"/>
          <p:cNvSpPr txBox="1">
            <a:spLocks noChangeArrowheads="1"/>
          </p:cNvSpPr>
          <p:nvPr/>
        </p:nvSpPr>
        <p:spPr bwMode="auto">
          <a:xfrm>
            <a:off x="2282825" y="3314700"/>
            <a:ext cx="736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00FF"/>
                </a:solidFill>
                <a:latin typeface="신명조"/>
              </a:rPr>
              <a:t>이름 필드</a:t>
            </a:r>
          </a:p>
        </p:txBody>
      </p:sp>
      <p:sp>
        <p:nvSpPr>
          <p:cNvPr id="8215" name="TextBox 24"/>
          <p:cNvSpPr txBox="1">
            <a:spLocks noChangeArrowheads="1"/>
          </p:cNvSpPr>
          <p:nvPr/>
        </p:nvSpPr>
        <p:spPr bwMode="auto">
          <a:xfrm>
            <a:off x="2324100" y="3698875"/>
            <a:ext cx="735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00FF"/>
                </a:solidFill>
                <a:latin typeface="신명조"/>
              </a:rPr>
              <a:t>학번 필드</a:t>
            </a:r>
          </a:p>
        </p:txBody>
      </p:sp>
      <p:sp>
        <p:nvSpPr>
          <p:cNvPr id="8216" name="TextBox 25"/>
          <p:cNvSpPr txBox="1">
            <a:spLocks noChangeArrowheads="1"/>
          </p:cNvSpPr>
          <p:nvPr/>
        </p:nvSpPr>
        <p:spPr bwMode="auto">
          <a:xfrm>
            <a:off x="2314575" y="4110038"/>
            <a:ext cx="736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00FF"/>
                </a:solidFill>
                <a:latin typeface="신명조"/>
              </a:rPr>
              <a:t>학과 필드</a:t>
            </a:r>
          </a:p>
        </p:txBody>
      </p:sp>
      <p:sp>
        <p:nvSpPr>
          <p:cNvPr id="8217" name="TextBox 26"/>
          <p:cNvSpPr txBox="1">
            <a:spLocks noChangeArrowheads="1"/>
          </p:cNvSpPr>
          <p:nvPr/>
        </p:nvSpPr>
        <p:spPr bwMode="auto">
          <a:xfrm>
            <a:off x="2197100" y="4567238"/>
            <a:ext cx="9890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00FF"/>
                </a:solidFill>
                <a:latin typeface="신명조"/>
              </a:rPr>
              <a:t>생년월일 필드</a:t>
            </a:r>
          </a:p>
        </p:txBody>
      </p:sp>
      <p:sp>
        <p:nvSpPr>
          <p:cNvPr id="8218" name="TextBox 27"/>
          <p:cNvSpPr txBox="1">
            <a:spLocks noChangeArrowheads="1"/>
          </p:cNvSpPr>
          <p:nvPr/>
        </p:nvSpPr>
        <p:spPr bwMode="auto">
          <a:xfrm>
            <a:off x="2205038" y="5067300"/>
            <a:ext cx="9890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00FF"/>
                </a:solidFill>
                <a:latin typeface="신명조"/>
              </a:rPr>
              <a:t>전화번호 필드</a:t>
            </a:r>
          </a:p>
        </p:txBody>
      </p:sp>
      <p:sp>
        <p:nvSpPr>
          <p:cNvPr id="8219" name="TextBox 29"/>
          <p:cNvSpPr txBox="1">
            <a:spLocks noChangeArrowheads="1"/>
          </p:cNvSpPr>
          <p:nvPr/>
        </p:nvSpPr>
        <p:spPr bwMode="auto">
          <a:xfrm>
            <a:off x="2197100" y="5728096"/>
            <a:ext cx="736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solidFill>
                  <a:srgbClr val="0000FF"/>
                </a:solidFill>
                <a:latin typeface="신명조"/>
              </a:rPr>
              <a:t>주소 필드</a:t>
            </a:r>
          </a:p>
        </p:txBody>
      </p:sp>
      <p:cxnSp>
        <p:nvCxnSpPr>
          <p:cNvPr id="8220" name="꺾인 연결선 22"/>
          <p:cNvCxnSpPr>
            <a:cxnSpLocks noChangeShapeType="1"/>
            <a:stCxn id="8214" idx="1"/>
            <a:endCxn id="8207" idx="0"/>
          </p:cNvCxnSpPr>
          <p:nvPr/>
        </p:nvCxnSpPr>
        <p:spPr bwMode="auto">
          <a:xfrm rot="10800000" flipV="1">
            <a:off x="1619250" y="3436938"/>
            <a:ext cx="663575" cy="1238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꺾인 연결선 32"/>
          <p:cNvCxnSpPr>
            <a:cxnSpLocks noChangeShapeType="1"/>
            <a:stCxn id="8215" idx="1"/>
            <a:endCxn id="8208" idx="0"/>
          </p:cNvCxnSpPr>
          <p:nvPr/>
        </p:nvCxnSpPr>
        <p:spPr bwMode="auto">
          <a:xfrm rot="10800000" flipV="1">
            <a:off x="1619250" y="3822700"/>
            <a:ext cx="704850" cy="1571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꺾인 연결선 36"/>
          <p:cNvCxnSpPr>
            <a:cxnSpLocks noChangeShapeType="1"/>
            <a:stCxn id="8216" idx="1"/>
            <a:endCxn id="8209" idx="0"/>
          </p:cNvCxnSpPr>
          <p:nvPr/>
        </p:nvCxnSpPr>
        <p:spPr bwMode="auto">
          <a:xfrm rot="10800000" flipV="1">
            <a:off x="1619250" y="4233863"/>
            <a:ext cx="695325" cy="1571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꺾인 연결선 40"/>
          <p:cNvCxnSpPr>
            <a:cxnSpLocks noChangeShapeType="1"/>
            <a:stCxn id="8217" idx="1"/>
            <a:endCxn id="8210" idx="0"/>
          </p:cNvCxnSpPr>
          <p:nvPr/>
        </p:nvCxnSpPr>
        <p:spPr bwMode="auto">
          <a:xfrm rot="10800000" flipV="1">
            <a:off x="2024063" y="4691063"/>
            <a:ext cx="173037" cy="10001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꺾인 연결선 46"/>
          <p:cNvCxnSpPr>
            <a:cxnSpLocks noChangeShapeType="1"/>
            <a:endCxn id="8212" idx="0"/>
          </p:cNvCxnSpPr>
          <p:nvPr/>
        </p:nvCxnSpPr>
        <p:spPr bwMode="auto">
          <a:xfrm rot="10800000" flipV="1">
            <a:off x="2006600" y="5812233"/>
            <a:ext cx="307975" cy="1111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3560763" y="4719638"/>
            <a:ext cx="1011237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+mj-ea"/>
                <a:ea typeface="+mj-ea"/>
              </a:rPr>
              <a:t>학생 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-2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6638" y="4981575"/>
            <a:ext cx="1011237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+mj-ea"/>
                <a:ea typeface="+mj-ea"/>
              </a:rPr>
              <a:t>학생 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-3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54413" y="5243513"/>
            <a:ext cx="10096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+mj-ea"/>
                <a:ea typeface="+mj-ea"/>
              </a:rPr>
              <a:t>학생 </a:t>
            </a:r>
            <a:r>
              <a:rPr lang="ko-KR" altLang="en-US" sz="1000" i="0" dirty="0">
                <a:latin typeface="+mj-ea"/>
                <a:ea typeface="+mj-ea"/>
              </a:rPr>
              <a:t>레코드</a:t>
            </a:r>
            <a:r>
              <a:rPr lang="en-US" altLang="ko-KR" sz="1000" i="0" dirty="0">
                <a:latin typeface="+mj-ea"/>
                <a:ea typeface="+mj-ea"/>
              </a:rPr>
              <a:t>-4</a:t>
            </a:r>
            <a:endParaRPr lang="ko-KR" altLang="en-US" sz="1000" i="0" dirty="0">
              <a:latin typeface="+mj-ea"/>
              <a:ea typeface="+mj-ea"/>
            </a:endParaRPr>
          </a:p>
        </p:txBody>
      </p:sp>
      <p:sp>
        <p:nvSpPr>
          <p:cNvPr id="8228" name="TextBox 55"/>
          <p:cNvSpPr txBox="1">
            <a:spLocks noChangeArrowheads="1"/>
          </p:cNvSpPr>
          <p:nvPr/>
        </p:nvSpPr>
        <p:spPr bwMode="auto">
          <a:xfrm>
            <a:off x="1258888" y="2873375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>
                <a:latin typeface="신명조"/>
              </a:rPr>
              <a:t>학생 </a:t>
            </a:r>
            <a:r>
              <a:rPr lang="ko-KR" altLang="en-US" sz="1400" i="0">
                <a:latin typeface="신명조"/>
              </a:rPr>
              <a:t>파일</a:t>
            </a:r>
          </a:p>
        </p:txBody>
      </p:sp>
      <p:sp>
        <p:nvSpPr>
          <p:cNvPr id="8229" name="오른쪽 중괄호 45"/>
          <p:cNvSpPr>
            <a:spLocks/>
          </p:cNvSpPr>
          <p:nvPr/>
        </p:nvSpPr>
        <p:spPr bwMode="auto">
          <a:xfrm rot="-4478237">
            <a:off x="3328988" y="2974975"/>
            <a:ext cx="215900" cy="447675"/>
          </a:xfrm>
          <a:prstGeom prst="rightBrace">
            <a:avLst>
              <a:gd name="adj1" fmla="val 8333"/>
              <a:gd name="adj2" fmla="val 4918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cxnSp>
        <p:nvCxnSpPr>
          <p:cNvPr id="8230" name="직선 화살표 연결선 57"/>
          <p:cNvCxnSpPr>
            <a:cxnSpLocks noChangeShapeType="1"/>
          </p:cNvCxnSpPr>
          <p:nvPr/>
        </p:nvCxnSpPr>
        <p:spPr bwMode="auto">
          <a:xfrm flipH="1" flipV="1">
            <a:off x="3051175" y="4046538"/>
            <a:ext cx="612775" cy="477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직선 화살표 연결선 62"/>
          <p:cNvCxnSpPr>
            <a:cxnSpLocks noChangeShapeType="1"/>
          </p:cNvCxnSpPr>
          <p:nvPr/>
        </p:nvCxnSpPr>
        <p:spPr bwMode="auto">
          <a:xfrm flipH="1" flipV="1">
            <a:off x="3235325" y="4492625"/>
            <a:ext cx="431800" cy="36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2" name="직선 화살표 연결선 64"/>
          <p:cNvCxnSpPr>
            <a:cxnSpLocks noChangeShapeType="1"/>
          </p:cNvCxnSpPr>
          <p:nvPr/>
        </p:nvCxnSpPr>
        <p:spPr bwMode="auto">
          <a:xfrm flipH="1" flipV="1">
            <a:off x="3376613" y="4868863"/>
            <a:ext cx="290512" cy="242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3" name="직선 화살표 연결선 66"/>
          <p:cNvCxnSpPr>
            <a:cxnSpLocks noChangeShapeType="1"/>
          </p:cNvCxnSpPr>
          <p:nvPr/>
        </p:nvCxnSpPr>
        <p:spPr bwMode="auto">
          <a:xfrm flipH="1" flipV="1">
            <a:off x="3524250" y="5180013"/>
            <a:ext cx="157163" cy="12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오른쪽 화살표 67"/>
          <p:cNvSpPr/>
          <p:nvPr/>
        </p:nvSpPr>
        <p:spPr bwMode="auto">
          <a:xfrm>
            <a:off x="3771900" y="3375025"/>
            <a:ext cx="674688" cy="15081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265863" y="2890838"/>
            <a:ext cx="1347787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solidFill>
                  <a:schemeClr val="bg1"/>
                </a:solidFill>
              </a:rPr>
              <a:t>테이블 구조 표현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0254"/>
              </p:ext>
            </p:extLst>
          </p:nvPr>
        </p:nvGraphicFramePr>
        <p:xfrm>
          <a:off x="4495800" y="3321050"/>
          <a:ext cx="4486274" cy="157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53">
                  <a:extLst>
                    <a:ext uri="{9D8B030D-6E8A-4147-A177-3AD203B41FA5}">
                      <a16:colId xmlns:a16="http://schemas.microsoft.com/office/drawing/2014/main" val="4190868225"/>
                    </a:ext>
                  </a:extLst>
                </a:gridCol>
                <a:gridCol w="719383">
                  <a:extLst>
                    <a:ext uri="{9D8B030D-6E8A-4147-A177-3AD203B41FA5}">
                      <a16:colId xmlns:a16="http://schemas.microsoft.com/office/drawing/2014/main" val="25463701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67100100"/>
                    </a:ext>
                  </a:extLst>
                </a:gridCol>
                <a:gridCol w="720714">
                  <a:extLst>
                    <a:ext uri="{9D8B030D-6E8A-4147-A177-3AD203B41FA5}">
                      <a16:colId xmlns:a16="http://schemas.microsoft.com/office/drawing/2014/main" val="2178964856"/>
                    </a:ext>
                  </a:extLst>
                </a:gridCol>
                <a:gridCol w="997431">
                  <a:extLst>
                    <a:ext uri="{9D8B030D-6E8A-4147-A177-3AD203B41FA5}">
                      <a16:colId xmlns:a16="http://schemas.microsoft.com/office/drawing/2014/main" val="342173754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1848643797"/>
                    </a:ext>
                  </a:extLst>
                </a:gridCol>
              </a:tblGrid>
              <a:tr h="270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499082299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/>
                        <a:t>홍길동</a:t>
                      </a:r>
                      <a:endParaRPr lang="ko-KR" altLang="en-US" sz="750" b="1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 smtClean="0"/>
                        <a:t>201911031</a:t>
                      </a:r>
                      <a:endParaRPr lang="ko-KR" altLang="en-US" sz="750" b="1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/>
                        <a:t>컴퓨터공학과</a:t>
                      </a:r>
                      <a:endParaRPr lang="ko-KR" altLang="en-US" sz="750" b="1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 smtClean="0"/>
                        <a:t>2001.09.03</a:t>
                      </a:r>
                      <a:endParaRPr lang="ko-KR" altLang="en-US" sz="750" b="1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 smtClean="0"/>
                        <a:t>010-3542-7001</a:t>
                      </a:r>
                      <a:endParaRPr lang="ko-KR" altLang="en-US" sz="750" b="1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 smtClean="0"/>
                        <a:t>강원도</a:t>
                      </a:r>
                      <a:r>
                        <a:rPr lang="en-US" altLang="ko-KR" sz="750" b="1" dirty="0" smtClean="0"/>
                        <a:t>….</a:t>
                      </a:r>
                      <a:endParaRPr lang="ko-KR" altLang="en-US" sz="750" b="1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647578821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3306627413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773605731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3524908883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596045164"/>
                  </a:ext>
                </a:extLst>
              </a:tr>
            </a:tbl>
          </a:graphicData>
        </a:graphic>
      </p:graphicFrame>
      <p:cxnSp>
        <p:nvCxnSpPr>
          <p:cNvPr id="8287" name="꺾인 연결선 82"/>
          <p:cNvCxnSpPr>
            <a:cxnSpLocks noChangeShapeType="1"/>
            <a:stCxn id="8218" idx="1"/>
          </p:cNvCxnSpPr>
          <p:nvPr/>
        </p:nvCxnSpPr>
        <p:spPr bwMode="auto">
          <a:xfrm rot="10800000" flipV="1">
            <a:off x="2024063" y="5191125"/>
            <a:ext cx="180975" cy="93663"/>
          </a:xfrm>
          <a:prstGeom prst="bentConnector3">
            <a:avLst>
              <a:gd name="adj1" fmla="val 10203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88" name="TextBox 85"/>
          <p:cNvSpPr txBox="1">
            <a:spLocks noChangeArrowheads="1"/>
          </p:cNvSpPr>
          <p:nvPr/>
        </p:nvSpPr>
        <p:spPr bwMode="auto">
          <a:xfrm>
            <a:off x="4564063" y="3910013"/>
            <a:ext cx="4432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신명조"/>
              </a:rPr>
              <a:t>……………………………………………………………………..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신명조"/>
              </a:rPr>
              <a:t>…………………………………………………………………......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400" dirty="0">
              <a:latin typeface="신명조"/>
            </a:endParaRPr>
          </a:p>
        </p:txBody>
      </p:sp>
      <p:sp>
        <p:nvSpPr>
          <p:cNvPr id="8289" name="TextBox 89"/>
          <p:cNvSpPr txBox="1">
            <a:spLocks noChangeArrowheads="1"/>
          </p:cNvSpPr>
          <p:nvPr/>
        </p:nvSpPr>
        <p:spPr bwMode="auto">
          <a:xfrm>
            <a:off x="4564063" y="4379913"/>
            <a:ext cx="44323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신명조"/>
              </a:rPr>
              <a:t>……………………………………………………………………..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신명조"/>
              </a:rPr>
              <a:t>…………………………………………………………………......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cxnSp>
        <p:nvCxnSpPr>
          <p:cNvPr id="8290" name="직선 화살표 연결선 87"/>
          <p:cNvCxnSpPr>
            <a:cxnSpLocks noChangeShapeType="1"/>
          </p:cNvCxnSpPr>
          <p:nvPr/>
        </p:nvCxnSpPr>
        <p:spPr bwMode="auto">
          <a:xfrm flipV="1">
            <a:off x="4446588" y="3808413"/>
            <a:ext cx="49212" cy="663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1" name="직선 화살표 연결선 90"/>
          <p:cNvCxnSpPr>
            <a:cxnSpLocks noChangeShapeType="1"/>
          </p:cNvCxnSpPr>
          <p:nvPr/>
        </p:nvCxnSpPr>
        <p:spPr bwMode="auto">
          <a:xfrm flipV="1">
            <a:off x="4470400" y="4084638"/>
            <a:ext cx="117475" cy="776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2" name="직선 화살표 연결선 92"/>
          <p:cNvCxnSpPr>
            <a:cxnSpLocks noChangeShapeType="1"/>
          </p:cNvCxnSpPr>
          <p:nvPr/>
        </p:nvCxnSpPr>
        <p:spPr bwMode="auto">
          <a:xfrm flipV="1">
            <a:off x="4467225" y="4586288"/>
            <a:ext cx="157163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3" name="직선 화살표 연결선 94"/>
          <p:cNvCxnSpPr>
            <a:cxnSpLocks noChangeShapeType="1"/>
          </p:cNvCxnSpPr>
          <p:nvPr/>
        </p:nvCxnSpPr>
        <p:spPr bwMode="auto">
          <a:xfrm flipV="1">
            <a:off x="4460875" y="4814888"/>
            <a:ext cx="212725" cy="436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076769" y="6520259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0CD32-F891-4D35-B748-54284BB2DA2D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dirty="0" smtClean="0"/>
          </a:p>
        </p:txBody>
      </p:sp>
      <p:sp>
        <p:nvSpPr>
          <p:cNvPr id="9219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1.1 File</a:t>
            </a:r>
            <a:r>
              <a:rPr lang="ko-KR" altLang="en-US" sz="2400" i="0"/>
              <a:t> 개념과 종류</a:t>
            </a:r>
            <a:r>
              <a:rPr lang="en-US" altLang="ko-KR" sz="2400" i="0"/>
              <a:t>(Cont.)</a:t>
            </a:r>
          </a:p>
        </p:txBody>
      </p:sp>
      <p:sp>
        <p:nvSpPr>
          <p:cNvPr id="24" name="Text Box 1027"/>
          <p:cNvSpPr txBox="1">
            <a:spLocks noChangeArrowheads="1"/>
          </p:cNvSpPr>
          <p:nvPr/>
        </p:nvSpPr>
        <p:spPr bwMode="auto">
          <a:xfrm>
            <a:off x="400050" y="1447800"/>
            <a:ext cx="8355013" cy="3452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r>
              <a:rPr lang="ko-KR" altLang="en-US" sz="1400" i="0" dirty="0" smtClean="0">
                <a:latin typeface="신명조"/>
              </a:rPr>
              <a:t>파일 구조</a:t>
            </a:r>
            <a:r>
              <a:rPr lang="en-US" altLang="ko-KR" sz="1400" i="0" dirty="0" smtClean="0">
                <a:latin typeface="신명조"/>
              </a:rPr>
              <a:t>(File Structure)</a:t>
            </a:r>
            <a:r>
              <a:rPr lang="ko-KR" altLang="en-US" sz="1400" i="0" dirty="0" smtClean="0">
                <a:latin typeface="신명조"/>
              </a:rPr>
              <a:t>란</a:t>
            </a:r>
            <a:r>
              <a:rPr lang="en-US" altLang="ko-KR" sz="1400" i="0" dirty="0" smtClean="0">
                <a:latin typeface="신명조"/>
              </a:rPr>
              <a:t>?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  <a:sym typeface="Symbol" panose="05050102010706020507" pitchFamily="18" charset="2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err="1" smtClean="0">
                <a:latin typeface="신명조"/>
              </a:rPr>
              <a:t>보조기억</a:t>
            </a:r>
            <a:r>
              <a:rPr lang="ko-KR" altLang="en-US" sz="1400" i="0" dirty="0" smtClean="0">
                <a:latin typeface="신명조"/>
              </a:rPr>
              <a:t> 장치에 저장할 데이터의 표현</a:t>
            </a:r>
            <a:r>
              <a:rPr lang="en-US" altLang="ko-KR" sz="1400" i="0" dirty="0" smtClean="0">
                <a:latin typeface="신명조"/>
              </a:rPr>
              <a:t>(representation)</a:t>
            </a:r>
            <a:r>
              <a:rPr lang="ko-KR" altLang="en-US" sz="1400" i="0" dirty="0" smtClean="0">
                <a:latin typeface="신명조"/>
              </a:rPr>
              <a:t>과 데이터를 접근하기 위한 연산들</a:t>
            </a:r>
            <a:r>
              <a:rPr lang="en-US" altLang="ko-KR" sz="1400" i="0" dirty="0" smtClean="0">
                <a:latin typeface="신명조"/>
              </a:rPr>
              <a:t>(operations)</a:t>
            </a:r>
            <a:r>
              <a:rPr lang="ko-KR" altLang="en-US" sz="1400" i="0" dirty="0" smtClean="0">
                <a:latin typeface="신명조"/>
              </a:rPr>
              <a:t>의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조합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즉</a:t>
            </a:r>
            <a:r>
              <a:rPr lang="en-US" altLang="ko-KR" sz="1400" i="0" dirty="0" smtClean="0">
                <a:latin typeface="신명조"/>
              </a:rPr>
              <a:t>, </a:t>
            </a:r>
            <a:r>
              <a:rPr lang="ko-KR" altLang="en-US" sz="1400" i="0" dirty="0" err="1" smtClean="0">
                <a:latin typeface="신명조"/>
              </a:rPr>
              <a:t>보조기억</a:t>
            </a:r>
            <a:r>
              <a:rPr lang="ko-KR" altLang="en-US" sz="1400" i="0" dirty="0" smtClean="0">
                <a:latin typeface="신명조"/>
              </a:rPr>
              <a:t> 장치 저장할 데이터 구조</a:t>
            </a:r>
            <a:r>
              <a:rPr lang="en-US" altLang="ko-KR" sz="1400" i="0" dirty="0" smtClean="0">
                <a:latin typeface="신명조"/>
              </a:rPr>
              <a:t>(data structure)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파일 구조의 종류 </a:t>
            </a:r>
            <a:r>
              <a:rPr lang="en-US" altLang="ko-KR" sz="1400" i="0" dirty="0" smtClean="0">
                <a:latin typeface="신명조"/>
              </a:rPr>
              <a:t>: </a:t>
            </a:r>
            <a:r>
              <a:rPr lang="ko-KR" altLang="en-US" sz="1400" i="0" dirty="0" smtClean="0">
                <a:latin typeface="신명조"/>
              </a:rPr>
              <a:t>순차 파일</a:t>
            </a:r>
            <a:r>
              <a:rPr lang="en-US" altLang="ko-KR" sz="1400" i="0" dirty="0" smtClean="0">
                <a:latin typeface="신명조"/>
              </a:rPr>
              <a:t>, </a:t>
            </a:r>
            <a:r>
              <a:rPr lang="ko-KR" altLang="en-US" sz="1400" i="0" dirty="0" err="1" smtClean="0">
                <a:latin typeface="신명조"/>
              </a:rPr>
              <a:t>인덱스된</a:t>
            </a:r>
            <a:r>
              <a:rPr lang="ko-KR" altLang="en-US" sz="1400" i="0" dirty="0" smtClean="0">
                <a:latin typeface="신명조"/>
              </a:rPr>
              <a:t> </a:t>
            </a:r>
            <a:r>
              <a:rPr lang="ko-KR" altLang="en-US" sz="1400" i="0" dirty="0" err="1" smtClean="0">
                <a:latin typeface="신명조"/>
              </a:rPr>
              <a:t>순차파일</a:t>
            </a:r>
            <a:r>
              <a:rPr lang="en-US" altLang="ko-KR" sz="1400" i="0" dirty="0" smtClean="0">
                <a:latin typeface="신명조"/>
              </a:rPr>
              <a:t>, </a:t>
            </a:r>
            <a:r>
              <a:rPr lang="ko-KR" altLang="en-US" sz="1400" i="0" dirty="0" smtClean="0">
                <a:latin typeface="신명조"/>
              </a:rPr>
              <a:t>직접 파일</a:t>
            </a:r>
            <a:r>
              <a:rPr lang="en-US" altLang="ko-KR" sz="1400" i="0" dirty="0" smtClean="0">
                <a:latin typeface="신명조"/>
              </a:rPr>
              <a:t>, …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파일 구조에 따라 데이터를 판독하거나 기록하는데 매우 빠를 수도 매우 느릴 수도 있다</a:t>
            </a:r>
            <a:r>
              <a:rPr lang="en-US" altLang="ko-KR" sz="1400" i="0" dirty="0" smtClean="0">
                <a:latin typeface="신명조"/>
              </a:rPr>
              <a:t>.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en-US" altLang="ko-KR" sz="1400" i="0" dirty="0" smtClean="0">
                <a:latin typeface="신명조"/>
              </a:rPr>
              <a:t>Data</a:t>
            </a:r>
            <a:r>
              <a:rPr lang="ko-KR" altLang="en-US" sz="1400" i="0" dirty="0" smtClean="0">
                <a:latin typeface="신명조"/>
              </a:rPr>
              <a:t> </a:t>
            </a:r>
            <a:r>
              <a:rPr lang="en-US" altLang="ko-KR" sz="1400" i="0" dirty="0" smtClean="0">
                <a:latin typeface="신명조"/>
              </a:rPr>
              <a:t>set</a:t>
            </a:r>
            <a:r>
              <a:rPr lang="ko-KR" altLang="en-US" sz="1400" i="0" dirty="0" smtClean="0">
                <a:latin typeface="신명조"/>
              </a:rPr>
              <a:t>을 파일로 구성하는 이유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신명조"/>
              <a:sym typeface="Symbol" panose="05050102010706020507" pitchFamily="18" charset="2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err="1" smtClean="0">
                <a:latin typeface="신명조"/>
              </a:rPr>
              <a:t>주기억</a:t>
            </a:r>
            <a:r>
              <a:rPr lang="ko-KR" altLang="en-US" sz="1400" i="0" dirty="0" smtClean="0">
                <a:latin typeface="신명조"/>
              </a:rPr>
              <a:t> 장치에 적재하기 부적절</a:t>
            </a:r>
            <a:r>
              <a:rPr lang="en-US" altLang="ko-KR" sz="1400" b="0" i="0" dirty="0" smtClean="0">
                <a:latin typeface="신명조"/>
              </a:rPr>
              <a:t>(</a:t>
            </a:r>
            <a:r>
              <a:rPr lang="en-US" altLang="ko-KR" sz="1400" b="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∵ </a:t>
            </a:r>
            <a:r>
              <a:rPr lang="ko-KR" altLang="en-US" sz="1400" b="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크기에 비해 메모리 공간이 부족</a:t>
            </a:r>
            <a:r>
              <a:rPr lang="en-US" altLang="ko-KR" sz="1400" b="0" i="0" dirty="0" smtClean="0">
                <a:latin typeface="신명조"/>
              </a:rPr>
              <a:t>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프로그램은 </a:t>
            </a:r>
            <a:r>
              <a:rPr lang="en-US" altLang="ko-KR" sz="1400" i="0" dirty="0" smtClean="0">
                <a:latin typeface="신명조"/>
              </a:rPr>
              <a:t>data set</a:t>
            </a:r>
            <a:r>
              <a:rPr lang="ko-KR" altLang="en-US" sz="1400" i="0" dirty="0" smtClean="0">
                <a:latin typeface="신명조"/>
              </a:rPr>
              <a:t>의 일부만 접근</a:t>
            </a: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Data</a:t>
            </a:r>
            <a:r>
              <a:rPr lang="ko-KR" altLang="en-US" sz="1400" i="0" dirty="0" smtClean="0">
                <a:latin typeface="신명조"/>
              </a:rPr>
              <a:t> </a:t>
            </a:r>
            <a:r>
              <a:rPr lang="en-US" altLang="ko-KR" sz="1400" i="0" dirty="0" smtClean="0">
                <a:latin typeface="신명조"/>
              </a:rPr>
              <a:t>independency(</a:t>
            </a:r>
            <a:r>
              <a:rPr lang="ko-KR" altLang="en-US" sz="1400" i="0" dirty="0" smtClean="0">
                <a:latin typeface="신명조"/>
              </a:rPr>
              <a:t>데이터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err="1" smtClean="0">
                <a:latin typeface="신명조"/>
              </a:rPr>
              <a:t>독입성</a:t>
            </a:r>
            <a:r>
              <a:rPr lang="en-US" altLang="ko-KR" sz="1400" i="0" dirty="0" smtClean="0">
                <a:latin typeface="신명조"/>
              </a:rPr>
              <a:t>) </a:t>
            </a:r>
            <a:r>
              <a:rPr lang="ko-KR" altLang="en-US" sz="1400" i="0" dirty="0" smtClean="0">
                <a:latin typeface="신명조"/>
              </a:rPr>
              <a:t>유지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4C031-A2AD-4FC6-ACD7-BA853161FCA1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 smtClean="0"/>
          </a:p>
        </p:txBody>
      </p:sp>
      <p:sp>
        <p:nvSpPr>
          <p:cNvPr id="10243" name="Rectangle 1026"/>
          <p:cNvSpPr>
            <a:spLocks noChangeArrowheads="1"/>
          </p:cNvSpPr>
          <p:nvPr/>
        </p:nvSpPr>
        <p:spPr bwMode="auto">
          <a:xfrm>
            <a:off x="2687638" y="509588"/>
            <a:ext cx="37766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1.1 File</a:t>
            </a:r>
            <a:r>
              <a:rPr lang="ko-KR" altLang="en-US" sz="2400" i="0"/>
              <a:t> 개념과 종류</a:t>
            </a:r>
            <a:r>
              <a:rPr lang="en-US" altLang="ko-KR" sz="2400" i="0"/>
              <a:t>(Cont.)</a:t>
            </a:r>
          </a:p>
        </p:txBody>
      </p:sp>
      <p:sp>
        <p:nvSpPr>
          <p:cNvPr id="24" name="Text Box 1027"/>
          <p:cNvSpPr txBox="1">
            <a:spLocks noChangeArrowheads="1"/>
          </p:cNvSpPr>
          <p:nvPr/>
        </p:nvSpPr>
        <p:spPr bwMode="auto">
          <a:xfrm>
            <a:off x="400050" y="1447800"/>
            <a:ext cx="8355013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700" b="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4"/>
              <a:defRPr/>
            </a:pPr>
            <a:r>
              <a:rPr lang="en-US" altLang="ko-KR" sz="1400" i="0" dirty="0" smtClean="0">
                <a:latin typeface="신명조"/>
              </a:rPr>
              <a:t>(</a:t>
            </a:r>
            <a:r>
              <a:rPr lang="ko-KR" altLang="en-US" sz="1400" i="0" dirty="0" smtClean="0">
                <a:latin typeface="신명조"/>
              </a:rPr>
              <a:t>사용 목적에 따른</a:t>
            </a:r>
            <a:r>
              <a:rPr lang="en-US" altLang="ko-KR" sz="1400" i="0" dirty="0" smtClean="0">
                <a:latin typeface="신명조"/>
              </a:rPr>
              <a:t>) </a:t>
            </a:r>
            <a:r>
              <a:rPr lang="ko-KR" altLang="en-US" sz="1400" i="0" dirty="0" smtClean="0">
                <a:latin typeface="신명조"/>
              </a:rPr>
              <a:t>파일의 분류</a:t>
            </a:r>
            <a:endParaRPr lang="en-US" altLang="ko-KR" sz="140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4"/>
              <a:defRPr/>
            </a:pPr>
            <a:endParaRPr lang="en-US" altLang="ko-KR" sz="1400" b="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Master file: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b="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Transaction file: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Report file: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Work file: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신명조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en-US" altLang="ko-KR" sz="1400" i="0" dirty="0" smtClean="0">
                <a:latin typeface="신명조"/>
              </a:rPr>
              <a:t>Program file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b="0" i="0" dirty="0" smtClean="0">
              <a:latin typeface="신명조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5"/>
              <a:defRPr/>
            </a:pPr>
            <a:r>
              <a:rPr lang="ko-KR" altLang="en-US" sz="1400" i="0" dirty="0" smtClean="0">
                <a:latin typeface="신명조"/>
              </a:rPr>
              <a:t>프로그램이</a:t>
            </a:r>
            <a:r>
              <a:rPr lang="en-US" altLang="ko-KR" sz="1400" i="0" dirty="0" smtClean="0">
                <a:latin typeface="신명조"/>
              </a:rPr>
              <a:t> file</a:t>
            </a:r>
            <a:r>
              <a:rPr lang="ko-KR" altLang="en-US" sz="1400" i="0" dirty="0" smtClean="0">
                <a:latin typeface="신명조"/>
              </a:rPr>
              <a:t>을 접근하는 목적에 따른 분류</a:t>
            </a:r>
            <a:endParaRPr lang="en-US" altLang="ko-KR" sz="1400" i="0" dirty="0" smtClean="0">
              <a:latin typeface="신명조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0" i="0" dirty="0" smtClean="0">
                <a:latin typeface="신명조"/>
              </a:rPr>
              <a:t>    입력 </a:t>
            </a:r>
            <a:r>
              <a:rPr lang="en-US" altLang="ko-KR" sz="1400" b="0" i="0" dirty="0" smtClean="0">
                <a:latin typeface="신명조"/>
              </a:rPr>
              <a:t>file, </a:t>
            </a:r>
            <a:r>
              <a:rPr lang="ko-KR" altLang="en-US" sz="1400" b="0" i="0" dirty="0" smtClean="0">
                <a:latin typeface="신명조"/>
              </a:rPr>
              <a:t>출력 </a:t>
            </a:r>
            <a:r>
              <a:rPr lang="en-US" altLang="ko-KR" sz="1400" b="0" i="0" dirty="0" smtClean="0">
                <a:latin typeface="신명조"/>
              </a:rPr>
              <a:t>file, </a:t>
            </a:r>
            <a:r>
              <a:rPr lang="ko-KR" altLang="en-US" sz="1400" b="0" i="0" dirty="0" smtClean="0">
                <a:latin typeface="신명조"/>
              </a:rPr>
              <a:t>입출력 </a:t>
            </a:r>
            <a:r>
              <a:rPr lang="en-US" altLang="ko-KR" sz="1400" b="0" i="0" dirty="0" smtClean="0">
                <a:latin typeface="신명조"/>
              </a:rPr>
              <a:t>file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40FF8C-ED45-41EC-99BB-C06BD69B9298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 dirty="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787650" y="361950"/>
            <a:ext cx="3581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1.2 </a:t>
            </a:r>
            <a:r>
              <a:rPr lang="ko-KR" altLang="en-US" sz="2400" i="0"/>
              <a:t>파일 연산</a:t>
            </a:r>
            <a:r>
              <a:rPr lang="en-US" altLang="ko-KR" sz="2400" i="0"/>
              <a:t>(Operations)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1341438" indent="-1341438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 연산이란</a:t>
            </a:r>
            <a:r>
              <a:rPr lang="en-US" altLang="ko-KR" sz="1400" i="0" dirty="0" smtClean="0">
                <a:latin typeface="+mn-ea"/>
                <a:ea typeface="+mn-ea"/>
              </a:rPr>
              <a:t>? : </a:t>
            </a:r>
            <a:r>
              <a:rPr lang="ko-KR" altLang="en-US" sz="1400" i="0" dirty="0" smtClean="0">
                <a:latin typeface="+mn-ea"/>
                <a:ea typeface="+mn-ea"/>
              </a:rPr>
              <a:t>파일에</a:t>
            </a:r>
            <a:r>
              <a:rPr lang="en-US" altLang="ko-KR" sz="1400" i="0" dirty="0" smtClean="0">
                <a:latin typeface="+mn-ea"/>
                <a:ea typeface="+mn-ea"/>
              </a:rPr>
              <a:t> </a:t>
            </a:r>
            <a:r>
              <a:rPr lang="ko-KR" altLang="en-US" sz="1400" i="0" dirty="0" smtClean="0">
                <a:latin typeface="+mn-ea"/>
                <a:ea typeface="+mn-ea"/>
              </a:rPr>
              <a:t>적용할 수 있는</a:t>
            </a:r>
            <a:r>
              <a:rPr lang="en-US" altLang="ko-KR" sz="1400" i="0" dirty="0" smtClean="0">
                <a:latin typeface="+mn-ea"/>
                <a:ea typeface="+mn-ea"/>
              </a:rPr>
              <a:t>(</a:t>
            </a:r>
            <a:r>
              <a:rPr lang="ko-KR" altLang="en-US" sz="1400" i="0" dirty="0" smtClean="0">
                <a:latin typeface="+mn-ea"/>
                <a:ea typeface="+mn-ea"/>
              </a:rPr>
              <a:t>혹은</a:t>
            </a:r>
            <a:r>
              <a:rPr lang="en-US" altLang="ko-KR" sz="1400" i="0" dirty="0" smtClean="0">
                <a:latin typeface="+mn-ea"/>
                <a:ea typeface="+mn-ea"/>
              </a:rPr>
              <a:t>, </a:t>
            </a:r>
            <a:r>
              <a:rPr lang="ko-KR" altLang="en-US" sz="1400" i="0" dirty="0" smtClean="0">
                <a:latin typeface="+mn-ea"/>
                <a:ea typeface="+mn-ea"/>
              </a:rPr>
              <a:t>파일을 대상으로 행할 수 있는</a:t>
            </a:r>
            <a:r>
              <a:rPr lang="en-US" altLang="ko-KR" sz="1400" i="0" dirty="0" smtClean="0">
                <a:latin typeface="+mn-ea"/>
                <a:ea typeface="+mn-ea"/>
              </a:rPr>
              <a:t>)</a:t>
            </a:r>
            <a:r>
              <a:rPr lang="ko-KR" altLang="en-US" sz="1400" i="0" dirty="0" smtClean="0">
                <a:latin typeface="+mn-ea"/>
                <a:ea typeface="+mn-ea"/>
              </a:rPr>
              <a:t> 작업이나 기능 혹은 함수</a:t>
            </a:r>
            <a:r>
              <a:rPr lang="en-US" altLang="ko-KR" sz="1400" i="0" dirty="0" smtClean="0">
                <a:latin typeface="+mn-ea"/>
                <a:ea typeface="+mn-ea"/>
              </a:rPr>
              <a:t>(function)</a:t>
            </a:r>
            <a:endParaRPr lang="en-US" altLang="ko-KR" sz="1400" i="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</a:t>
            </a:r>
            <a:r>
              <a:rPr lang="en-US" altLang="ko-KR" sz="1400" i="0" dirty="0" smtClean="0">
                <a:latin typeface="+mn-ea"/>
                <a:ea typeface="+mn-ea"/>
              </a:rPr>
              <a:t> </a:t>
            </a:r>
            <a:r>
              <a:rPr lang="ko-KR" altLang="en-US" sz="1400" i="0" dirty="0" smtClean="0">
                <a:latin typeface="+mn-ea"/>
                <a:ea typeface="+mn-ea"/>
              </a:rPr>
              <a:t>생성</a:t>
            </a:r>
            <a:r>
              <a:rPr lang="en-US" altLang="ko-KR" sz="1400" i="0" dirty="0" smtClean="0">
                <a:latin typeface="+mn-ea"/>
                <a:ea typeface="+mn-ea"/>
              </a:rPr>
              <a:t>(Creation)</a:t>
            </a: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</a:t>
            </a:r>
            <a:r>
              <a:rPr lang="en-US" altLang="ko-KR" sz="1400" i="0" dirty="0" smtClean="0">
                <a:latin typeface="+mn-ea"/>
                <a:ea typeface="+mn-ea"/>
              </a:rPr>
              <a:t> </a:t>
            </a:r>
            <a:r>
              <a:rPr lang="ko-KR" altLang="en-US" sz="1400" i="0" dirty="0" smtClean="0">
                <a:latin typeface="+mn-ea"/>
                <a:ea typeface="+mn-ea"/>
              </a:rPr>
              <a:t>기록</a:t>
            </a:r>
            <a:r>
              <a:rPr lang="en-US" altLang="ko-KR" sz="1400" i="0" dirty="0" smtClean="0">
                <a:latin typeface="+mn-ea"/>
                <a:ea typeface="+mn-ea"/>
              </a:rPr>
              <a:t>(Write)</a:t>
            </a:r>
            <a:endParaRPr lang="ko-KR" altLang="en-US" sz="1400" i="0" dirty="0" smtClean="0">
              <a:latin typeface="+mn-ea"/>
              <a:ea typeface="+mn-ea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레코드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갱신</a:t>
            </a:r>
            <a:r>
              <a:rPr lang="en-US" altLang="ko-KR" sz="1400" i="0" dirty="0" smtClean="0">
                <a:latin typeface="신명조"/>
              </a:rPr>
              <a:t>(update)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레코드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삽입</a:t>
            </a:r>
            <a:r>
              <a:rPr lang="en-US" altLang="ko-KR" sz="1400" i="0" dirty="0" smtClean="0">
                <a:latin typeface="신명조"/>
              </a:rPr>
              <a:t>(insert)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r>
              <a:rPr lang="ko-KR" altLang="en-US" sz="1400" i="0" dirty="0" smtClean="0">
                <a:latin typeface="신명조"/>
              </a:rPr>
              <a:t>레코드</a:t>
            </a:r>
            <a:r>
              <a:rPr lang="en-US" altLang="ko-KR" sz="1400" i="0" dirty="0" smtClean="0">
                <a:latin typeface="신명조"/>
              </a:rPr>
              <a:t> </a:t>
            </a:r>
            <a:r>
              <a:rPr lang="ko-KR" altLang="en-US" sz="1400" i="0" dirty="0" smtClean="0">
                <a:latin typeface="신명조"/>
              </a:rPr>
              <a:t>삭제</a:t>
            </a:r>
            <a:r>
              <a:rPr lang="en-US" altLang="ko-KR" sz="1400" i="0" dirty="0" smtClean="0">
                <a:latin typeface="신명조"/>
              </a:rPr>
              <a:t>(delete)</a:t>
            </a:r>
            <a:endParaRPr lang="en-US" altLang="ko-KR" sz="1400" i="0" dirty="0">
              <a:latin typeface="+mn-ea"/>
              <a:ea typeface="+mn-ea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  <a:buFont typeface="Symbol" panose="05050102010706020507" pitchFamily="18" charset="2"/>
              <a:buChar char="·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 판독</a:t>
            </a:r>
            <a:r>
              <a:rPr lang="en-US" altLang="ko-KR" sz="1400" i="0" dirty="0" smtClean="0">
                <a:latin typeface="+mn-ea"/>
                <a:ea typeface="+mn-ea"/>
              </a:rPr>
              <a:t>(Read)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</a:t>
            </a:r>
            <a:r>
              <a:rPr lang="en-US" altLang="ko-KR" sz="1400" i="0" dirty="0" smtClean="0">
                <a:latin typeface="+mn-ea"/>
                <a:ea typeface="+mn-ea"/>
              </a:rPr>
              <a:t> </a:t>
            </a:r>
            <a:r>
              <a:rPr lang="ko-KR" altLang="en-US" sz="1400" i="0" dirty="0" smtClean="0">
                <a:latin typeface="+mn-ea"/>
                <a:ea typeface="+mn-ea"/>
              </a:rPr>
              <a:t>삭제</a:t>
            </a:r>
            <a:r>
              <a:rPr lang="en-US" altLang="ko-KR" sz="1400" i="0" dirty="0" smtClean="0">
                <a:latin typeface="+mn-ea"/>
                <a:ea typeface="+mn-ea"/>
              </a:rPr>
              <a:t>(Delete)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 </a:t>
            </a:r>
            <a:r>
              <a:rPr lang="en-US" altLang="ko-KR" sz="1400" i="0" dirty="0" smtClean="0">
                <a:latin typeface="+mn-ea"/>
                <a:ea typeface="+mn-ea"/>
              </a:rPr>
              <a:t>Open(</a:t>
            </a:r>
            <a:r>
              <a:rPr lang="ko-KR" altLang="en-US" sz="1400" i="0" dirty="0" smtClean="0">
                <a:latin typeface="+mn-ea"/>
                <a:ea typeface="+mn-ea"/>
              </a:rPr>
              <a:t>개방</a:t>
            </a:r>
            <a:r>
              <a:rPr lang="en-US" altLang="ko-KR" sz="1400" i="0" dirty="0" smtClean="0">
                <a:latin typeface="+mn-ea"/>
                <a:ea typeface="+mn-ea"/>
              </a:rPr>
              <a:t>)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 </a:t>
            </a:r>
            <a:r>
              <a:rPr lang="en-US" altLang="ko-KR" sz="1400" i="0" dirty="0" smtClean="0">
                <a:latin typeface="+mn-ea"/>
                <a:ea typeface="+mn-ea"/>
              </a:rPr>
              <a:t>Close(</a:t>
            </a:r>
            <a:r>
              <a:rPr lang="ko-KR" altLang="en-US" sz="1400" i="0" dirty="0" smtClean="0">
                <a:latin typeface="+mn-ea"/>
                <a:ea typeface="+mn-ea"/>
              </a:rPr>
              <a:t>폐쇄</a:t>
            </a:r>
            <a:r>
              <a:rPr lang="en-US" altLang="ko-KR" sz="1400" i="0" dirty="0" smtClean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좀 더 알아야 할 내용 </a:t>
            </a:r>
            <a:r>
              <a:rPr lang="en-US" altLang="ko-KR" sz="1400" i="0" dirty="0" smtClean="0">
                <a:latin typeface="+mn-ea"/>
                <a:ea typeface="+mn-ea"/>
              </a:rPr>
              <a:t>: </a:t>
            </a:r>
            <a:r>
              <a:rPr lang="ko-KR" altLang="en-US" sz="1400" i="0" dirty="0" smtClean="0">
                <a:latin typeface="+mn-ea"/>
                <a:ea typeface="+mn-ea"/>
              </a:rPr>
              <a:t>디렉토리</a:t>
            </a:r>
            <a:r>
              <a:rPr lang="en-US" altLang="ko-KR" sz="1400" i="0" dirty="0" smtClean="0">
                <a:latin typeface="+mn-ea"/>
                <a:ea typeface="+mn-ea"/>
              </a:rPr>
              <a:t>(directory), </a:t>
            </a:r>
            <a:r>
              <a:rPr lang="ko-KR" altLang="en-US" sz="1400" i="0" dirty="0" smtClean="0">
                <a:latin typeface="+mn-ea"/>
                <a:ea typeface="+mn-ea"/>
              </a:rPr>
              <a:t>레코드 주소</a:t>
            </a:r>
            <a:r>
              <a:rPr lang="en-US" altLang="ko-KR" sz="1400" i="0" dirty="0" smtClean="0">
                <a:latin typeface="+mn-ea"/>
                <a:ea typeface="+mn-ea"/>
              </a:rPr>
              <a:t>(address), </a:t>
            </a:r>
            <a:r>
              <a:rPr lang="ko-KR" altLang="en-US" sz="1400" i="0" dirty="0" smtClean="0">
                <a:latin typeface="+mn-ea"/>
                <a:ea typeface="+mn-ea"/>
              </a:rPr>
              <a:t>버퍼</a:t>
            </a:r>
            <a:r>
              <a:rPr lang="en-US" altLang="ko-KR" sz="1400" i="0" dirty="0" smtClean="0">
                <a:latin typeface="+mn-ea"/>
                <a:ea typeface="+mn-ea"/>
              </a:rPr>
              <a:t>(buffer) (</a:t>
            </a:r>
            <a:r>
              <a:rPr lang="ko-KR" altLang="en-US" sz="1400" i="0" dirty="0" smtClean="0">
                <a:latin typeface="+mn-ea"/>
                <a:ea typeface="+mn-ea"/>
              </a:rPr>
              <a:t>버퍼</a:t>
            </a:r>
            <a:r>
              <a:rPr lang="en-US" altLang="ko-KR" sz="1400" i="0" dirty="0" smtClean="0">
                <a:latin typeface="+mn-ea"/>
                <a:ea typeface="+mn-ea"/>
              </a:rPr>
              <a:t> </a:t>
            </a:r>
            <a:r>
              <a:rPr lang="ko-KR" altLang="en-US" sz="1400" i="0" dirty="0" smtClean="0">
                <a:latin typeface="+mn-ea"/>
                <a:ea typeface="+mn-ea"/>
              </a:rPr>
              <a:t>할당</a:t>
            </a:r>
            <a:r>
              <a:rPr lang="en-US" altLang="ko-KR" sz="1400" i="0" dirty="0" smtClean="0">
                <a:latin typeface="+mn-ea"/>
                <a:ea typeface="+mn-ea"/>
              </a:rPr>
              <a:t>, </a:t>
            </a:r>
            <a:r>
              <a:rPr lang="ko-KR" altLang="en-US" sz="1400" i="0" dirty="0" smtClean="0">
                <a:latin typeface="+mn-ea"/>
                <a:ea typeface="+mn-ea"/>
              </a:rPr>
              <a:t>버퍼 반환</a:t>
            </a:r>
            <a:r>
              <a:rPr lang="en-US" altLang="ko-KR" sz="1400" i="0" dirty="0" smtClean="0">
                <a:latin typeface="+mn-ea"/>
                <a:ea typeface="+mn-ea"/>
              </a:rPr>
              <a:t>)</a:t>
            </a: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9C7C6-3AC0-4832-8883-7156D4474D6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 dirty="0" smtClean="0"/>
          </a:p>
        </p:txBody>
      </p:sp>
      <p:sp>
        <p:nvSpPr>
          <p:cNvPr id="2" name="원통 1"/>
          <p:cNvSpPr/>
          <p:nvPr/>
        </p:nvSpPr>
        <p:spPr bwMode="auto">
          <a:xfrm>
            <a:off x="1073150" y="4760913"/>
            <a:ext cx="4608513" cy="126047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defRPr/>
            </a:pP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25638" y="5121275"/>
          <a:ext cx="2963861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50">
                  <a:extLst>
                    <a:ext uri="{9D8B030D-6E8A-4147-A177-3AD203B41FA5}">
                      <a16:colId xmlns:a16="http://schemas.microsoft.com/office/drawing/2014/main" val="119056909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2208309059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1195868272"/>
                    </a:ext>
                  </a:extLst>
                </a:gridCol>
                <a:gridCol w="223825">
                  <a:extLst>
                    <a:ext uri="{9D8B030D-6E8A-4147-A177-3AD203B41FA5}">
                      <a16:colId xmlns:a16="http://schemas.microsoft.com/office/drawing/2014/main" val="3888397871"/>
                    </a:ext>
                  </a:extLst>
                </a:gridCol>
                <a:gridCol w="478403">
                  <a:extLst>
                    <a:ext uri="{9D8B030D-6E8A-4147-A177-3AD203B41FA5}">
                      <a16:colId xmlns:a16="http://schemas.microsoft.com/office/drawing/2014/main" val="3973545284"/>
                    </a:ext>
                  </a:extLst>
                </a:gridCol>
                <a:gridCol w="473462">
                  <a:extLst>
                    <a:ext uri="{9D8B030D-6E8A-4147-A177-3AD203B41FA5}">
                      <a16:colId xmlns:a16="http://schemas.microsoft.com/office/drawing/2014/main" val="2153792445"/>
                    </a:ext>
                  </a:extLst>
                </a:gridCol>
                <a:gridCol w="445221">
                  <a:extLst>
                    <a:ext uri="{9D8B030D-6E8A-4147-A177-3AD203B41FA5}">
                      <a16:colId xmlns:a16="http://schemas.microsoft.com/office/drawing/2014/main" val="352786543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레크드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67697"/>
                  </a:ext>
                </a:extLst>
              </a:tr>
            </a:tbl>
          </a:graphicData>
        </a:graphic>
      </p:graphicFrame>
      <p:sp>
        <p:nvSpPr>
          <p:cNvPr id="12310" name="직사각형 3"/>
          <p:cNvSpPr>
            <a:spLocks noChangeArrowheads="1"/>
          </p:cNvSpPr>
          <p:nvPr/>
        </p:nvSpPr>
        <p:spPr bwMode="auto">
          <a:xfrm>
            <a:off x="1042988" y="1736725"/>
            <a:ext cx="4681537" cy="28082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cxnSp>
        <p:nvCxnSpPr>
          <p:cNvPr id="12311" name="직선 연결선 5"/>
          <p:cNvCxnSpPr>
            <a:cxnSpLocks noChangeShapeType="1"/>
            <a:stCxn id="12310" idx="1"/>
            <a:endCxn id="12310" idx="3"/>
          </p:cNvCxnSpPr>
          <p:nvPr/>
        </p:nvCxnSpPr>
        <p:spPr bwMode="auto">
          <a:xfrm>
            <a:off x="1042988" y="3141663"/>
            <a:ext cx="46815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Box 6"/>
          <p:cNvSpPr txBox="1">
            <a:spLocks noChangeArrowheads="1"/>
          </p:cNvSpPr>
          <p:nvPr/>
        </p:nvSpPr>
        <p:spPr bwMode="auto">
          <a:xfrm>
            <a:off x="1000125" y="3151188"/>
            <a:ext cx="11445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200">
                <a:latin typeface="신명조"/>
              </a:rPr>
              <a:t>운영체제 영역</a:t>
            </a:r>
          </a:p>
        </p:txBody>
      </p:sp>
      <p:sp>
        <p:nvSpPr>
          <p:cNvPr id="12313" name="TextBox 10"/>
          <p:cNvSpPr txBox="1">
            <a:spLocks noChangeArrowheads="1"/>
          </p:cNvSpPr>
          <p:nvPr/>
        </p:nvSpPr>
        <p:spPr bwMode="auto">
          <a:xfrm>
            <a:off x="1000125" y="1746250"/>
            <a:ext cx="993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200">
                <a:latin typeface="신명조"/>
              </a:rPr>
              <a:t>사용자 영역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705100" y="3598863"/>
          <a:ext cx="1343025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106389953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57662165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223896726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96314"/>
                  </a:ext>
                </a:extLst>
              </a:tr>
            </a:tbl>
          </a:graphicData>
        </a:graphic>
      </p:graphicFrame>
      <p:sp>
        <p:nvSpPr>
          <p:cNvPr id="12324" name="TextBox 8"/>
          <p:cNvSpPr txBox="1">
            <a:spLocks noChangeArrowheads="1"/>
          </p:cNvSpPr>
          <p:nvPr/>
        </p:nvSpPr>
        <p:spPr bwMode="auto">
          <a:xfrm>
            <a:off x="2182813" y="3906838"/>
            <a:ext cx="1085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0" i="0">
                <a:latin typeface="신명조"/>
              </a:rPr>
              <a:t>Buffer </a:t>
            </a:r>
            <a:r>
              <a:rPr lang="ko-KR" altLang="en-US" sz="1400" b="0" i="0">
                <a:latin typeface="신명조"/>
              </a:rPr>
              <a:t>영역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152775" y="2312988"/>
          <a:ext cx="447675" cy="25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1063899531"/>
                    </a:ext>
                  </a:extLst>
                </a:gridCol>
              </a:tblGrid>
              <a:tr h="25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96314"/>
                  </a:ext>
                </a:extLst>
              </a:tr>
            </a:tbl>
          </a:graphicData>
        </a:graphic>
      </p:graphicFrame>
      <p:sp>
        <p:nvSpPr>
          <p:cNvPr id="12331" name="직사각형 9"/>
          <p:cNvSpPr>
            <a:spLocks noChangeArrowheads="1"/>
          </p:cNvSpPr>
          <p:nvPr/>
        </p:nvSpPr>
        <p:spPr bwMode="auto">
          <a:xfrm>
            <a:off x="2894013" y="2022475"/>
            <a:ext cx="987425" cy="866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7175" y="1757363"/>
            <a:ext cx="1158875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+mj-ea"/>
                <a:ea typeface="+mj-ea"/>
              </a:rPr>
              <a:t>응용</a:t>
            </a:r>
            <a:r>
              <a:rPr lang="en-US" altLang="ko-KR" sz="1200" i="0" dirty="0">
                <a:latin typeface="+mj-ea"/>
                <a:ea typeface="+mj-ea"/>
              </a:rPr>
              <a:t> </a:t>
            </a:r>
            <a:r>
              <a:rPr lang="ko-KR" altLang="en-US" sz="1200" i="0" dirty="0">
                <a:latin typeface="+mj-ea"/>
                <a:ea typeface="+mj-ea"/>
              </a:rPr>
              <a:t>프로그램</a:t>
            </a:r>
          </a:p>
        </p:txBody>
      </p:sp>
      <p:cxnSp>
        <p:nvCxnSpPr>
          <p:cNvPr id="12333" name="직선 화살표 연결선 16"/>
          <p:cNvCxnSpPr>
            <a:cxnSpLocks noChangeShapeType="1"/>
          </p:cNvCxnSpPr>
          <p:nvPr/>
        </p:nvCxnSpPr>
        <p:spPr bwMode="auto">
          <a:xfrm flipV="1">
            <a:off x="3054350" y="2540000"/>
            <a:ext cx="433388" cy="1033463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4" name="TextBox 17"/>
          <p:cNvSpPr txBox="1">
            <a:spLocks noChangeArrowheads="1"/>
          </p:cNvSpPr>
          <p:nvPr/>
        </p:nvSpPr>
        <p:spPr bwMode="auto">
          <a:xfrm>
            <a:off x="3175000" y="2065338"/>
            <a:ext cx="692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i="0">
                <a:latin typeface="신명조"/>
              </a:rPr>
              <a:t>작업영역</a:t>
            </a: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2919413" y="2560638"/>
            <a:ext cx="436562" cy="1038225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H="1">
            <a:off x="2695575" y="3995738"/>
            <a:ext cx="655638" cy="1074737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37" name="직선 화살표 연결선 29"/>
          <p:cNvCxnSpPr>
            <a:cxnSpLocks noChangeShapeType="1"/>
          </p:cNvCxnSpPr>
          <p:nvPr/>
        </p:nvCxnSpPr>
        <p:spPr bwMode="auto">
          <a:xfrm flipH="1">
            <a:off x="2859088" y="3952875"/>
            <a:ext cx="657225" cy="1074738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8" name="왼쪽 중괄호 26"/>
          <p:cNvSpPr>
            <a:spLocks/>
          </p:cNvSpPr>
          <p:nvPr/>
        </p:nvSpPr>
        <p:spPr bwMode="auto">
          <a:xfrm rot="-5400000">
            <a:off x="2528095" y="4968081"/>
            <a:ext cx="138112" cy="1343025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sp>
        <p:nvSpPr>
          <p:cNvPr id="12339" name="왼쪽 중괄호 31"/>
          <p:cNvSpPr>
            <a:spLocks/>
          </p:cNvSpPr>
          <p:nvPr/>
        </p:nvSpPr>
        <p:spPr bwMode="auto">
          <a:xfrm rot="-5400000">
            <a:off x="4110832" y="4974431"/>
            <a:ext cx="138112" cy="1343025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ko-KR" altLang="en-US" sz="1400">
              <a:latin typeface="신명조"/>
            </a:endParaRPr>
          </a:p>
        </p:txBody>
      </p:sp>
      <p:sp>
        <p:nvSpPr>
          <p:cNvPr id="12340" name="TextBox 27"/>
          <p:cNvSpPr txBox="1">
            <a:spLocks noChangeArrowheads="1"/>
          </p:cNvSpPr>
          <p:nvPr/>
        </p:nvSpPr>
        <p:spPr bwMode="auto">
          <a:xfrm>
            <a:off x="2303463" y="5697538"/>
            <a:ext cx="58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block1</a:t>
            </a:r>
            <a:endParaRPr lang="ko-KR" altLang="en-US" sz="1000" i="0">
              <a:latin typeface="신명조"/>
            </a:endParaRPr>
          </a:p>
        </p:txBody>
      </p:sp>
      <p:sp>
        <p:nvSpPr>
          <p:cNvPr id="12341" name="TextBox 33"/>
          <p:cNvSpPr txBox="1">
            <a:spLocks noChangeArrowheads="1"/>
          </p:cNvSpPr>
          <p:nvPr/>
        </p:nvSpPr>
        <p:spPr bwMode="auto">
          <a:xfrm>
            <a:off x="3886200" y="5697538"/>
            <a:ext cx="58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i="0">
                <a:latin typeface="신명조"/>
              </a:rPr>
              <a:t>block2</a:t>
            </a:r>
            <a:endParaRPr lang="ko-KR" altLang="en-US" sz="1000" i="0">
              <a:latin typeface="신명조"/>
            </a:endParaRPr>
          </a:p>
        </p:txBody>
      </p:sp>
      <p:sp>
        <p:nvSpPr>
          <p:cNvPr id="12342" name="Rectangle 2"/>
          <p:cNvSpPr>
            <a:spLocks noChangeArrowheads="1"/>
          </p:cNvSpPr>
          <p:nvPr/>
        </p:nvSpPr>
        <p:spPr bwMode="auto">
          <a:xfrm>
            <a:off x="2132013" y="361950"/>
            <a:ext cx="48815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i="0"/>
              <a:t> 1.2 </a:t>
            </a:r>
            <a:r>
              <a:rPr lang="ko-KR" altLang="en-US" sz="2400" i="0"/>
              <a:t>파일 연산</a:t>
            </a:r>
            <a:r>
              <a:rPr lang="en-US" altLang="ko-KR" sz="2400" i="0"/>
              <a:t>(Operations) (Cont.)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57200" y="1052513"/>
            <a:ext cx="8229600" cy="53149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1341438" indent="-1341438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파일 판독</a:t>
            </a:r>
            <a:r>
              <a:rPr lang="en-US" altLang="ko-KR" sz="1400" i="0" dirty="0" smtClean="0">
                <a:latin typeface="+mn-ea"/>
                <a:ea typeface="+mn-ea"/>
              </a:rPr>
              <a:t>/</a:t>
            </a:r>
            <a:r>
              <a:rPr lang="ko-KR" altLang="en-US" sz="1400" i="0" dirty="0" smtClean="0">
                <a:latin typeface="+mn-ea"/>
                <a:ea typeface="+mn-ea"/>
              </a:rPr>
              <a:t>기록 연산의 원리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2025" y="1803400"/>
            <a:ext cx="26860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 dirty="0">
                <a:latin typeface="+mj-ea"/>
                <a:ea typeface="+mj-ea"/>
              </a:rPr>
              <a:t>- </a:t>
            </a:r>
            <a:r>
              <a:rPr lang="ko-KR" altLang="en-US" sz="1200" i="0" dirty="0">
                <a:latin typeface="+mj-ea"/>
                <a:ea typeface="+mj-ea"/>
              </a:rPr>
              <a:t>블록</a:t>
            </a:r>
            <a:r>
              <a:rPr lang="en-US" altLang="ko-KR" sz="1200" i="0" dirty="0">
                <a:latin typeface="+mj-ea"/>
                <a:ea typeface="+mj-ea"/>
              </a:rPr>
              <a:t> </a:t>
            </a:r>
            <a:r>
              <a:rPr lang="ko-KR" altLang="en-US" sz="1200" i="0" dirty="0">
                <a:latin typeface="+mj-ea"/>
                <a:ea typeface="+mj-ea"/>
              </a:rPr>
              <a:t>단위의 판독</a:t>
            </a:r>
            <a:r>
              <a:rPr lang="en-US" altLang="ko-KR" sz="1200" i="0" dirty="0">
                <a:latin typeface="+mj-ea"/>
                <a:ea typeface="+mj-ea"/>
              </a:rPr>
              <a:t>/</a:t>
            </a:r>
            <a:r>
              <a:rPr lang="ko-KR" altLang="en-US" sz="1200" i="0" dirty="0">
                <a:latin typeface="+mj-ea"/>
                <a:ea typeface="+mj-ea"/>
              </a:rPr>
              <a:t>기록</a:t>
            </a:r>
            <a:endParaRPr lang="en-US" altLang="ko-KR" sz="1200" i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i="0" dirty="0">
                <a:latin typeface="+mj-ea"/>
                <a:ea typeface="+mj-ea"/>
              </a:rPr>
              <a:t>- </a:t>
            </a:r>
            <a:r>
              <a:rPr lang="ko-KR" altLang="en-US" sz="1200" i="0" dirty="0">
                <a:latin typeface="+mj-ea"/>
                <a:ea typeface="+mj-ea"/>
              </a:rPr>
              <a:t>입력과 출력을 위해 버퍼 영역 이용</a:t>
            </a:r>
            <a:endParaRPr lang="en-US" altLang="ko-KR" sz="1200" i="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1200" i="0" dirty="0">
              <a:latin typeface="+mj-ea"/>
              <a:ea typeface="+mj-ea"/>
            </a:endParaRPr>
          </a:p>
        </p:txBody>
      </p:sp>
      <p:sp>
        <p:nvSpPr>
          <p:cNvPr id="12345" name="TextBox 30"/>
          <p:cNvSpPr txBox="1">
            <a:spLocks noChangeArrowheads="1"/>
          </p:cNvSpPr>
          <p:nvPr/>
        </p:nvSpPr>
        <p:spPr bwMode="auto">
          <a:xfrm>
            <a:off x="2943225" y="1500188"/>
            <a:ext cx="106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solidFill>
                  <a:srgbClr val="0000FF"/>
                </a:solidFill>
                <a:latin typeface="신명조"/>
              </a:rPr>
              <a:t>메인메모리</a:t>
            </a:r>
          </a:p>
        </p:txBody>
      </p:sp>
      <p:sp>
        <p:nvSpPr>
          <p:cNvPr id="12346" name="TextBox 38"/>
          <p:cNvSpPr txBox="1">
            <a:spLocks noChangeArrowheads="1"/>
          </p:cNvSpPr>
          <p:nvPr/>
        </p:nvSpPr>
        <p:spPr bwMode="auto">
          <a:xfrm>
            <a:off x="3668713" y="4729163"/>
            <a:ext cx="1304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i="0">
                <a:solidFill>
                  <a:srgbClr val="0000FF"/>
                </a:solidFill>
                <a:latin typeface="신명조"/>
              </a:rPr>
              <a:t>보조기억 장치</a:t>
            </a:r>
          </a:p>
        </p:txBody>
      </p:sp>
      <p:cxnSp>
        <p:nvCxnSpPr>
          <p:cNvPr id="12347" name="직선 화살표 연결선 44"/>
          <p:cNvCxnSpPr>
            <a:cxnSpLocks noChangeShapeType="1"/>
          </p:cNvCxnSpPr>
          <p:nvPr/>
        </p:nvCxnSpPr>
        <p:spPr bwMode="auto">
          <a:xfrm flipH="1" flipV="1">
            <a:off x="5773738" y="5810250"/>
            <a:ext cx="615950" cy="9525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화살표 연결선 50"/>
          <p:cNvCxnSpPr/>
          <p:nvPr/>
        </p:nvCxnSpPr>
        <p:spPr bwMode="auto">
          <a:xfrm flipH="1" flipV="1">
            <a:off x="5773738" y="6043613"/>
            <a:ext cx="615950" cy="9525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389688" y="5680075"/>
            <a:ext cx="4857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+mj-ea"/>
                <a:ea typeface="+mj-ea"/>
              </a:rPr>
              <a:t>판독</a:t>
            </a:r>
            <a:endParaRPr lang="en-US" altLang="ko-KR" sz="1200" i="0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89688" y="5915025"/>
            <a:ext cx="4857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+mj-ea"/>
                <a:ea typeface="+mj-ea"/>
              </a:rPr>
              <a:t>기록</a:t>
            </a:r>
            <a:endParaRPr lang="en-US" altLang="ko-KR" sz="1200" i="0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6769" y="644825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rtlCol="0" anchor="t" anchorCtr="0" compatLnSpc="1">
        <a:prstTxWarp prst="textNoShape">
          <a:avLst/>
        </a:prstTxWarp>
        <a:noAutofit/>
      </a:bodyPr>
      <a:lstStyle>
        <a:defPPr marL="0" marR="0" indent="0" algn="just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1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18583</TotalTime>
  <Words>842</Words>
  <Application>Microsoft Office PowerPoint</Application>
  <PresentationFormat>화면 슬라이드 쇼(4:3)</PresentationFormat>
  <Paragraphs>197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돋움</vt:lpstr>
      <vt:lpstr>맑은</vt:lpstr>
      <vt:lpstr>맑은 고딕</vt:lpstr>
      <vt:lpstr>신명조</vt:lpstr>
      <vt:lpstr>Symbol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강릉대학교 컴퓨터공학과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</dc:title>
  <dc:creator>김창화</dc:creator>
  <cp:lastModifiedBy>삼성영동IT</cp:lastModifiedBy>
  <cp:revision>308</cp:revision>
  <cp:lastPrinted>1999-03-03T02:32:02Z</cp:lastPrinted>
  <dcterms:created xsi:type="dcterms:W3CDTF">1999-02-12T08:22:21Z</dcterms:created>
  <dcterms:modified xsi:type="dcterms:W3CDTF">2019-08-02T04:10:40Z</dcterms:modified>
</cp:coreProperties>
</file>