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85" r:id="rId3"/>
    <p:sldId id="516" r:id="rId4"/>
    <p:sldId id="519" r:id="rId5"/>
    <p:sldId id="515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A0000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2" d="100"/>
          <a:sy n="112" d="100"/>
        </p:scale>
        <p:origin x="1482" y="96"/>
      </p:cViewPr>
      <p:guideLst>
        <p:guide orient="horz" pos="5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1E7BB-275B-49B8-A1D6-1DB7EBA7215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2A13A837-0197-4B17-8EC3-5EB344EA5693}">
      <dgm:prSet phldrT="[텍스트]"/>
      <dgm:spPr/>
      <dgm:t>
        <a:bodyPr/>
        <a:lstStyle/>
        <a:p>
          <a:pPr latinLnBrk="1"/>
          <a:r>
            <a:rPr lang="ko-KR" altLang="en-US" dirty="0" smtClean="0"/>
            <a:t>문서들을 </a:t>
          </a:r>
          <a:r>
            <a:rPr lang="ko-KR" altLang="en-US" b="1" dirty="0" smtClean="0"/>
            <a:t>문서 파일</a:t>
          </a:r>
          <a:r>
            <a:rPr lang="ko-KR" altLang="en-US" dirty="0" smtClean="0"/>
            <a:t>에 순차적으로 저장</a:t>
          </a:r>
          <a:endParaRPr lang="ko-KR" altLang="en-US" dirty="0"/>
        </a:p>
      </dgm:t>
    </dgm:pt>
    <dgm:pt modelId="{F4E399FE-5F05-4819-A7D1-C1E04C9D1833}" type="parTrans" cxnId="{6A00F67E-CE9B-4396-8BDD-CF0779B63284}">
      <dgm:prSet/>
      <dgm:spPr/>
      <dgm:t>
        <a:bodyPr/>
        <a:lstStyle/>
        <a:p>
          <a:pPr latinLnBrk="1"/>
          <a:endParaRPr lang="ko-KR" altLang="en-US"/>
        </a:p>
      </dgm:t>
    </dgm:pt>
    <dgm:pt modelId="{6EA3E7B3-FA85-4BED-9068-50CE2ADEE813}" type="sibTrans" cxnId="{6A00F67E-CE9B-4396-8BDD-CF0779B63284}">
      <dgm:prSet/>
      <dgm:spPr/>
      <dgm:t>
        <a:bodyPr/>
        <a:lstStyle/>
        <a:p>
          <a:pPr latinLnBrk="1"/>
          <a:endParaRPr lang="ko-KR" altLang="en-US"/>
        </a:p>
      </dgm:t>
    </dgm:pt>
    <dgm:pt modelId="{566C85B6-A000-4885-8A9F-37B70AEFCEE7}">
      <dgm:prSet phldrT="[텍스트]"/>
      <dgm:spPr/>
      <dgm:t>
        <a:bodyPr/>
        <a:lstStyle/>
        <a:p>
          <a:pPr latinLnBrk="1"/>
          <a:r>
            <a:rPr lang="ko-KR" altLang="en-US" dirty="0" smtClean="0"/>
            <a:t>각 문서에 대한 </a:t>
          </a:r>
          <a:r>
            <a:rPr lang="ko-KR" altLang="en-US" dirty="0" err="1" smtClean="0"/>
            <a:t>시그니처를</a:t>
          </a:r>
          <a:r>
            <a:rPr lang="ko-KR" altLang="en-US" dirty="0" smtClean="0"/>
            <a:t> </a:t>
          </a:r>
          <a:r>
            <a:rPr lang="ko-KR" altLang="en-US" b="1" dirty="0" err="1" smtClean="0"/>
            <a:t>시그니처</a:t>
          </a:r>
          <a:r>
            <a:rPr lang="ko-KR" altLang="en-US" b="1" dirty="0" smtClean="0"/>
            <a:t> 파일에 </a:t>
          </a:r>
          <a:r>
            <a:rPr lang="ko-KR" altLang="en-US" dirty="0" smtClean="0"/>
            <a:t>저장</a:t>
          </a:r>
          <a:endParaRPr lang="ko-KR" altLang="en-US" dirty="0"/>
        </a:p>
      </dgm:t>
    </dgm:pt>
    <dgm:pt modelId="{22A05129-8CA7-4816-B5A8-B2D1851D209E}" type="parTrans" cxnId="{767771C6-7AAF-406E-9E92-2B98DE03E288}">
      <dgm:prSet/>
      <dgm:spPr/>
      <dgm:t>
        <a:bodyPr/>
        <a:lstStyle/>
        <a:p>
          <a:pPr latinLnBrk="1"/>
          <a:endParaRPr lang="ko-KR" altLang="en-US"/>
        </a:p>
      </dgm:t>
    </dgm:pt>
    <dgm:pt modelId="{A8066946-BBF9-4064-85DE-0F3E38C0E1BE}" type="sibTrans" cxnId="{767771C6-7AAF-406E-9E92-2B98DE03E288}">
      <dgm:prSet/>
      <dgm:spPr/>
      <dgm:t>
        <a:bodyPr/>
        <a:lstStyle/>
        <a:p>
          <a:pPr latinLnBrk="1"/>
          <a:endParaRPr lang="ko-KR" altLang="en-US"/>
        </a:p>
      </dgm:t>
    </dgm:pt>
    <dgm:pt modelId="{E5ADCF82-3412-4AFC-94AC-FB71A4D25972}">
      <dgm:prSet phldrT="[텍스트]"/>
      <dgm:spPr/>
      <dgm:t>
        <a:bodyPr/>
        <a:lstStyle/>
        <a:p>
          <a:pPr latinLnBrk="1"/>
          <a:r>
            <a:rPr lang="ko-KR" altLang="en-US" dirty="0" smtClean="0"/>
            <a:t>주어진 </a:t>
          </a:r>
          <a:r>
            <a:rPr lang="ko-KR" altLang="en-US" dirty="0" err="1" smtClean="0"/>
            <a:t>질의문에</a:t>
          </a:r>
          <a:r>
            <a:rPr lang="ko-KR" altLang="en-US" dirty="0" smtClean="0"/>
            <a:t> 대한 </a:t>
          </a:r>
          <a:r>
            <a:rPr lang="ko-KR" altLang="en-US" b="1" dirty="0" smtClean="0"/>
            <a:t>질의 </a:t>
          </a:r>
          <a:r>
            <a:rPr lang="ko-KR" altLang="en-US" b="1" dirty="0" err="1" smtClean="0"/>
            <a:t>시그니처</a:t>
          </a:r>
          <a:r>
            <a:rPr lang="ko-KR" altLang="en-US" dirty="0" smtClean="0"/>
            <a:t> 생성</a:t>
          </a:r>
          <a:endParaRPr lang="ko-KR" altLang="en-US" dirty="0"/>
        </a:p>
      </dgm:t>
    </dgm:pt>
    <dgm:pt modelId="{2D2AFEE3-FFA6-4A22-BD7B-CED2BFA2D39C}" type="parTrans" cxnId="{7FDBA86C-AAAF-44FD-AF76-FA426664AA98}">
      <dgm:prSet/>
      <dgm:spPr/>
      <dgm:t>
        <a:bodyPr/>
        <a:lstStyle/>
        <a:p>
          <a:pPr latinLnBrk="1"/>
          <a:endParaRPr lang="ko-KR" altLang="en-US"/>
        </a:p>
      </dgm:t>
    </dgm:pt>
    <dgm:pt modelId="{A8695B18-19D8-44A5-BB26-61F08D8CF1D0}" type="sibTrans" cxnId="{7FDBA86C-AAAF-44FD-AF76-FA426664AA98}">
      <dgm:prSet/>
      <dgm:spPr/>
      <dgm:t>
        <a:bodyPr/>
        <a:lstStyle/>
        <a:p>
          <a:pPr latinLnBrk="1"/>
          <a:endParaRPr lang="ko-KR" altLang="en-US"/>
        </a:p>
      </dgm:t>
    </dgm:pt>
    <dgm:pt modelId="{1FCD7A79-8BFD-4CFB-804F-1A40293CCE4D}">
      <dgm:prSet/>
      <dgm:spPr/>
      <dgm:t>
        <a:bodyPr/>
        <a:lstStyle/>
        <a:p>
          <a:pPr latinLnBrk="1"/>
          <a:r>
            <a:rPr lang="ko-KR" altLang="en-US" dirty="0" err="1" smtClean="0"/>
            <a:t>시그니처</a:t>
          </a:r>
          <a:r>
            <a:rPr lang="ko-KR" altLang="en-US" dirty="0" smtClean="0"/>
            <a:t> 파일을 대상으로 각 문서 </a:t>
          </a:r>
          <a:r>
            <a:rPr lang="ko-KR" altLang="en-US" dirty="0" err="1" smtClean="0"/>
            <a:t>시그니처와</a:t>
          </a:r>
          <a:r>
            <a:rPr lang="ko-KR" altLang="en-US" dirty="0" smtClean="0"/>
            <a:t> 질의 </a:t>
          </a:r>
          <a:r>
            <a:rPr lang="ko-KR" altLang="en-US" dirty="0" err="1" smtClean="0"/>
            <a:t>시그니처를</a:t>
          </a:r>
          <a:r>
            <a:rPr lang="ko-KR" altLang="en-US" dirty="0" smtClean="0"/>
            <a:t> 이용하여 결과 가능성이 없는 문서들을 제외  </a:t>
          </a:r>
          <a:endParaRPr lang="ko-KR" altLang="en-US" dirty="0"/>
        </a:p>
      </dgm:t>
    </dgm:pt>
    <dgm:pt modelId="{F8AEEBF4-2800-409A-A1A8-F6EC6C9BB7A4}" type="parTrans" cxnId="{41985983-F52E-4E32-BB5C-31BB2BB93B9D}">
      <dgm:prSet/>
      <dgm:spPr/>
      <dgm:t>
        <a:bodyPr/>
        <a:lstStyle/>
        <a:p>
          <a:pPr latinLnBrk="1"/>
          <a:endParaRPr lang="ko-KR" altLang="en-US"/>
        </a:p>
      </dgm:t>
    </dgm:pt>
    <dgm:pt modelId="{05F5B38B-EDF7-48DE-8C77-40A9B1222174}" type="sibTrans" cxnId="{41985983-F52E-4E32-BB5C-31BB2BB93B9D}">
      <dgm:prSet/>
      <dgm:spPr/>
      <dgm:t>
        <a:bodyPr/>
        <a:lstStyle/>
        <a:p>
          <a:pPr latinLnBrk="1"/>
          <a:endParaRPr lang="ko-KR" altLang="en-US"/>
        </a:p>
      </dgm:t>
    </dgm:pt>
    <dgm:pt modelId="{643A01B2-9521-4101-B18D-EA6509E000A2}">
      <dgm:prSet/>
      <dgm:spPr/>
      <dgm:t>
        <a:bodyPr/>
        <a:lstStyle/>
        <a:p>
          <a:pPr latinLnBrk="1"/>
          <a:r>
            <a:rPr lang="ko-KR" altLang="en-US" dirty="0" smtClean="0"/>
            <a:t>남은 문서들에 대해 </a:t>
          </a:r>
          <a:r>
            <a:rPr lang="ko-KR" altLang="en-US" dirty="0" err="1" smtClean="0"/>
            <a:t>질의문의</a:t>
          </a:r>
          <a:r>
            <a:rPr lang="ko-KR" altLang="en-US" dirty="0" smtClean="0"/>
            <a:t> 키워드를 포함하는 문서들을 결과로 출력</a:t>
          </a:r>
          <a:endParaRPr lang="ko-KR" altLang="en-US" dirty="0"/>
        </a:p>
      </dgm:t>
    </dgm:pt>
    <dgm:pt modelId="{F29FD56D-09B4-43EC-8B76-022EFF7E9FC9}" type="parTrans" cxnId="{E67C76ED-D171-401A-98AB-C3F1B799F432}">
      <dgm:prSet/>
      <dgm:spPr/>
      <dgm:t>
        <a:bodyPr/>
        <a:lstStyle/>
        <a:p>
          <a:pPr latinLnBrk="1"/>
          <a:endParaRPr lang="ko-KR" altLang="en-US"/>
        </a:p>
      </dgm:t>
    </dgm:pt>
    <dgm:pt modelId="{094B15AD-6323-4598-B7B1-7F9D931DC9C6}" type="sibTrans" cxnId="{E67C76ED-D171-401A-98AB-C3F1B799F432}">
      <dgm:prSet/>
      <dgm:spPr/>
      <dgm:t>
        <a:bodyPr/>
        <a:lstStyle/>
        <a:p>
          <a:pPr latinLnBrk="1"/>
          <a:endParaRPr lang="ko-KR" altLang="en-US"/>
        </a:p>
      </dgm:t>
    </dgm:pt>
    <dgm:pt modelId="{23ECDED8-D427-4577-97CA-BB9C6E905E8E}" type="pres">
      <dgm:prSet presAssocID="{96D1E7BB-275B-49B8-A1D6-1DB7EBA7215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E305B7-1D9B-459F-8CE3-794F0C397CB7}" type="pres">
      <dgm:prSet presAssocID="{96D1E7BB-275B-49B8-A1D6-1DB7EBA72154}" presName="dummyMaxCanvas" presStyleCnt="0">
        <dgm:presLayoutVars/>
      </dgm:prSet>
      <dgm:spPr/>
    </dgm:pt>
    <dgm:pt modelId="{604B9E05-B05B-4F78-88A5-F14DB76EE890}" type="pres">
      <dgm:prSet presAssocID="{96D1E7BB-275B-49B8-A1D6-1DB7EBA7215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FCABCB-96B8-4040-A748-30DC460125B3}" type="pres">
      <dgm:prSet presAssocID="{96D1E7BB-275B-49B8-A1D6-1DB7EBA7215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E54717-AE33-447B-B6B4-704E2EBF5CC8}" type="pres">
      <dgm:prSet presAssocID="{96D1E7BB-275B-49B8-A1D6-1DB7EBA7215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EAE8F6-42F3-422B-B956-8E0E9DA2221D}" type="pres">
      <dgm:prSet presAssocID="{96D1E7BB-275B-49B8-A1D6-1DB7EBA7215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BF523-09C8-432B-948D-1A92FDEA8441}" type="pres">
      <dgm:prSet presAssocID="{96D1E7BB-275B-49B8-A1D6-1DB7EBA7215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443FD-2358-4B33-B468-A7BB5B3CA121}" type="pres">
      <dgm:prSet presAssocID="{96D1E7BB-275B-49B8-A1D6-1DB7EBA7215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43DFBD-9C45-40F9-9FA7-AAEA2A9192E8}" type="pres">
      <dgm:prSet presAssocID="{96D1E7BB-275B-49B8-A1D6-1DB7EBA7215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82C7B-73E8-40B0-8D8E-FA171CBEE2F9}" type="pres">
      <dgm:prSet presAssocID="{96D1E7BB-275B-49B8-A1D6-1DB7EBA7215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9C15EC-605C-4DC7-96EC-A28E025D1FE9}" type="pres">
      <dgm:prSet presAssocID="{96D1E7BB-275B-49B8-A1D6-1DB7EBA7215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AAE61-C6BE-4C3C-A6C4-A1FBEF5C79D5}" type="pres">
      <dgm:prSet presAssocID="{96D1E7BB-275B-49B8-A1D6-1DB7EBA7215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713D7-842B-4722-91D3-C182B2A064E9}" type="pres">
      <dgm:prSet presAssocID="{96D1E7BB-275B-49B8-A1D6-1DB7EBA7215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FB6A3-DEF5-4E4C-944E-6D0B5A5EDA5F}" type="pres">
      <dgm:prSet presAssocID="{96D1E7BB-275B-49B8-A1D6-1DB7EBA7215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FF11AC-6087-47A8-B7E2-DF5B000992CF}" type="pres">
      <dgm:prSet presAssocID="{96D1E7BB-275B-49B8-A1D6-1DB7EBA7215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C9FB23-B1F7-4619-8CD9-5864926888D0}" type="pres">
      <dgm:prSet presAssocID="{96D1E7BB-275B-49B8-A1D6-1DB7EBA7215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3C82ED-BC2D-4582-8A00-1110F5E2E761}" type="presOf" srcId="{566C85B6-A000-4885-8A9F-37B70AEFCEE7}" destId="{4AFCABCB-96B8-4040-A748-30DC460125B3}" srcOrd="0" destOrd="0" presId="urn:microsoft.com/office/officeart/2005/8/layout/vProcess5"/>
    <dgm:cxn modelId="{9579243B-1425-4CB6-BE54-215300A79651}" type="presOf" srcId="{1FCD7A79-8BFD-4CFB-804F-1A40293CCE4D}" destId="{6AEAE8F6-42F3-422B-B956-8E0E9DA2221D}" srcOrd="0" destOrd="0" presId="urn:microsoft.com/office/officeart/2005/8/layout/vProcess5"/>
    <dgm:cxn modelId="{80F29BCD-FE2B-4B2A-ABF5-74C4723E2955}" type="presOf" srcId="{2A13A837-0197-4B17-8EC3-5EB344EA5693}" destId="{BE8AAE61-C6BE-4C3C-A6C4-A1FBEF5C79D5}" srcOrd="1" destOrd="0" presId="urn:microsoft.com/office/officeart/2005/8/layout/vProcess5"/>
    <dgm:cxn modelId="{623042DC-81D3-4372-8367-52C2273946C6}" type="presOf" srcId="{A8695B18-19D8-44A5-BB26-61F08D8CF1D0}" destId="{BF482C7B-73E8-40B0-8D8E-FA171CBEE2F9}" srcOrd="0" destOrd="0" presId="urn:microsoft.com/office/officeart/2005/8/layout/vProcess5"/>
    <dgm:cxn modelId="{EEF1BB7F-8071-4D7A-A93B-0433D50767BB}" type="presOf" srcId="{05F5B38B-EDF7-48DE-8C77-40A9B1222174}" destId="{589C15EC-605C-4DC7-96EC-A28E025D1FE9}" srcOrd="0" destOrd="0" presId="urn:microsoft.com/office/officeart/2005/8/layout/vProcess5"/>
    <dgm:cxn modelId="{45D317C9-EA1F-4E04-8D6F-3DD08BCEA4B4}" type="presOf" srcId="{643A01B2-9521-4101-B18D-EA6509E000A2}" destId="{86C9FB23-B1F7-4619-8CD9-5864926888D0}" srcOrd="1" destOrd="0" presId="urn:microsoft.com/office/officeart/2005/8/layout/vProcess5"/>
    <dgm:cxn modelId="{7FDBA86C-AAAF-44FD-AF76-FA426664AA98}" srcId="{96D1E7BB-275B-49B8-A1D6-1DB7EBA72154}" destId="{E5ADCF82-3412-4AFC-94AC-FB71A4D25972}" srcOrd="2" destOrd="0" parTransId="{2D2AFEE3-FFA6-4A22-BD7B-CED2BFA2D39C}" sibTransId="{A8695B18-19D8-44A5-BB26-61F08D8CF1D0}"/>
    <dgm:cxn modelId="{767771C6-7AAF-406E-9E92-2B98DE03E288}" srcId="{96D1E7BB-275B-49B8-A1D6-1DB7EBA72154}" destId="{566C85B6-A000-4885-8A9F-37B70AEFCEE7}" srcOrd="1" destOrd="0" parTransId="{22A05129-8CA7-4816-B5A8-B2D1851D209E}" sibTransId="{A8066946-BBF9-4064-85DE-0F3E38C0E1BE}"/>
    <dgm:cxn modelId="{1E3CC51B-BE74-486B-8059-1864EFAA6255}" type="presOf" srcId="{A8066946-BBF9-4064-85DE-0F3E38C0E1BE}" destId="{E043DFBD-9C45-40F9-9FA7-AAEA2A9192E8}" srcOrd="0" destOrd="0" presId="urn:microsoft.com/office/officeart/2005/8/layout/vProcess5"/>
    <dgm:cxn modelId="{36484F6B-E3D9-4D2E-B365-F879B203FF1F}" type="presOf" srcId="{E5ADCF82-3412-4AFC-94AC-FB71A4D25972}" destId="{F7E54717-AE33-447B-B6B4-704E2EBF5CC8}" srcOrd="0" destOrd="0" presId="urn:microsoft.com/office/officeart/2005/8/layout/vProcess5"/>
    <dgm:cxn modelId="{D7722DDA-9908-4D14-802A-779B99764F44}" type="presOf" srcId="{6EA3E7B3-FA85-4BED-9068-50CE2ADEE813}" destId="{017443FD-2358-4B33-B468-A7BB5B3CA121}" srcOrd="0" destOrd="0" presId="urn:microsoft.com/office/officeart/2005/8/layout/vProcess5"/>
    <dgm:cxn modelId="{6AECFF90-3E26-4F68-B880-C12F189FE0EA}" type="presOf" srcId="{96D1E7BB-275B-49B8-A1D6-1DB7EBA72154}" destId="{23ECDED8-D427-4577-97CA-BB9C6E905E8E}" srcOrd="0" destOrd="0" presId="urn:microsoft.com/office/officeart/2005/8/layout/vProcess5"/>
    <dgm:cxn modelId="{6A00F67E-CE9B-4396-8BDD-CF0779B63284}" srcId="{96D1E7BB-275B-49B8-A1D6-1DB7EBA72154}" destId="{2A13A837-0197-4B17-8EC3-5EB344EA5693}" srcOrd="0" destOrd="0" parTransId="{F4E399FE-5F05-4819-A7D1-C1E04C9D1833}" sibTransId="{6EA3E7B3-FA85-4BED-9068-50CE2ADEE813}"/>
    <dgm:cxn modelId="{E67C76ED-D171-401A-98AB-C3F1B799F432}" srcId="{96D1E7BB-275B-49B8-A1D6-1DB7EBA72154}" destId="{643A01B2-9521-4101-B18D-EA6509E000A2}" srcOrd="4" destOrd="0" parTransId="{F29FD56D-09B4-43EC-8B76-022EFF7E9FC9}" sibTransId="{094B15AD-6323-4598-B7B1-7F9D931DC9C6}"/>
    <dgm:cxn modelId="{96F859CD-3200-440E-B887-8F8502F46654}" type="presOf" srcId="{2A13A837-0197-4B17-8EC3-5EB344EA5693}" destId="{604B9E05-B05B-4F78-88A5-F14DB76EE890}" srcOrd="0" destOrd="0" presId="urn:microsoft.com/office/officeart/2005/8/layout/vProcess5"/>
    <dgm:cxn modelId="{D6D553F5-4643-4BB8-8D8E-E8FAF8B6E246}" type="presOf" srcId="{643A01B2-9521-4101-B18D-EA6509E000A2}" destId="{B1FBF523-09C8-432B-948D-1A92FDEA8441}" srcOrd="0" destOrd="0" presId="urn:microsoft.com/office/officeart/2005/8/layout/vProcess5"/>
    <dgm:cxn modelId="{41985983-F52E-4E32-BB5C-31BB2BB93B9D}" srcId="{96D1E7BB-275B-49B8-A1D6-1DB7EBA72154}" destId="{1FCD7A79-8BFD-4CFB-804F-1A40293CCE4D}" srcOrd="3" destOrd="0" parTransId="{F8AEEBF4-2800-409A-A1A8-F6EC6C9BB7A4}" sibTransId="{05F5B38B-EDF7-48DE-8C77-40A9B1222174}"/>
    <dgm:cxn modelId="{41D6FDA8-57F1-47F5-B0F7-525F9268E1DB}" type="presOf" srcId="{1FCD7A79-8BFD-4CFB-804F-1A40293CCE4D}" destId="{A9FF11AC-6087-47A8-B7E2-DF5B000992CF}" srcOrd="1" destOrd="0" presId="urn:microsoft.com/office/officeart/2005/8/layout/vProcess5"/>
    <dgm:cxn modelId="{CD49945F-8BF9-492B-9D74-D6E3CBF0EA1D}" type="presOf" srcId="{566C85B6-A000-4885-8A9F-37B70AEFCEE7}" destId="{CA2713D7-842B-4722-91D3-C182B2A064E9}" srcOrd="1" destOrd="0" presId="urn:microsoft.com/office/officeart/2005/8/layout/vProcess5"/>
    <dgm:cxn modelId="{2733CEAF-382C-422F-807B-07E15B1F72AE}" type="presOf" srcId="{E5ADCF82-3412-4AFC-94AC-FB71A4D25972}" destId="{574FB6A3-DEF5-4E4C-944E-6D0B5A5EDA5F}" srcOrd="1" destOrd="0" presId="urn:microsoft.com/office/officeart/2005/8/layout/vProcess5"/>
    <dgm:cxn modelId="{420AB86A-ACF6-4FEC-9289-B52DF7318AC5}" type="presParOf" srcId="{23ECDED8-D427-4577-97CA-BB9C6E905E8E}" destId="{44E305B7-1D9B-459F-8CE3-794F0C397CB7}" srcOrd="0" destOrd="0" presId="urn:microsoft.com/office/officeart/2005/8/layout/vProcess5"/>
    <dgm:cxn modelId="{88D86A52-31E0-4D47-B8DE-E45103893A27}" type="presParOf" srcId="{23ECDED8-D427-4577-97CA-BB9C6E905E8E}" destId="{604B9E05-B05B-4F78-88A5-F14DB76EE890}" srcOrd="1" destOrd="0" presId="urn:microsoft.com/office/officeart/2005/8/layout/vProcess5"/>
    <dgm:cxn modelId="{7D044CC6-3D20-4FCD-997C-D62D486A1791}" type="presParOf" srcId="{23ECDED8-D427-4577-97CA-BB9C6E905E8E}" destId="{4AFCABCB-96B8-4040-A748-30DC460125B3}" srcOrd="2" destOrd="0" presId="urn:microsoft.com/office/officeart/2005/8/layout/vProcess5"/>
    <dgm:cxn modelId="{A6826A7A-D96F-4C5B-89C8-631C5A5A8F52}" type="presParOf" srcId="{23ECDED8-D427-4577-97CA-BB9C6E905E8E}" destId="{F7E54717-AE33-447B-B6B4-704E2EBF5CC8}" srcOrd="3" destOrd="0" presId="urn:microsoft.com/office/officeart/2005/8/layout/vProcess5"/>
    <dgm:cxn modelId="{60A4A507-C015-467C-8374-29F1960782F0}" type="presParOf" srcId="{23ECDED8-D427-4577-97CA-BB9C6E905E8E}" destId="{6AEAE8F6-42F3-422B-B956-8E0E9DA2221D}" srcOrd="4" destOrd="0" presId="urn:microsoft.com/office/officeart/2005/8/layout/vProcess5"/>
    <dgm:cxn modelId="{D00A0704-04BC-4446-B81E-ED24192F47EF}" type="presParOf" srcId="{23ECDED8-D427-4577-97CA-BB9C6E905E8E}" destId="{B1FBF523-09C8-432B-948D-1A92FDEA8441}" srcOrd="5" destOrd="0" presId="urn:microsoft.com/office/officeart/2005/8/layout/vProcess5"/>
    <dgm:cxn modelId="{BCF949A5-95F4-452A-92BD-A3F710C0A0CF}" type="presParOf" srcId="{23ECDED8-D427-4577-97CA-BB9C6E905E8E}" destId="{017443FD-2358-4B33-B468-A7BB5B3CA121}" srcOrd="6" destOrd="0" presId="urn:microsoft.com/office/officeart/2005/8/layout/vProcess5"/>
    <dgm:cxn modelId="{B3319946-7389-4BB2-9C7E-41F4DDC041DA}" type="presParOf" srcId="{23ECDED8-D427-4577-97CA-BB9C6E905E8E}" destId="{E043DFBD-9C45-40F9-9FA7-AAEA2A9192E8}" srcOrd="7" destOrd="0" presId="urn:microsoft.com/office/officeart/2005/8/layout/vProcess5"/>
    <dgm:cxn modelId="{F9569C8D-E7AF-47B7-A736-F822AC5A8E12}" type="presParOf" srcId="{23ECDED8-D427-4577-97CA-BB9C6E905E8E}" destId="{BF482C7B-73E8-40B0-8D8E-FA171CBEE2F9}" srcOrd="8" destOrd="0" presId="urn:microsoft.com/office/officeart/2005/8/layout/vProcess5"/>
    <dgm:cxn modelId="{3F6172E3-9D29-4AA9-BD72-E31773757810}" type="presParOf" srcId="{23ECDED8-D427-4577-97CA-BB9C6E905E8E}" destId="{589C15EC-605C-4DC7-96EC-A28E025D1FE9}" srcOrd="9" destOrd="0" presId="urn:microsoft.com/office/officeart/2005/8/layout/vProcess5"/>
    <dgm:cxn modelId="{86D35B44-E991-4785-B484-F8C5E3652146}" type="presParOf" srcId="{23ECDED8-D427-4577-97CA-BB9C6E905E8E}" destId="{BE8AAE61-C6BE-4C3C-A6C4-A1FBEF5C79D5}" srcOrd="10" destOrd="0" presId="urn:microsoft.com/office/officeart/2005/8/layout/vProcess5"/>
    <dgm:cxn modelId="{F061FE08-CBC9-460E-A1F3-3732798C66C4}" type="presParOf" srcId="{23ECDED8-D427-4577-97CA-BB9C6E905E8E}" destId="{CA2713D7-842B-4722-91D3-C182B2A064E9}" srcOrd="11" destOrd="0" presId="urn:microsoft.com/office/officeart/2005/8/layout/vProcess5"/>
    <dgm:cxn modelId="{687DA50E-049A-4328-A61E-4D14A11A6274}" type="presParOf" srcId="{23ECDED8-D427-4577-97CA-BB9C6E905E8E}" destId="{574FB6A3-DEF5-4E4C-944E-6D0B5A5EDA5F}" srcOrd="12" destOrd="0" presId="urn:microsoft.com/office/officeart/2005/8/layout/vProcess5"/>
    <dgm:cxn modelId="{6A638E94-9CE1-4987-9A18-B3B42B2FB062}" type="presParOf" srcId="{23ECDED8-D427-4577-97CA-BB9C6E905E8E}" destId="{A9FF11AC-6087-47A8-B7E2-DF5B000992CF}" srcOrd="13" destOrd="0" presId="urn:microsoft.com/office/officeart/2005/8/layout/vProcess5"/>
    <dgm:cxn modelId="{D1212556-844F-4862-A41F-6EF867897337}" type="presParOf" srcId="{23ECDED8-D427-4577-97CA-BB9C6E905E8E}" destId="{86C9FB23-B1F7-4619-8CD9-5864926888D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B9E05-B05B-4F78-88A5-F14DB76EE890}">
      <dsp:nvSpPr>
        <dsp:cNvPr id="0" name=""/>
        <dsp:cNvSpPr/>
      </dsp:nvSpPr>
      <dsp:spPr>
        <a:xfrm>
          <a:off x="0" y="0"/>
          <a:ext cx="5316851" cy="824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문서들을 </a:t>
          </a:r>
          <a:r>
            <a:rPr lang="ko-KR" altLang="en-US" sz="1400" b="1" kern="1200" dirty="0" smtClean="0"/>
            <a:t>문서 파일</a:t>
          </a:r>
          <a:r>
            <a:rPr lang="ko-KR" altLang="en-US" sz="1400" kern="1200" dirty="0" smtClean="0"/>
            <a:t>에 순차적으로 저장</a:t>
          </a:r>
          <a:endParaRPr lang="ko-KR" altLang="en-US" sz="1400" kern="1200" dirty="0"/>
        </a:p>
      </dsp:txBody>
      <dsp:txXfrm>
        <a:off x="24156" y="24156"/>
        <a:ext cx="4330381" cy="776442"/>
      </dsp:txXfrm>
    </dsp:sp>
    <dsp:sp modelId="{4AFCABCB-96B8-4040-A748-30DC460125B3}">
      <dsp:nvSpPr>
        <dsp:cNvPr id="0" name=""/>
        <dsp:cNvSpPr/>
      </dsp:nvSpPr>
      <dsp:spPr>
        <a:xfrm>
          <a:off x="397037" y="939303"/>
          <a:ext cx="5316851" cy="824754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각 문서에 대한 </a:t>
          </a:r>
          <a:r>
            <a:rPr lang="ko-KR" altLang="en-US" sz="1400" kern="1200" dirty="0" err="1" smtClean="0"/>
            <a:t>시그니처를</a:t>
          </a:r>
          <a:r>
            <a:rPr lang="ko-KR" altLang="en-US" sz="1400" kern="1200" dirty="0" smtClean="0"/>
            <a:t> </a:t>
          </a:r>
          <a:r>
            <a:rPr lang="ko-KR" altLang="en-US" sz="1400" b="1" kern="1200" dirty="0" err="1" smtClean="0"/>
            <a:t>시그니처</a:t>
          </a:r>
          <a:r>
            <a:rPr lang="ko-KR" altLang="en-US" sz="1400" b="1" kern="1200" dirty="0" smtClean="0"/>
            <a:t> 파일에 </a:t>
          </a:r>
          <a:r>
            <a:rPr lang="ko-KR" altLang="en-US" sz="1400" kern="1200" dirty="0" smtClean="0"/>
            <a:t>저장</a:t>
          </a:r>
          <a:endParaRPr lang="ko-KR" altLang="en-US" sz="1400" kern="1200" dirty="0"/>
        </a:p>
      </dsp:txBody>
      <dsp:txXfrm>
        <a:off x="421193" y="963459"/>
        <a:ext cx="4335411" cy="776442"/>
      </dsp:txXfrm>
    </dsp:sp>
    <dsp:sp modelId="{F7E54717-AE33-447B-B6B4-704E2EBF5CC8}">
      <dsp:nvSpPr>
        <dsp:cNvPr id="0" name=""/>
        <dsp:cNvSpPr/>
      </dsp:nvSpPr>
      <dsp:spPr>
        <a:xfrm>
          <a:off x="794075" y="1878607"/>
          <a:ext cx="5316851" cy="824754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주어진 </a:t>
          </a:r>
          <a:r>
            <a:rPr lang="ko-KR" altLang="en-US" sz="1400" kern="1200" dirty="0" err="1" smtClean="0"/>
            <a:t>질의문에</a:t>
          </a:r>
          <a:r>
            <a:rPr lang="ko-KR" altLang="en-US" sz="1400" kern="1200" dirty="0" smtClean="0"/>
            <a:t> 대한 </a:t>
          </a:r>
          <a:r>
            <a:rPr lang="ko-KR" altLang="en-US" sz="1400" b="1" kern="1200" dirty="0" smtClean="0"/>
            <a:t>질의 </a:t>
          </a:r>
          <a:r>
            <a:rPr lang="ko-KR" altLang="en-US" sz="1400" b="1" kern="1200" dirty="0" err="1" smtClean="0"/>
            <a:t>시그니처</a:t>
          </a:r>
          <a:r>
            <a:rPr lang="ko-KR" altLang="en-US" sz="1400" kern="1200" dirty="0" smtClean="0"/>
            <a:t> 생성</a:t>
          </a:r>
          <a:endParaRPr lang="ko-KR" altLang="en-US" sz="1400" kern="1200" dirty="0"/>
        </a:p>
      </dsp:txBody>
      <dsp:txXfrm>
        <a:off x="818231" y="1902763"/>
        <a:ext cx="4335411" cy="776442"/>
      </dsp:txXfrm>
    </dsp:sp>
    <dsp:sp modelId="{6AEAE8F6-42F3-422B-B956-8E0E9DA2221D}">
      <dsp:nvSpPr>
        <dsp:cNvPr id="0" name=""/>
        <dsp:cNvSpPr/>
      </dsp:nvSpPr>
      <dsp:spPr>
        <a:xfrm>
          <a:off x="1191112" y="2817910"/>
          <a:ext cx="5316851" cy="824754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시그니처</a:t>
          </a:r>
          <a:r>
            <a:rPr lang="ko-KR" altLang="en-US" sz="1400" kern="1200" dirty="0" smtClean="0"/>
            <a:t> 파일을 대상으로 각 문서 </a:t>
          </a:r>
          <a:r>
            <a:rPr lang="ko-KR" altLang="en-US" sz="1400" kern="1200" dirty="0" err="1" smtClean="0"/>
            <a:t>시그니처와</a:t>
          </a:r>
          <a:r>
            <a:rPr lang="ko-KR" altLang="en-US" sz="1400" kern="1200" dirty="0" smtClean="0"/>
            <a:t> 질의 </a:t>
          </a:r>
          <a:r>
            <a:rPr lang="ko-KR" altLang="en-US" sz="1400" kern="1200" dirty="0" err="1" smtClean="0"/>
            <a:t>시그니처를</a:t>
          </a:r>
          <a:r>
            <a:rPr lang="ko-KR" altLang="en-US" sz="1400" kern="1200" dirty="0" smtClean="0"/>
            <a:t> 이용하여 결과 가능성이 없는 문서들을 제외  </a:t>
          </a:r>
          <a:endParaRPr lang="ko-KR" altLang="en-US" sz="1400" kern="1200" dirty="0"/>
        </a:p>
      </dsp:txBody>
      <dsp:txXfrm>
        <a:off x="1215268" y="2842066"/>
        <a:ext cx="4335411" cy="776442"/>
      </dsp:txXfrm>
    </dsp:sp>
    <dsp:sp modelId="{B1FBF523-09C8-432B-948D-1A92FDEA8441}">
      <dsp:nvSpPr>
        <dsp:cNvPr id="0" name=""/>
        <dsp:cNvSpPr/>
      </dsp:nvSpPr>
      <dsp:spPr>
        <a:xfrm>
          <a:off x="1588150" y="3757214"/>
          <a:ext cx="5316851" cy="824754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남은 문서들에 대해 </a:t>
          </a:r>
          <a:r>
            <a:rPr lang="ko-KR" altLang="en-US" sz="1400" kern="1200" dirty="0" err="1" smtClean="0"/>
            <a:t>질의문의</a:t>
          </a:r>
          <a:r>
            <a:rPr lang="ko-KR" altLang="en-US" sz="1400" kern="1200" dirty="0" smtClean="0"/>
            <a:t> 키워드를 포함하는 문서들을 결과로 출력</a:t>
          </a:r>
          <a:endParaRPr lang="ko-KR" altLang="en-US" sz="1400" kern="1200" dirty="0"/>
        </a:p>
      </dsp:txBody>
      <dsp:txXfrm>
        <a:off x="1612306" y="3781370"/>
        <a:ext cx="4335411" cy="776442"/>
      </dsp:txXfrm>
    </dsp:sp>
    <dsp:sp modelId="{017443FD-2358-4B33-B468-A7BB5B3CA121}">
      <dsp:nvSpPr>
        <dsp:cNvPr id="0" name=""/>
        <dsp:cNvSpPr/>
      </dsp:nvSpPr>
      <dsp:spPr>
        <a:xfrm>
          <a:off x="4780761" y="602528"/>
          <a:ext cx="536090" cy="536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4901381" y="602528"/>
        <a:ext cx="294850" cy="403408"/>
      </dsp:txXfrm>
    </dsp:sp>
    <dsp:sp modelId="{E043DFBD-9C45-40F9-9FA7-AAEA2A9192E8}">
      <dsp:nvSpPr>
        <dsp:cNvPr id="0" name=""/>
        <dsp:cNvSpPr/>
      </dsp:nvSpPr>
      <dsp:spPr>
        <a:xfrm>
          <a:off x="5177798" y="1541832"/>
          <a:ext cx="536090" cy="536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298418" y="1541832"/>
        <a:ext cx="294850" cy="403408"/>
      </dsp:txXfrm>
    </dsp:sp>
    <dsp:sp modelId="{BF482C7B-73E8-40B0-8D8E-FA171CBEE2F9}">
      <dsp:nvSpPr>
        <dsp:cNvPr id="0" name=""/>
        <dsp:cNvSpPr/>
      </dsp:nvSpPr>
      <dsp:spPr>
        <a:xfrm>
          <a:off x="5574836" y="2467390"/>
          <a:ext cx="536090" cy="536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695456" y="2467390"/>
        <a:ext cx="294850" cy="403408"/>
      </dsp:txXfrm>
    </dsp:sp>
    <dsp:sp modelId="{589C15EC-605C-4DC7-96EC-A28E025D1FE9}">
      <dsp:nvSpPr>
        <dsp:cNvPr id="0" name=""/>
        <dsp:cNvSpPr/>
      </dsp:nvSpPr>
      <dsp:spPr>
        <a:xfrm>
          <a:off x="5971874" y="3415857"/>
          <a:ext cx="536090" cy="536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6092494" y="3415857"/>
        <a:ext cx="294850" cy="403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A465-B629-4B46-9C67-46B920747655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7E3-6AD5-4567-83DE-13835085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5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85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5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86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7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22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18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6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4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83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6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4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1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2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1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6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1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974221" y="6356351"/>
            <a:ext cx="7204104" cy="365125"/>
          </a:xfrm>
        </p:spPr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6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221" y="6356351"/>
            <a:ext cx="72041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974221" y="6356351"/>
            <a:ext cx="72041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127193" y="6356351"/>
            <a:ext cx="1037779" cy="365125"/>
          </a:xfrm>
        </p:spPr>
        <p:txBody>
          <a:bodyPr/>
          <a:lstStyle/>
          <a:p>
            <a:fld id="{E369C772-53CF-43F6-A86D-22CC3E300CCF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3600" b="1" dirty="0">
                <a:latin typeface="굴림" panose="020B0600000101010101" pitchFamily="50" charset="-127"/>
              </a:rPr>
              <a:t>11. </a:t>
            </a:r>
            <a:r>
              <a:rPr lang="ko-KR" altLang="en-US" sz="3600" b="1" dirty="0">
                <a:latin typeface="굴림" panose="020B0600000101010101" pitchFamily="50" charset="-127"/>
              </a:rPr>
              <a:t>텍스트를 위한 파일</a:t>
            </a:r>
            <a:endParaRPr lang="ko-KR" altLang="en-US" sz="3600" b="1" i="0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33463" y="1919931"/>
            <a:ext cx="7086600" cy="2011228"/>
            <a:chOff x="1033463" y="1386746"/>
            <a:chExt cx="7086600" cy="20112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3463" y="1689814"/>
              <a:ext cx="7086600" cy="170816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텍스트를</a:t>
              </a:r>
              <a:r>
                <a:rPr lang="en-US" altLang="ko-KR" sz="1400" b="1" dirty="0" smtClean="0">
                  <a:latin typeface="신명조"/>
                </a:rPr>
                <a:t> </a:t>
              </a:r>
              <a:r>
                <a:rPr lang="ko-KR" altLang="en-US" sz="1400" b="1" dirty="0" smtClean="0">
                  <a:latin typeface="신명조"/>
                </a:rPr>
                <a:t>위한 파일이 왜 필요하고 어디에 이용되는지에 대해 </a:t>
              </a:r>
              <a:r>
                <a:rPr lang="ko-KR" altLang="en-US" sz="1400" b="1" dirty="0" smtClean="0">
                  <a:latin typeface="신명조"/>
                </a:rPr>
                <a:t>설명</a:t>
              </a:r>
              <a:r>
                <a:rPr lang="ko-KR" altLang="en-US" sz="1400" b="1" dirty="0" smtClean="0">
                  <a:latin typeface="신명조"/>
                </a:rPr>
                <a:t>할 </a:t>
              </a:r>
              <a:r>
                <a:rPr lang="ko-KR" altLang="en-US" sz="1400" b="1" dirty="0" smtClean="0">
                  <a:latin typeface="신명조"/>
                </a:rPr>
                <a:t>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r>
                <a:rPr lang="ko-KR" altLang="en-US" sz="1400" b="1" dirty="0" smtClean="0">
                  <a:latin typeface="신명조"/>
                </a:rPr>
                <a:t> </a:t>
              </a:r>
              <a:endParaRPr lang="en-US" altLang="ko-KR" sz="1400" b="1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역 리스트 파일 구조를 그림으로 그리고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역 리스트 파일의 탐색 과정을 다른 용어를 이용하여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r>
                <a:rPr lang="ko-KR" altLang="en-US" sz="1400" b="1" dirty="0" smtClean="0">
                  <a:latin typeface="신명조"/>
                </a:rPr>
                <a:t> </a:t>
              </a:r>
              <a:endParaRPr lang="en-US" altLang="ko-KR" sz="1400" b="1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err="1" smtClean="0">
                  <a:latin typeface="신명조"/>
                </a:rPr>
                <a:t>시그니처</a:t>
              </a:r>
              <a:r>
                <a:rPr lang="en-US" altLang="ko-KR" sz="1400" b="1" dirty="0">
                  <a:latin typeface="신명조"/>
                </a:rPr>
                <a:t> </a:t>
              </a:r>
              <a:r>
                <a:rPr lang="ko-KR" altLang="en-US" sz="1400" b="1" dirty="0" smtClean="0">
                  <a:latin typeface="신명조"/>
                </a:rPr>
                <a:t>파일의 구조를 그림으로 그리고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err="1" smtClean="0">
                  <a:latin typeface="신명조"/>
                </a:rPr>
                <a:t>시그니처</a:t>
              </a:r>
              <a:r>
                <a:rPr lang="ko-KR" altLang="en-US" sz="1400" b="1" dirty="0" smtClean="0">
                  <a:latin typeface="신명조"/>
                </a:rPr>
                <a:t> 파일에서 </a:t>
              </a:r>
              <a:r>
                <a:rPr lang="ko-KR" altLang="en-US" sz="1400" b="1" dirty="0" err="1" smtClean="0">
                  <a:latin typeface="신명조"/>
                </a:rPr>
                <a:t>시그니처</a:t>
              </a:r>
              <a:r>
                <a:rPr lang="ko-KR" altLang="en-US" sz="1400" b="1" dirty="0" smtClean="0">
                  <a:latin typeface="신명조"/>
                </a:rPr>
                <a:t> 생성 방법과 질의 처리 과정을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</p:txBody>
        </p:sp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b="1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b="1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3463" y="4481389"/>
            <a:ext cx="7086600" cy="1224920"/>
            <a:chOff x="1033463" y="1342087"/>
            <a:chExt cx="7086600" cy="1224920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95410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11.0 </a:t>
              </a:r>
              <a:r>
                <a:rPr lang="ko-KR" altLang="en-US" sz="1400" b="1" dirty="0">
                  <a:latin typeface="신명조"/>
                </a:rPr>
                <a:t>개 요</a:t>
              </a:r>
              <a:r>
                <a:rPr lang="en-US" altLang="ko-KR" sz="1400" b="1" dirty="0" smtClean="0">
                  <a:latin typeface="신명조"/>
                </a:rPr>
                <a:t>	</a:t>
              </a:r>
              <a:r>
                <a:rPr lang="en-US" altLang="ko-KR" sz="1400" b="1" i="0" dirty="0" smtClean="0">
                  <a:latin typeface="신명조"/>
                </a:rPr>
                <a:t>		</a:t>
              </a: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11.1 </a:t>
              </a:r>
              <a:r>
                <a:rPr lang="ko-KR" altLang="en-US" sz="1400" b="1" dirty="0">
                  <a:latin typeface="신명조"/>
                </a:rPr>
                <a:t>역 리스트 </a:t>
              </a:r>
              <a:r>
                <a:rPr lang="ko-KR" altLang="en-US" sz="1400" b="1" dirty="0" smtClean="0">
                  <a:latin typeface="신명조"/>
                </a:rPr>
                <a:t>파일</a:t>
              </a:r>
              <a:r>
                <a:rPr lang="en-US" altLang="ko-KR" sz="1400" b="1" dirty="0">
                  <a:latin typeface="신명조"/>
                </a:rPr>
                <a:t>			11.2 </a:t>
              </a:r>
              <a:r>
                <a:rPr lang="ko-KR" altLang="en-US" sz="1400" b="1" dirty="0" err="1">
                  <a:latin typeface="신명조"/>
                </a:rPr>
                <a:t>시그니처</a:t>
              </a:r>
              <a:r>
                <a:rPr lang="ko-KR" altLang="en-US" sz="1400" b="1" dirty="0">
                  <a:latin typeface="신명조"/>
                </a:rPr>
                <a:t> 파일</a:t>
              </a:r>
              <a:r>
                <a:rPr lang="en-US" altLang="ko-KR" sz="1400" b="1" dirty="0">
                  <a:latin typeface="신명조"/>
                </a:rPr>
                <a:t>	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3817016" y="1342087"/>
              <a:ext cx="1512888" cy="415498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b="1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13" name="바닥글 개체 틀 1"/>
          <p:cNvSpPr txBox="1">
            <a:spLocks/>
          </p:cNvSpPr>
          <p:nvPr/>
        </p:nvSpPr>
        <p:spPr>
          <a:xfrm>
            <a:off x="974221" y="6356351"/>
            <a:ext cx="720410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80000"/>
              </a:lnSpc>
              <a:spcBef>
                <a:spcPct val="50000"/>
              </a:spcBef>
            </a:pP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(Signature) 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구성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방법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indent="-342900" algn="just" latinLnBrk="0">
              <a:lnSpc>
                <a:spcPct val="80000"/>
              </a:lnSpc>
              <a:spcBef>
                <a:spcPct val="50000"/>
              </a:spcBef>
              <a:buFont typeface="+mj-lt"/>
              <a:buAutoNum type="arabicPeriod"/>
            </a:pPr>
            <a:endParaRPr lang="en-US" altLang="ko-KR" sz="1000" dirty="0">
              <a:latin typeface="굴림" panose="020B0600000101010101" pitchFamily="50" charset="-127"/>
            </a:endParaRPr>
          </a:p>
          <a:p>
            <a:pPr marL="444500" indent="-265113" algn="just" latinLnBrk="0">
              <a:lnSpc>
                <a:spcPct val="9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</a:rPr>
              <a:t>각 </a:t>
            </a:r>
            <a:r>
              <a:rPr lang="ko-KR" altLang="en-US" sz="1600" dirty="0">
                <a:latin typeface="굴림" panose="020B0600000101010101" pitchFamily="50" charset="-127"/>
              </a:rPr>
              <a:t>문서를 동일한 </a:t>
            </a:r>
            <a:r>
              <a:rPr lang="ko-KR" altLang="en-US" sz="1600" dirty="0" smtClean="0">
                <a:latin typeface="굴림" panose="020B0600000101010101" pitchFamily="50" charset="-127"/>
              </a:rPr>
              <a:t>수</a:t>
            </a:r>
            <a:r>
              <a:rPr lang="en-US" altLang="ko-KR" sz="1600" dirty="0" smtClean="0">
                <a:latin typeface="굴림" panose="020B0600000101010101" pitchFamily="50" charset="-127"/>
              </a:rPr>
              <a:t>(D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의 </a:t>
            </a:r>
            <a:r>
              <a:rPr lang="ko-KR" altLang="en-US" sz="1600" dirty="0">
                <a:latin typeface="굴림" panose="020B0600000101010101" pitchFamily="50" charset="-127"/>
              </a:rPr>
              <a:t>상이한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키워드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단어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구성</a:t>
            </a:r>
            <a:r>
              <a:rPr lang="ko-KR" altLang="en-US" sz="1600" dirty="0">
                <a:latin typeface="굴림" panose="020B0600000101010101" pitchFamily="50" charset="-127"/>
              </a:rPr>
              <a:t>되</a:t>
            </a:r>
            <a:r>
              <a:rPr lang="ko-KR" altLang="en-US" sz="1600" dirty="0" smtClean="0">
                <a:latin typeface="굴림" panose="020B0600000101010101" pitchFamily="50" charset="-127"/>
              </a:rPr>
              <a:t>는 </a:t>
            </a:r>
            <a:r>
              <a:rPr lang="ko-KR" altLang="en-US" sz="1600" dirty="0">
                <a:latin typeface="굴림" panose="020B0600000101010101" pitchFamily="50" charset="-127"/>
              </a:rPr>
              <a:t>“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논리적 블록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logical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block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en-US" altLang="ko-KR" sz="1600" dirty="0">
                <a:latin typeface="굴림" panose="020B0600000101010101" pitchFamily="50" charset="-127"/>
              </a:rPr>
              <a:t>’</a:t>
            </a:r>
            <a:r>
              <a:rPr lang="ko-KR" altLang="en-US" sz="1600" dirty="0">
                <a:latin typeface="굴림" panose="020B0600000101010101" pitchFamily="50" charset="-127"/>
              </a:rPr>
              <a:t>들로 </a:t>
            </a:r>
            <a:r>
              <a:rPr lang="ko-KR" altLang="en-US" sz="1600" dirty="0" smtClean="0">
                <a:latin typeface="굴림" panose="020B0600000101010101" pitchFamily="50" charset="-127"/>
              </a:rPr>
              <a:t>나눔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 indent="-265113" algn="just" latinLnBrk="0">
              <a:lnSpc>
                <a:spcPct val="9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</a:rPr>
              <a:t>각 키워드에 </a:t>
            </a:r>
            <a:r>
              <a:rPr lang="ko-KR" altLang="en-US" sz="1600" dirty="0">
                <a:latin typeface="굴림" panose="020B0600000101010101" pitchFamily="50" charset="-127"/>
              </a:rPr>
              <a:t>대해 </a:t>
            </a:r>
            <a:r>
              <a:rPr lang="en-US" altLang="ko-KR" sz="1600" dirty="0">
                <a:latin typeface="굴림" panose="020B0600000101010101" pitchFamily="50" charset="-127"/>
              </a:rPr>
              <a:t>F </a:t>
            </a:r>
            <a:r>
              <a:rPr lang="ko-KR" altLang="en-US" sz="1600" dirty="0">
                <a:latin typeface="굴림" panose="020B0600000101010101" pitchFamily="50" charset="-127"/>
              </a:rPr>
              <a:t>개의 비트로 구성된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키워드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생성하되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F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비트들 </a:t>
            </a:r>
            <a:r>
              <a:rPr lang="ko-KR" altLang="en-US" sz="1600" dirty="0">
                <a:latin typeface="굴림" panose="020B0600000101010101" pitchFamily="50" charset="-127"/>
              </a:rPr>
              <a:t>중 </a:t>
            </a:r>
            <a:r>
              <a:rPr lang="en-US" altLang="ko-KR" sz="1600" dirty="0">
                <a:latin typeface="굴림" panose="020B0600000101010101" pitchFamily="50" charset="-127"/>
              </a:rPr>
              <a:t>m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</a:t>
            </a:r>
            <a:r>
              <a:rPr lang="ko-KR" altLang="en-US" sz="1600" dirty="0">
                <a:latin typeface="굴림" panose="020B0600000101010101" pitchFamily="50" charset="-127"/>
              </a:rPr>
              <a:t>비트만 1로 세트 되고, 나머지는 모두 0으로 하여 </a:t>
            </a:r>
            <a:r>
              <a:rPr lang="ko-KR" altLang="en-US" sz="1600" dirty="0" smtClean="0">
                <a:latin typeface="굴림" panose="020B0600000101010101" pitchFamily="50" charset="-127"/>
              </a:rPr>
              <a:t>구성(</a:t>
            </a:r>
            <a:r>
              <a:rPr lang="en-US" altLang="ko-KR" sz="1600" dirty="0" smtClean="0">
                <a:latin typeface="굴림" panose="020B0600000101010101" pitchFamily="50" charset="-127"/>
              </a:rPr>
              <a:t>F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크기</a:t>
            </a:r>
            <a:r>
              <a:rPr lang="ko-KR" altLang="en-US" sz="1600" dirty="0" smtClean="0">
                <a:latin typeface="굴림" panose="020B0600000101010101" pitchFamily="50" charset="-127"/>
              </a:rPr>
              <a:t>라 하고 </a:t>
            </a:r>
            <a:r>
              <a:rPr lang="en-US" altLang="ko-KR" sz="1600" dirty="0" smtClean="0">
                <a:latin typeface="굴림" panose="020B0600000101010101" pitchFamily="50" charset="-127"/>
              </a:rPr>
              <a:t>F</a:t>
            </a:r>
            <a:r>
              <a:rPr lang="ko-KR" altLang="en-US" sz="1600" dirty="0">
                <a:latin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</a:rPr>
              <a:t>m</a:t>
            </a:r>
            <a:r>
              <a:rPr lang="ko-KR" altLang="en-US" sz="1600" dirty="0" smtClean="0">
                <a:latin typeface="굴림" panose="020B0600000101010101" pitchFamily="50" charset="-127"/>
              </a:rPr>
              <a:t>값은 </a:t>
            </a:r>
            <a:r>
              <a:rPr lang="ko-KR" altLang="en-US" sz="1600" dirty="0">
                <a:latin typeface="굴림" panose="020B0600000101010101" pitchFamily="50" charset="-127"/>
              </a:rPr>
              <a:t>설계 시 결정</a:t>
            </a:r>
            <a:r>
              <a:rPr lang="ko-KR" altLang="en-US" sz="1600" dirty="0" smtClean="0">
                <a:latin typeface="굴림" panose="020B0600000101010101" pitchFamily="50" charset="-127"/>
              </a:rPr>
              <a:t>)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 algn="just" latinLnBrk="0">
              <a:lnSpc>
                <a:spcPct val="9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</a:rPr>
              <a:t>한 블록에 속한 </a:t>
            </a:r>
            <a:r>
              <a:rPr lang="en-US" altLang="ko-KR" sz="1600" dirty="0" smtClean="0">
                <a:latin typeface="굴림" panose="020B0600000101010101" pitchFamily="50" charset="-127"/>
              </a:rPr>
              <a:t>D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키워드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시그니처들을</a:t>
            </a:r>
            <a:r>
              <a:rPr lang="ko-KR" altLang="en-US" sz="1600" dirty="0" smtClean="0">
                <a:latin typeface="굴림" panose="020B0600000101010101" pitchFamily="50" charset="-127"/>
              </a:rPr>
              <a:t> 가지고 </a:t>
            </a:r>
            <a:r>
              <a:rPr lang="en-US" altLang="ko-KR" sz="1600" dirty="0" smtClean="0">
                <a:latin typeface="굴림" panose="020B0600000101010101" pitchFamily="50" charset="-127"/>
              </a:rPr>
              <a:t>OR </a:t>
            </a:r>
            <a:r>
              <a:rPr lang="ko-KR" altLang="en-US" sz="1600" dirty="0" smtClean="0">
                <a:latin typeface="굴림" panose="020B0600000101010101" pitchFamily="50" charset="-127"/>
              </a:rPr>
              <a:t>연산을 </a:t>
            </a:r>
            <a:r>
              <a:rPr lang="ko-KR" altLang="en-US" sz="1600" dirty="0">
                <a:latin typeface="굴림" panose="020B0600000101010101" pitchFamily="50" charset="-127"/>
              </a:rPr>
              <a:t>수행하여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블록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(block signature)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만듦(각 단어에 대해 “1” 세트 되는 </a:t>
            </a:r>
            <a:r>
              <a:rPr lang="en-US" altLang="ko-KR" sz="1600" dirty="0" smtClean="0">
                <a:latin typeface="굴림" panose="020B0600000101010101" pitchFamily="50" charset="-127"/>
              </a:rPr>
              <a:t>m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</a:t>
            </a:r>
            <a:r>
              <a:rPr lang="ko-KR" altLang="en-US" sz="1600" dirty="0">
                <a:latin typeface="굴림" panose="020B0600000101010101" pitchFamily="50" charset="-127"/>
              </a:rPr>
              <a:t>위치는 </a:t>
            </a:r>
            <a:r>
              <a:rPr lang="en-US" altLang="ko-KR" sz="1600" dirty="0" smtClean="0">
                <a:latin typeface="굴림" panose="020B0600000101010101" pitchFamily="50" charset="-127"/>
              </a:rPr>
              <a:t>hash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함수로 결정)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 algn="just" latinLnBrk="0">
              <a:lnSpc>
                <a:spcPct val="90000"/>
              </a:lnSpc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</a:rPr>
              <a:t>중첩 고딩 기법의 예</a:t>
            </a:r>
            <a:r>
              <a:rPr lang="en-US" altLang="ko-KR" sz="1600" dirty="0" smtClean="0">
                <a:latin typeface="굴림" panose="020B0600000101010101" pitchFamily="50" charset="-127"/>
              </a:rPr>
              <a:t>(F = 16, m = 3)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 생성 방법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1456"/>
              </p:ext>
            </p:extLst>
          </p:nvPr>
        </p:nvGraphicFramePr>
        <p:xfrm>
          <a:off x="1863636" y="4355519"/>
          <a:ext cx="46568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03">
                  <a:extLst>
                    <a:ext uri="{9D8B030D-6E8A-4147-A177-3AD203B41FA5}">
                      <a16:colId xmlns:a16="http://schemas.microsoft.com/office/drawing/2014/main" val="3839066533"/>
                    </a:ext>
                  </a:extLst>
                </a:gridCol>
                <a:gridCol w="2328403">
                  <a:extLst>
                    <a:ext uri="{9D8B030D-6E8A-4147-A177-3AD203B41FA5}">
                      <a16:colId xmlns:a16="http://schemas.microsoft.com/office/drawing/2014/main" val="388033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키워드</a:t>
                      </a:r>
                      <a:endParaRPr lang="ko-KR" altLang="en-US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시그니처</a:t>
                      </a:r>
                      <a:endParaRPr lang="ko-KR" altLang="en-US" sz="14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551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데이터베이스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0010 0100 0000 0001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0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시스템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0000 1000 1000 0010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2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질의어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0100 1000 0100 0000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273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</a:t>
                      </a:r>
                      <a:r>
                        <a:rPr lang="ko-KR" altLang="en-US" sz="1400" dirty="0" err="1" smtClean="0"/>
                        <a:t>시그니처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0110 1100 1100 0011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8583576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80000"/>
              </a:lnSpc>
              <a:spcBef>
                <a:spcPct val="50000"/>
              </a:spcBef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질의 처리 방법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indent="-265113" algn="just" latinLnBrk="0">
              <a:lnSpc>
                <a:spcPct val="8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질의문의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키워드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K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를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S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변환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indent="-265113" algn="just" latinLnBrk="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각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블록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Bi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에 대해 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AND Bi =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S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인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Bi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대상으로 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Bi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가 </a:t>
            </a:r>
            <a:r>
              <a:rPr lang="ko-KR" altLang="en-US" sz="1600" dirty="0" err="1">
                <a:solidFill>
                  <a:srgbClr val="0000FF"/>
                </a:solidFill>
                <a:latin typeface="굴림" panose="020B0600000101010101" pitchFamily="50" charset="-127"/>
              </a:rPr>
              <a:t>시그니처인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 논리적 블록에서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다시 검색을 통해 키워드 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K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를 포함하는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논리적 블록들을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선택하여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제시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ClrTx/>
              <a:buFontTx/>
              <a:buNone/>
            </a:pPr>
            <a:r>
              <a:rPr lang="en-US" altLang="ko-KR" sz="1600" dirty="0" smtClean="0">
                <a:latin typeface="굴림" panose="020B0600000101010101" pitchFamily="50" charset="-127"/>
              </a:rPr>
              <a:t>     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문제점</a:t>
            </a:r>
            <a:endParaRPr lang="ko-KR" altLang="en-US" sz="1600" b="1" dirty="0">
              <a:latin typeface="굴림" panose="020B0600000101010101" pitchFamily="50" charset="-127"/>
            </a:endParaRPr>
          </a:p>
          <a:p>
            <a:pPr marL="444500" indent="-265113" algn="just" latinLnBrk="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</a:rPr>
              <a:t>서로 </a:t>
            </a:r>
            <a:r>
              <a:rPr lang="ko-KR" altLang="en-US" sz="1600" dirty="0">
                <a:latin typeface="굴림" panose="020B0600000101010101" pitchFamily="50" charset="-127"/>
              </a:rPr>
              <a:t>다른 키워드에 대한 </a:t>
            </a:r>
            <a:r>
              <a:rPr lang="en-US" altLang="ko-KR" sz="1600" dirty="0">
                <a:latin typeface="굴림" panose="020B0600000101010101" pitchFamily="50" charset="-127"/>
              </a:rPr>
              <a:t>hashing </a:t>
            </a:r>
            <a:r>
              <a:rPr lang="ko-KR" altLang="en-US" sz="1600" dirty="0">
                <a:latin typeface="굴림" panose="020B0600000101010101" pitchFamily="50" charset="-127"/>
              </a:rPr>
              <a:t>결과가 동일한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생성 가능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444500" indent="-265113" algn="just" latinLnBrk="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</a:rPr>
              <a:t>블록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만들 때 여러 개의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시그니처들을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OR </a:t>
            </a:r>
            <a:r>
              <a:rPr lang="ko-KR" altLang="en-US" sz="1600" dirty="0">
                <a:latin typeface="굴림" panose="020B0600000101010101" pitchFamily="50" charset="-127"/>
              </a:rPr>
              <a:t>연산으로 취합함에 </a:t>
            </a:r>
            <a:r>
              <a:rPr lang="ko-KR" altLang="en-US" sz="1600" dirty="0" smtClean="0">
                <a:latin typeface="굴림" panose="020B0600000101010101" pitchFamily="50" charset="-127"/>
              </a:rPr>
              <a:t>따라 </a:t>
            </a:r>
            <a:r>
              <a:rPr lang="ko-KR" altLang="en-US" sz="1600" dirty="0">
                <a:latin typeface="굴림" panose="020B0600000101010101" pitchFamily="50" charset="-127"/>
              </a:rPr>
              <a:t>다른 키워드와 우연히 일치하는 현상이 </a:t>
            </a:r>
            <a:r>
              <a:rPr lang="ko-KR" altLang="en-US" sz="1600" dirty="0" smtClean="0">
                <a:latin typeface="굴림" panose="020B0600000101010101" pitchFamily="50" charset="-127"/>
              </a:rPr>
              <a:t>발생 가능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 algn="just" latinLnBrk="0">
              <a:spcBef>
                <a:spcPct val="50000"/>
              </a:spcBef>
              <a:buNone/>
            </a:pP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블록 </a:t>
            </a:r>
            <a:r>
              <a:rPr lang="ko-KR" altLang="en-US" sz="1600" dirty="0" err="1" smtClean="0">
                <a:latin typeface="굴림" panose="020B0600000101010101" pitchFamily="50" charset="-127"/>
                <a:sym typeface="Monotype Sorts" pitchFamily="2" charset="2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B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의 블록 내에 존재하지 않는 키워드 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K(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키워드 </a:t>
            </a:r>
            <a:r>
              <a:rPr lang="ko-KR" altLang="en-US" sz="1600" dirty="0" err="1" smtClean="0">
                <a:latin typeface="굴림" panose="020B0600000101010101" pitchFamily="50" charset="-127"/>
                <a:sym typeface="Monotype Sorts" pitchFamily="2" charset="2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: 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S)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에 대해 </a:t>
            </a:r>
            <a:r>
              <a:rPr lang="en-US" altLang="ko-KR" sz="1600" dirty="0">
                <a:latin typeface="굴림" panose="020B0600000101010101" pitchFamily="50" charset="-127"/>
                <a:sym typeface="Monotype Sorts" pitchFamily="2" charset="2"/>
              </a:rPr>
              <a:t>S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AND B = 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S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가 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될 수 있다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이를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허위 통과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(false drop) 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또는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허위 적중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(false hit)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이라고 함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) </a:t>
            </a:r>
          </a:p>
          <a:p>
            <a:pPr marL="444500" algn="just" latinLnBrk="0">
              <a:spcBef>
                <a:spcPct val="50000"/>
              </a:spcBef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→</a:t>
            </a:r>
            <a:r>
              <a:rPr lang="en-US" altLang="ko-KR" sz="1600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허위 통과 문제점을 해결하기 위해 </a:t>
            </a:r>
            <a:r>
              <a:rPr lang="en-US" altLang="ko-KR" sz="1600" b="1" dirty="0">
                <a:latin typeface="굴림" panose="020B0600000101010101" pitchFamily="50" charset="-127"/>
                <a:sym typeface="Monotype Sorts" pitchFamily="2" charset="2"/>
              </a:rPr>
              <a:t>S</a:t>
            </a:r>
            <a:r>
              <a:rPr lang="en-US" altLang="ko-KR" sz="1600" b="1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sym typeface="Monotype Sorts" pitchFamily="2" charset="2"/>
              </a:rPr>
              <a:t>AND B = </a:t>
            </a:r>
            <a:r>
              <a:rPr lang="en-US" altLang="ko-KR" sz="1600" b="1" dirty="0">
                <a:latin typeface="굴림" panose="020B0600000101010101" pitchFamily="50" charset="-127"/>
                <a:sym typeface="Monotype Sorts" pitchFamily="2" charset="2"/>
              </a:rPr>
              <a:t>S</a:t>
            </a:r>
            <a:r>
              <a:rPr lang="ko-KR" altLang="en-US" sz="1600" b="1" dirty="0" smtClean="0">
                <a:latin typeface="굴림" panose="020B0600000101010101" pitchFamily="50" charset="-127"/>
                <a:sym typeface="Monotype Sorts" pitchFamily="2" charset="2"/>
              </a:rPr>
              <a:t>를 </a:t>
            </a:r>
            <a:r>
              <a:rPr lang="ko-KR" altLang="en-US" sz="1600" b="1" dirty="0" smtClean="0">
                <a:latin typeface="굴림" panose="020B0600000101010101" pitchFamily="50" charset="-127"/>
                <a:sym typeface="Monotype Sorts" pitchFamily="2" charset="2"/>
              </a:rPr>
              <a:t>만족하는 </a:t>
            </a:r>
            <a:r>
              <a:rPr lang="ko-KR" altLang="en-US" sz="1600" b="1" dirty="0" err="1" smtClean="0">
                <a:latin typeface="굴림" panose="020B0600000101010101" pitchFamily="50" charset="-127"/>
                <a:sym typeface="Monotype Sorts" pitchFamily="2" charset="2"/>
              </a:rPr>
              <a:t>시그니처</a:t>
            </a:r>
            <a:r>
              <a:rPr lang="ko-KR" altLang="en-US" sz="1600" b="1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  <a:sym typeface="Monotype Sorts" pitchFamily="2" charset="2"/>
              </a:rPr>
              <a:t>B</a:t>
            </a:r>
            <a:r>
              <a:rPr lang="ko-KR" altLang="en-US" sz="1600" b="1" dirty="0" smtClean="0">
                <a:latin typeface="굴림" panose="020B0600000101010101" pitchFamily="50" charset="-127"/>
                <a:sym typeface="Monotype Sorts" pitchFamily="2" charset="2"/>
              </a:rPr>
              <a:t>의 블록을 대상으로 키워드 </a:t>
            </a:r>
            <a:r>
              <a:rPr lang="en-US" altLang="ko-KR" sz="1600" b="1" dirty="0" smtClean="0">
                <a:latin typeface="굴림" panose="020B0600000101010101" pitchFamily="50" charset="-127"/>
                <a:sym typeface="Monotype Sorts" pitchFamily="2" charset="2"/>
              </a:rPr>
              <a:t>K</a:t>
            </a:r>
            <a:r>
              <a:rPr lang="ko-KR" altLang="en-US" sz="1600" b="1" dirty="0" smtClean="0">
                <a:latin typeface="굴림" panose="020B0600000101010101" pitchFamily="50" charset="-127"/>
                <a:sym typeface="Monotype Sorts" pitchFamily="2" charset="2"/>
              </a:rPr>
              <a:t>가 존재하는지를 </a:t>
            </a:r>
            <a:r>
              <a:rPr lang="ko-KR" altLang="en-US" sz="1600" b="1" dirty="0" smtClean="0">
                <a:latin typeface="굴림" panose="020B0600000101010101" pitchFamily="50" charset="-127"/>
                <a:sym typeface="Monotype Sorts" pitchFamily="2" charset="2"/>
              </a:rPr>
              <a:t>반드시 검사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해야 </a:t>
            </a:r>
            <a:r>
              <a:rPr lang="ko-KR" altLang="en-US" sz="1600" dirty="0" smtClean="0">
                <a:latin typeface="굴림" panose="020B0600000101010101" pitchFamily="50" charset="-127"/>
                <a:sym typeface="Monotype Sorts" pitchFamily="2" charset="2"/>
              </a:rPr>
              <a:t>함</a:t>
            </a:r>
            <a:endParaRPr lang="ko-KR" altLang="ko-KR" sz="1600" dirty="0"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 algn="just" latinLnBrk="0">
              <a:lnSpc>
                <a:spcPct val="80000"/>
              </a:lnSpc>
              <a:spcBef>
                <a:spcPct val="50000"/>
              </a:spcBef>
              <a:buFont typeface="+mj-lt"/>
              <a:buAutoNum type="arabicPeriod"/>
            </a:pP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 생성 방법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80000"/>
              </a:lnSpc>
              <a:spcBef>
                <a:spcPct val="50000"/>
              </a:spcBef>
            </a:pP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 사용 절차 요약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indent="-342900" algn="just" latinLnBrk="0">
              <a:lnSpc>
                <a:spcPct val="80000"/>
              </a:lnSpc>
              <a:spcBef>
                <a:spcPct val="50000"/>
              </a:spcBef>
              <a:buFont typeface="+mj-lt"/>
              <a:buAutoNum type="arabicPeriod"/>
            </a:pP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 생성 방법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809974871"/>
              </p:ext>
            </p:extLst>
          </p:nvPr>
        </p:nvGraphicFramePr>
        <p:xfrm>
          <a:off x="1179320" y="1666430"/>
          <a:ext cx="6905002" cy="458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5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고정된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수의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애트리뷰트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필드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를 갖는 레코드 파일에 대한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파일 구성 방법</a:t>
            </a:r>
            <a:endParaRPr lang="en-US" altLang="ko-KR" sz="16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algn="just" latinLnBrk="0"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522287" indent="-342900" algn="just" latinLnBrk="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시니그처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341438" indent="-803275" algn="just" latinLnBrk="0">
              <a:spcBef>
                <a:spcPct val="50000"/>
              </a:spcBef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방법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-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레코드에 속한 모든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애트리뷰트</a:t>
            </a:r>
            <a:r>
              <a:rPr lang="ko-KR" altLang="en-US" sz="1600" dirty="0" smtClean="0">
                <a:latin typeface="굴림" panose="020B0600000101010101" pitchFamily="50" charset="-127"/>
              </a:rPr>
              <a:t> 값들을 동시에 사용하여 하나의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341438" indent="-803275" algn="just" latinLnBrk="0">
              <a:spcBef>
                <a:spcPct val="50000"/>
              </a:spcBef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방법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-2.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레코드의 각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애트리뷰트</a:t>
            </a:r>
            <a:r>
              <a:rPr lang="ko-KR" altLang="en-US" sz="1600" dirty="0" smtClean="0">
                <a:latin typeface="굴림" panose="020B0600000101010101" pitchFamily="50" charset="-127"/>
              </a:rPr>
              <a:t> 값에 별도의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생성한 후 이들을 연결</a:t>
            </a:r>
            <a:r>
              <a:rPr lang="en-US" altLang="ko-KR" sz="1600" dirty="0" smtClean="0">
                <a:latin typeface="굴림" panose="020B0600000101010101" pitchFamily="50" charset="-127"/>
              </a:rPr>
              <a:t>(concatenation)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하여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79387" algn="just" latinLnBrk="0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spcBef>
                <a:spcPct val="50000"/>
              </a:spcBef>
              <a:buFont typeface="+mj-lt"/>
              <a:buAutoNum type="arabicPeriod" startAt="2"/>
            </a:pPr>
            <a:r>
              <a:rPr lang="ko-KR" altLang="en-US" sz="1600" dirty="0" smtClean="0">
                <a:latin typeface="굴림" panose="020B0600000101010101" pitchFamily="50" charset="-127"/>
              </a:rPr>
              <a:t>각 블록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페이지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 포함된 레코드들의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시그니처들을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OR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연산을 적용하여 블록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 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 생성 방법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3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파일의 특성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44500" indent="-265113" algn="just" latinLnBrk="0">
              <a:lnSpc>
                <a:spcPct val="150000"/>
              </a:lnSpc>
              <a:spcBef>
                <a:spcPct val="50000"/>
              </a:spcBef>
              <a:buClrTx/>
              <a:buFont typeface="굴림" panose="020B0600000101010101" pitchFamily="50" charset="-127"/>
              <a:buChar char="–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크기가 </a:t>
            </a:r>
            <a:r>
              <a:rPr lang="en-US" altLang="ko-KR" sz="1600" dirty="0" smtClean="0">
                <a:latin typeface="굴림" panose="020B0600000101010101" pitchFamily="50" charset="-127"/>
              </a:rPr>
              <a:t>F</a:t>
            </a:r>
            <a:r>
              <a:rPr lang="ko-KR" altLang="en-US" sz="1600" dirty="0" smtClean="0">
                <a:latin typeface="굴림" panose="020B0600000101010101" pitchFamily="50" charset="-127"/>
              </a:rPr>
              <a:t>일 때</a:t>
            </a:r>
            <a:r>
              <a:rPr lang="en-US" altLang="ko-KR" sz="1600" dirty="0" smtClean="0">
                <a:latin typeface="굴림" panose="020B0600000101010101" pitchFamily="50" charset="-127"/>
              </a:rPr>
              <a:t>, N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블록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나타내는 </a:t>
            </a:r>
            <a:r>
              <a:rPr lang="en-US" altLang="ko-KR" sz="1600" dirty="0" smtClean="0">
                <a:latin typeface="굴림" panose="020B0600000101010101" pitchFamily="50" charset="-127"/>
              </a:rPr>
              <a:t>F X N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이진 행렬</a:t>
            </a:r>
            <a:r>
              <a:rPr lang="en-US" altLang="ko-KR" sz="1600" dirty="0" smtClean="0">
                <a:latin typeface="굴림" panose="020B0600000101010101" pitchFamily="50" charset="-127"/>
              </a:rPr>
              <a:t>(binary matrix)</a:t>
            </a:r>
          </a:p>
          <a:p>
            <a:pPr marL="444500" indent="-265113" algn="just" latinLnBrk="0">
              <a:lnSpc>
                <a:spcPct val="150000"/>
              </a:lnSpc>
              <a:spcBef>
                <a:spcPct val="50000"/>
              </a:spcBef>
              <a:buClrTx/>
              <a:buFont typeface="굴림" panose="020B0600000101010101" pitchFamily="50" charset="-127"/>
              <a:buChar char="–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크기가</a:t>
            </a:r>
            <a:r>
              <a:rPr lang="en-US" altLang="ko-KR" sz="1600" dirty="0" smtClean="0">
                <a:latin typeface="굴림" panose="020B0600000101010101" pitchFamily="50" charset="-127"/>
              </a:rPr>
              <a:t> F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일때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허위 통과를 최소화하는 </a:t>
            </a:r>
            <a:r>
              <a:rPr lang="en-US" altLang="ko-KR" sz="1600" dirty="0" smtClean="0">
                <a:latin typeface="굴림" panose="020B0600000101010101" pitchFamily="50" charset="-127"/>
              </a:rPr>
              <a:t>m</a:t>
            </a:r>
            <a:r>
              <a:rPr lang="ko-KR" altLang="en-US" sz="1600" dirty="0" smtClean="0">
                <a:latin typeface="굴림" panose="020B0600000101010101" pitchFamily="50" charset="-127"/>
              </a:rPr>
              <a:t>의 값은 이 행렬의 각 행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블록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</a:t>
            </a:r>
            <a:r>
              <a:rPr lang="en-US" altLang="ko-KR" sz="1600" dirty="0" smtClean="0">
                <a:latin typeface="굴림" panose="020B0600000101010101" pitchFamily="50" charset="-127"/>
              </a:rPr>
              <a:t> 1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</a:t>
            </a:r>
            <a:r>
              <a:rPr lang="en-US" altLang="ko-KR" sz="1600" dirty="0" smtClean="0">
                <a:latin typeface="굴림" panose="020B0600000101010101" pitchFamily="50" charset="-127"/>
              </a:rPr>
              <a:t>50%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정도 설정되는 경우인 것으로 </a:t>
            </a:r>
            <a:r>
              <a:rPr lang="ko-KR" altLang="en-US" sz="1600" dirty="0">
                <a:latin typeface="굴림" panose="020B0600000101010101" pitchFamily="50" charset="-127"/>
              </a:rPr>
              <a:t>실</a:t>
            </a:r>
            <a:r>
              <a:rPr lang="ko-KR" altLang="en-US" sz="1600" dirty="0" smtClean="0">
                <a:latin typeface="굴림" panose="020B0600000101010101" pitchFamily="50" charset="-127"/>
              </a:rPr>
              <a:t>험 결과 알려짐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(SSF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 Sequential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Signiture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File)</a:t>
            </a:r>
          </a:p>
          <a:p>
            <a:pPr marL="444500" indent="-265113" algn="just" latinLnBrk="0">
              <a:lnSpc>
                <a:spcPct val="150000"/>
              </a:lnSpc>
              <a:spcBef>
                <a:spcPct val="50000"/>
              </a:spcBef>
              <a:buClrTx/>
              <a:buFont typeface="굴림" panose="020B0600000101010101" pitchFamily="50" charset="-127"/>
              <a:buChar char="–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파일의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이진 행렬을 행 우선으로 순차 저장한 파일 구조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None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3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r>
              <a:rPr lang="ko-KR" altLang="en-US" sz="1600" dirty="0" smtClean="0">
                <a:latin typeface="굴림" panose="020B0600000101010101" pitchFamily="50" charset="-127"/>
              </a:rPr>
              <a:t>순차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 구조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10564"/>
              </p:ext>
            </p:extLst>
          </p:nvPr>
        </p:nvGraphicFramePr>
        <p:xfrm>
          <a:off x="2068082" y="2653235"/>
          <a:ext cx="5211130" cy="340288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0019">
                  <a:extLst>
                    <a:ext uri="{9D8B030D-6E8A-4147-A177-3AD203B41FA5}">
                      <a16:colId xmlns:a16="http://schemas.microsoft.com/office/drawing/2014/main" val="361910394"/>
                    </a:ext>
                  </a:extLst>
                </a:gridCol>
                <a:gridCol w="470019">
                  <a:extLst>
                    <a:ext uri="{9D8B030D-6E8A-4147-A177-3AD203B41FA5}">
                      <a16:colId xmlns:a16="http://schemas.microsoft.com/office/drawing/2014/main" val="1858818538"/>
                    </a:ext>
                  </a:extLst>
                </a:gridCol>
                <a:gridCol w="470019">
                  <a:extLst>
                    <a:ext uri="{9D8B030D-6E8A-4147-A177-3AD203B41FA5}">
                      <a16:colId xmlns:a16="http://schemas.microsoft.com/office/drawing/2014/main" val="2270718698"/>
                    </a:ext>
                  </a:extLst>
                </a:gridCol>
                <a:gridCol w="470019">
                  <a:extLst>
                    <a:ext uri="{9D8B030D-6E8A-4147-A177-3AD203B41FA5}">
                      <a16:colId xmlns:a16="http://schemas.microsoft.com/office/drawing/2014/main" val="4285705314"/>
                    </a:ext>
                  </a:extLst>
                </a:gridCol>
                <a:gridCol w="470019">
                  <a:extLst>
                    <a:ext uri="{9D8B030D-6E8A-4147-A177-3AD203B41FA5}">
                      <a16:colId xmlns:a16="http://schemas.microsoft.com/office/drawing/2014/main" val="2539294329"/>
                    </a:ext>
                  </a:extLst>
                </a:gridCol>
                <a:gridCol w="521293">
                  <a:extLst>
                    <a:ext uri="{9D8B030D-6E8A-4147-A177-3AD203B41FA5}">
                      <a16:colId xmlns:a16="http://schemas.microsoft.com/office/drawing/2014/main" val="4042585558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2921279315"/>
                    </a:ext>
                  </a:extLst>
                </a:gridCol>
                <a:gridCol w="512748">
                  <a:extLst>
                    <a:ext uri="{9D8B030D-6E8A-4147-A177-3AD203B41FA5}">
                      <a16:colId xmlns:a16="http://schemas.microsoft.com/office/drawing/2014/main" val="2922461492"/>
                    </a:ext>
                  </a:extLst>
                </a:gridCol>
                <a:gridCol w="989506">
                  <a:extLst>
                    <a:ext uri="{9D8B030D-6E8A-4147-A177-3AD203B41FA5}">
                      <a16:colId xmlns:a16="http://schemas.microsoft.com/office/drawing/2014/main" val="3382779837"/>
                    </a:ext>
                  </a:extLst>
                </a:gridCol>
              </a:tblGrid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···</a:t>
                      </a:r>
                      <a:endParaRPr lang="ko-KR" altLang="en-US" sz="16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679697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21141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556498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···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345738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18541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57786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305873"/>
                  </a:ext>
                </a:extLst>
              </a:tr>
              <a:tr h="425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4205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880075" y="2666290"/>
            <a:ext cx="0" cy="340122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68082" y="2521012"/>
            <a:ext cx="23544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99541" y="206390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err="1" smtClean="0">
                <a:latin typeface="굴림" panose="020B0600000101010101" pitchFamily="50" charset="-127"/>
              </a:rPr>
              <a:t>시그니처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F-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비트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70291" y="2279347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포인터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10970" y="2278145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텍스트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9672" y="3777150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N</a:t>
            </a:r>
          </a:p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논리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블록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341120" y="2666290"/>
            <a:ext cx="940039" cy="19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41120" y="3093580"/>
            <a:ext cx="940039" cy="19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341120" y="4765252"/>
            <a:ext cx="940039" cy="19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341120" y="5214136"/>
            <a:ext cx="940039" cy="19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341120" y="5635129"/>
            <a:ext cx="940039" cy="19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279212" y="2764565"/>
            <a:ext cx="7954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논리 블록</a:t>
            </a:r>
            <a:endParaRPr lang="en-US" altLang="ko-KR" sz="11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38341" y="1901166"/>
            <a:ext cx="1547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논리 블록의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시작주소</a:t>
            </a:r>
            <a:endParaRPr lang="en-US" altLang="ko-KR" sz="11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80318" y="2128592"/>
            <a:ext cx="0" cy="6017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3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파일을 이용한 검색 과정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522287" indent="-342900" algn="just" latinLnBrk="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질의문에</a:t>
            </a:r>
            <a:r>
              <a:rPr lang="ko-KR" altLang="en-US" sz="1600" dirty="0" smtClean="0">
                <a:latin typeface="굴림" panose="020B0600000101010101" pitchFamily="50" charset="-127"/>
              </a:rPr>
              <a:t> 포함된 각 키워드로 키워드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생성하고 이들을 중첩 코딩하여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(query signature) Q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생성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Q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N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 논리 블록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Bi</a:t>
            </a:r>
            <a:r>
              <a:rPr lang="ko-KR" altLang="en-US" sz="1600" dirty="0" smtClean="0">
                <a:latin typeface="굴림" panose="020B0600000101010101" pitchFamily="50" charset="-127"/>
              </a:rPr>
              <a:t>와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Q AND Bi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수행하여 </a:t>
            </a:r>
            <a:r>
              <a:rPr lang="en-US" altLang="ko-KR" sz="1600" b="1" dirty="0">
                <a:latin typeface="굴림" panose="020B0600000101010101" pitchFamily="50" charset="-127"/>
              </a:rPr>
              <a:t>Q AND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Bi = Q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인지를 확인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600" b="1" dirty="0">
                <a:latin typeface="굴림" panose="020B0600000101010101" pitchFamily="50" charset="-127"/>
              </a:rPr>
              <a:t>Q AND Bi =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Q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 </a:t>
            </a:r>
            <a:r>
              <a:rPr lang="en-US" altLang="ko-KR" sz="1600" dirty="0" smtClean="0">
                <a:latin typeface="굴림" panose="020B0600000101010101" pitchFamily="50" charset="-127"/>
              </a:rPr>
              <a:t>Bi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시그니처들에</a:t>
            </a:r>
            <a:r>
              <a:rPr lang="ko-KR" altLang="en-US" sz="1600" dirty="0" smtClean="0">
                <a:latin typeface="굴림" panose="020B0600000101010101" pitchFamily="50" charset="-127"/>
              </a:rPr>
              <a:t> 대해 포인터 파일의 포인터를 통해 해당 논리 블록들을 각각 접근하여 해당 블록이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키워드들을 모두 포함하는지를 검사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smtClean="0">
                <a:latin typeface="굴림" panose="020B0600000101010101" pitchFamily="50" charset="-127"/>
              </a:rPr>
              <a:t>단계 </a:t>
            </a:r>
            <a:r>
              <a:rPr lang="en-US" altLang="ko-KR" sz="1600" dirty="0" smtClean="0">
                <a:latin typeface="굴림" panose="020B0600000101010101" pitchFamily="50" charset="-127"/>
              </a:rPr>
              <a:t>3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키워드를 모두 포함하는 블록이 검색하고자 하는 결과 문서이다</a:t>
            </a:r>
            <a:r>
              <a:rPr lang="en-US" altLang="ko-KR" sz="1600" dirty="0" smtClean="0">
                <a:latin typeface="굴림" panose="020B0600000101010101" pitchFamily="50" charset="-127"/>
              </a:rPr>
              <a:t>.</a:t>
            </a:r>
            <a:r>
              <a:rPr lang="ko-KR" altLang="en-US" sz="1600" dirty="0" smtClean="0">
                <a:latin typeface="굴림" panose="020B0600000101010101" pitchFamily="50" charset="-127"/>
              </a:rPr>
              <a:t> 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8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dirty="0" smtClean="0">
                <a:latin typeface="굴림" panose="020B0600000101010101" pitchFamily="50" charset="-127"/>
              </a:rPr>
              <a:t>순차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 방식은 대규모 데이터베이스에서 속도가 저하됨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질의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시그니처와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파일에 저장된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시그니처들을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빠르게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match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시키는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indent="-265113" algn="just" latinLnBrk="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압축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(compression)</a:t>
            </a:r>
          </a:p>
          <a:p>
            <a:pPr marL="730250" indent="-285750" algn="just" latinLnBrk="0">
              <a:lnSpc>
                <a:spcPct val="150000"/>
              </a:lnSpc>
              <a:spcBef>
                <a:spcPct val="50000"/>
              </a:spcBef>
              <a:buFontTx/>
              <a:buChar char="‒"/>
            </a:pP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행렬이 희소 행렬일 경우 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algn="just" latinLnBrk="0">
              <a:lnSpc>
                <a:spcPct val="150000"/>
              </a:lnSpc>
              <a:spcBef>
                <a:spcPct val="50000"/>
              </a:spcBef>
              <a:buNone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압축을 통해 저장 공간 축소 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algn="just" latinLnBrk="0">
              <a:lnSpc>
                <a:spcPct val="150000"/>
              </a:lnSpc>
              <a:spcBef>
                <a:spcPct val="50000"/>
              </a:spcBef>
              <a:buNone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전체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파일 검색 시간 단축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30250" indent="-285750" algn="just" latinLnBrk="0">
              <a:lnSpc>
                <a:spcPct val="150000"/>
              </a:lnSpc>
              <a:spcBef>
                <a:spcPct val="50000"/>
              </a:spcBef>
              <a:buFontTx/>
              <a:buChar char="‒"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아이디어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B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비트 크기의 비트 벡터 사용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. </a:t>
            </a:r>
          </a:p>
          <a:p>
            <a:pPr marL="717550" algn="just" latinLnBrk="0">
              <a:lnSpc>
                <a:spcPct val="150000"/>
              </a:lnSpc>
              <a:spcBef>
                <a:spcPct val="50000"/>
              </a:spcBef>
              <a:buNone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먼저 각 키워드의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시그니처는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이 비트 벡터의 한 위치만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1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로 설정되도록 해시</a:t>
            </a:r>
            <a:r>
              <a:rPr lang="en-US" altLang="ko-KR" sz="1600" b="1" dirty="0">
                <a:latin typeface="굴림" panose="020B0600000101010101" pitchFamily="50" charset="-127"/>
              </a:rPr>
              <a:t> 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algn="just" latinLnBrk="0">
              <a:lnSpc>
                <a:spcPct val="150000"/>
              </a:lnSpc>
              <a:spcBef>
                <a:spcPct val="50000"/>
              </a:spcBef>
              <a:buNone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블록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나타내는 결과 비트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백터가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희소가 되어 압축 가능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lnSpc>
                <a:spcPct val="150000"/>
              </a:lnSpc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ctr" latinLnBrk="0">
              <a:spcBef>
                <a:spcPct val="50000"/>
              </a:spcBef>
              <a:buClrTx/>
              <a:buFontTx/>
              <a:buNone/>
            </a:pPr>
            <a:endParaRPr lang="en-US" altLang="ko-KR" sz="800" dirty="0" smtClean="0">
              <a:latin typeface="굴림" panose="020B0600000101010101" pitchFamily="50" charset="-127"/>
            </a:endParaRPr>
          </a:p>
          <a:p>
            <a:pPr algn="ctr" latinLnBrk="0">
              <a:spcBef>
                <a:spcPct val="50000"/>
              </a:spcBef>
              <a:buClrTx/>
              <a:buFontTx/>
              <a:buNone/>
            </a:pPr>
            <a:endParaRPr lang="en-US" altLang="ko-KR" sz="800" dirty="0" smtClean="0">
              <a:latin typeface="굴림" panose="020B0600000101010101" pitchFamily="50" charset="-127"/>
            </a:endParaRPr>
          </a:p>
          <a:p>
            <a:pPr marL="444500" indent="-265113" latinLnBrk="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압축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(compression)(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)</a:t>
            </a:r>
          </a:p>
          <a:p>
            <a:pPr marL="730250" indent="-285750" latinLnBrk="0">
              <a:spcBef>
                <a:spcPct val="50000"/>
              </a:spcBef>
              <a:buFontTx/>
              <a:buChar char="‒"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압축 예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‘database’, ‘management’, ‘system’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에 대한 키워드 블록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algn="ctr" latinLnBrk="0">
              <a:spcBef>
                <a:spcPct val="50000"/>
              </a:spcBef>
              <a:buNone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ctr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ctr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48103"/>
              </p:ext>
            </p:extLst>
          </p:nvPr>
        </p:nvGraphicFramePr>
        <p:xfrm>
          <a:off x="1016170" y="3133469"/>
          <a:ext cx="46568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03">
                  <a:extLst>
                    <a:ext uri="{9D8B030D-6E8A-4147-A177-3AD203B41FA5}">
                      <a16:colId xmlns:a16="http://schemas.microsoft.com/office/drawing/2014/main" val="3839066533"/>
                    </a:ext>
                  </a:extLst>
                </a:gridCol>
                <a:gridCol w="2328403">
                  <a:extLst>
                    <a:ext uri="{9D8B030D-6E8A-4147-A177-3AD203B41FA5}">
                      <a16:colId xmlns:a16="http://schemas.microsoft.com/office/drawing/2014/main" val="388033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키워드</a:t>
                      </a:r>
                      <a:endParaRPr lang="ko-KR" altLang="en-US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시그니처</a:t>
                      </a:r>
                      <a:endParaRPr lang="ko-KR" altLang="en-US" sz="14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551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database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0000 0000 0000 0010 0000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0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management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0000 0001 0000 0000 0000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2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system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0000 0000 0000 0000 0100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273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</a:t>
                      </a:r>
                      <a:r>
                        <a:rPr lang="ko-KR" altLang="en-US" sz="1400" dirty="0" err="1" smtClean="0"/>
                        <a:t>시그니처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0000 0001 0000 0010 0100</a:t>
                      </a:r>
                      <a:endParaRPr lang="ko-KR" alt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8583576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5886605" y="3948155"/>
            <a:ext cx="2525050" cy="374810"/>
            <a:chOff x="2924909" y="5341121"/>
            <a:chExt cx="2525050" cy="374810"/>
          </a:xfrm>
        </p:grpSpPr>
        <p:sp>
          <p:nvSpPr>
            <p:cNvPr id="2" name="직사각형 1"/>
            <p:cNvSpPr/>
            <p:nvPr/>
          </p:nvSpPr>
          <p:spPr>
            <a:xfrm>
              <a:off x="2924909" y="5346599"/>
              <a:ext cx="2525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00000001000000100100</a:t>
              </a:r>
              <a:endParaRPr lang="ko-KR" altLang="en-US" dirty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033757" y="5341121"/>
              <a:ext cx="794758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38050" y="5341121"/>
              <a:ext cx="65739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743551" y="5341121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090937" y="5341121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꺾인 연결선 22"/>
          <p:cNvCxnSpPr/>
          <p:nvPr/>
        </p:nvCxnSpPr>
        <p:spPr>
          <a:xfrm rot="5400000" flipH="1" flipV="1">
            <a:off x="5173699" y="3912616"/>
            <a:ext cx="989176" cy="654332"/>
          </a:xfrm>
          <a:prstGeom prst="bentConnector3">
            <a:avLst>
              <a:gd name="adj1" fmla="val 9924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251514" y="364311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L1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066800" y="364311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L2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39421" y="364311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L3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72099" y="364311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L4</a:t>
            </a:r>
          </a:p>
        </p:txBody>
      </p:sp>
      <p:sp>
        <p:nvSpPr>
          <p:cNvPr id="30" name="아래쪽 화살표 29"/>
          <p:cNvSpPr/>
          <p:nvPr/>
        </p:nvSpPr>
        <p:spPr>
          <a:xfrm>
            <a:off x="6513670" y="4308258"/>
            <a:ext cx="1518812" cy="306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압축</a:t>
            </a:r>
            <a:endParaRPr lang="ko-KR" altLang="en-US" sz="1200" b="1"/>
          </a:p>
        </p:txBody>
      </p:sp>
      <p:sp>
        <p:nvSpPr>
          <p:cNvPr id="31" name="직사각형 30"/>
          <p:cNvSpPr/>
          <p:nvPr/>
        </p:nvSpPr>
        <p:spPr>
          <a:xfrm>
            <a:off x="5825690" y="3100447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연속된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의 길이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(run-length)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를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</a:p>
          <a:p>
            <a:pPr algn="ctr"/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코드화</a:t>
            </a: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71439" y="4691052"/>
            <a:ext cx="20409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[</a:t>
            </a:r>
            <a:r>
              <a:rPr lang="en-US" altLang="ko-KR" sz="1400" b="1" dirty="0">
                <a:latin typeface="굴림" panose="020B0600000101010101" pitchFamily="50" charset="-127"/>
              </a:rPr>
              <a:t>L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1][</a:t>
            </a:r>
            <a:r>
              <a:rPr lang="en-US" altLang="ko-KR" sz="1400" b="1" dirty="0">
                <a:latin typeface="굴림" panose="020B0600000101010101" pitchFamily="50" charset="-127"/>
              </a:rPr>
              <a:t>L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2][L3][L4]</a:t>
            </a:r>
          </a:p>
          <a:p>
            <a:pPr algn="ctr"/>
            <a:endParaRPr lang="en-US" altLang="ko-KR" sz="1400" b="1" dirty="0">
              <a:latin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Li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연속된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의 길이를 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     나타내는 코드</a:t>
            </a: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800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spcBef>
                <a:spcPct val="50000"/>
              </a:spcBef>
              <a:buFont typeface="+mj-lt"/>
              <a:buAutoNum type="arabicPeriod" startAt="2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수직 분할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(vertical partitioning)</a:t>
            </a:r>
          </a:p>
          <a:p>
            <a:pPr marL="730250" indent="-285750" algn="just" latinLnBrk="0">
              <a:spcBef>
                <a:spcPct val="50000"/>
              </a:spcBef>
              <a:buFontTx/>
              <a:buChar char="‒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행렬을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열 단위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굴림" panose="020B0600000101010101" pitchFamily="50" charset="-127"/>
              </a:rPr>
              <a:t>columnwise</a:t>
            </a:r>
            <a:r>
              <a:rPr lang="en-US" altLang="ko-KR" sz="1600" dirty="0" smtClean="0">
                <a:latin typeface="굴림" panose="020B0600000101010101" pitchFamily="50" charset="-127"/>
              </a:rPr>
              <a:t>),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비트 슬라이스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굴림" panose="020B0600000101010101" pitchFamily="50" charset="-127"/>
              </a:rPr>
              <a:t>bitslice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나누어 저장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algn="just" latinLnBrk="0">
              <a:spcBef>
                <a:spcPct val="50000"/>
              </a:spcBef>
              <a:buNone/>
            </a:pP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→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검색시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시그니처에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1</a:t>
            </a:r>
            <a:r>
              <a:rPr lang="ko-KR" altLang="en-US" sz="1600" dirty="0" smtClean="0">
                <a:latin typeface="굴림" panose="020B0600000101010101" pitchFamily="50" charset="-127"/>
              </a:rPr>
              <a:t>로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세트된</a:t>
            </a:r>
            <a:r>
              <a:rPr lang="ko-KR" altLang="en-US" sz="1600" dirty="0" smtClean="0">
                <a:latin typeface="굴림" panose="020B0600000101010101" pitchFamily="50" charset="-127"/>
              </a:rPr>
              <a:t> 비트 슬라이스만 검색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algn="just" latinLnBrk="0">
              <a:spcBef>
                <a:spcPct val="50000"/>
              </a:spcBef>
              <a:buNone/>
            </a:pP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→</a:t>
            </a:r>
            <a:r>
              <a:rPr lang="ko-KR" altLang="en-US" sz="1600" dirty="0" smtClean="0">
                <a:latin typeface="굴림" panose="020B0600000101010101" pitchFamily="50" charset="-127"/>
              </a:rPr>
              <a:t> 전체 검색 시간 단축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그러나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삽입 시간이 커짐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indent="-273050" algn="just" latinLnBrk="0">
              <a:spcBef>
                <a:spcPct val="50000"/>
              </a:spcBef>
              <a:buFont typeface="굴림" panose="020B0600000101010101" pitchFamily="50" charset="-127"/>
              <a:buChar char="–"/>
            </a:pPr>
            <a:r>
              <a:rPr lang="ko-KR" altLang="en-US" sz="1600" dirty="0" smtClean="0">
                <a:latin typeface="굴림" panose="020B0600000101010101" pitchFamily="50" charset="-127"/>
              </a:rPr>
              <a:t>비트 슬라이스 구조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전치 비트 행렬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(transpose bit matrix)</a:t>
            </a:r>
          </a:p>
          <a:p>
            <a:pPr algn="just" latinLnBrk="0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07408"/>
              </p:ext>
            </p:extLst>
          </p:nvPr>
        </p:nvGraphicFramePr>
        <p:xfrm>
          <a:off x="2899426" y="4567490"/>
          <a:ext cx="3289480" cy="15761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780358840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016124336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797526667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189468099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528920357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27498681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75499120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983361656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∙∙∙∙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50795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108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∙∙∙∙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03266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13458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8532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897023" y="4486542"/>
            <a:ext cx="328158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825179" y="4567490"/>
            <a:ext cx="0" cy="157613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25437" y="4214866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블록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8175" y="5120879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굴림" panose="020B0600000101010101" pitchFamily="50" charset="-127"/>
              </a:rPr>
              <a:t>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비트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11.0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개 요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텍스트 데이터로만 구성된 문서</a:t>
            </a:r>
            <a:r>
              <a:rPr lang="en-US" altLang="ko-KR" sz="1600" dirty="0" smtClean="0">
                <a:latin typeface="굴림" panose="020B0600000101010101" pitchFamily="50" charset="-127"/>
              </a:rPr>
              <a:t>(document)</a:t>
            </a:r>
            <a:r>
              <a:rPr lang="ko-KR" altLang="en-US" sz="1600" dirty="0" smtClean="0">
                <a:latin typeface="굴림" panose="020B0600000101010101" pitchFamily="50" charset="-127"/>
              </a:rPr>
              <a:t>나 텍스트 필드</a:t>
            </a:r>
            <a:r>
              <a:rPr lang="en-US" altLang="ko-KR" sz="1600" dirty="0" smtClean="0">
                <a:latin typeface="굴림" panose="020B0600000101010101" pitchFamily="50" charset="-127"/>
              </a:rPr>
              <a:t>(text field)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포함하는 레코드를 검색하는데 이용할 수 있는 파일 구조 소개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텍스트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(text)</a:t>
            </a: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긴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문자열로 구성된 데이터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자기 소개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신문 기사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사전의 용어 정의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인터넷 </a:t>
            </a:r>
            <a:r>
              <a:rPr lang="ko-KR" altLang="en-US" sz="1600" dirty="0">
                <a:latin typeface="굴림" panose="020B0600000101010101" pitchFamily="50" charset="-127"/>
              </a:rPr>
              <a:t>사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이트에 대한 설명 정보</a:t>
            </a:r>
            <a:r>
              <a:rPr lang="en-US" altLang="ko-KR" sz="1600" dirty="0" smtClean="0">
                <a:latin typeface="굴림" panose="020B0600000101010101" pitchFamily="50" charset="-127"/>
              </a:rPr>
              <a:t>…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텍스트 필드의 특성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텍스트에 있는 여러 개의 부분 </a:t>
            </a:r>
            <a:r>
              <a:rPr lang="ko-KR" altLang="en-US" sz="1600" dirty="0" smtClean="0">
                <a:latin typeface="굴림" panose="020B0600000101010101" pitchFamily="50" charset="-127"/>
              </a:rPr>
              <a:t>문자열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사실상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단어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</a:t>
            </a:r>
            <a:r>
              <a:rPr lang="ko-KR" altLang="en-US" sz="1600" dirty="0" smtClean="0">
                <a:latin typeface="굴림" panose="020B0600000101010101" pitchFamily="50" charset="-127"/>
              </a:rPr>
              <a:t>탐색 키 값이 될 수 있으며 이들 일부 혹은 전부에 의해 목표 문서를 식별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예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학생 파일 레코드에 자기 소개 텍스트 필드가 있다고 할 때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데이터베이스 시스템에 대해 관련 있는 학생들을 이 파일에 대한 다음의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질의어를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통해 검색할 수 있다</a:t>
            </a:r>
            <a:r>
              <a:rPr lang="en-US" altLang="ko-KR" sz="1600" dirty="0" smtClean="0">
                <a:latin typeface="굴림" panose="020B0600000101010101" pitchFamily="50" charset="-127"/>
              </a:rPr>
              <a:t>.</a:t>
            </a:r>
          </a:p>
          <a:p>
            <a:pPr marL="1341438" indent="-896938">
              <a:buNone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질의 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“</a:t>
            </a:r>
            <a:r>
              <a:rPr lang="ko-KR" altLang="en-US" sz="1600" dirty="0" smtClean="0">
                <a:latin typeface="굴림" panose="020B0600000101010101" pitchFamily="50" charset="-127"/>
              </a:rPr>
              <a:t>학생 파일의 자기소개 필드에서 </a:t>
            </a:r>
            <a:r>
              <a:rPr lang="en-US" altLang="ko-KR" sz="1600" dirty="0" smtClean="0">
                <a:latin typeface="굴림" panose="020B0600000101010101" pitchFamily="50" charset="-127"/>
              </a:rPr>
              <a:t>‘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데이터베이스</a:t>
            </a:r>
            <a:r>
              <a:rPr lang="en-US" altLang="ko-KR" sz="1600" dirty="0" smtClean="0">
                <a:latin typeface="굴림" panose="020B0600000101010101" pitchFamily="50" charset="-127"/>
              </a:rPr>
              <a:t>’, ‘</a:t>
            </a:r>
            <a:r>
              <a:rPr lang="ko-KR" altLang="en-US" sz="1600" dirty="0" smtClean="0">
                <a:latin typeface="굴림" panose="020B0600000101010101" pitchFamily="50" charset="-127"/>
              </a:rPr>
              <a:t>시스템</a:t>
            </a:r>
            <a:r>
              <a:rPr lang="en-US" altLang="ko-KR" sz="1600" dirty="0" smtClean="0">
                <a:latin typeface="굴림" panose="020B0600000101010101" pitchFamily="50" charset="-127"/>
              </a:rPr>
              <a:t>‘, ‘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질의어</a:t>
            </a:r>
            <a:r>
              <a:rPr lang="en-US" altLang="ko-KR" sz="1600" dirty="0" smtClean="0">
                <a:latin typeface="굴림" panose="020B0600000101010101" pitchFamily="50" charset="-127"/>
              </a:rPr>
              <a:t>’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포함하는 레코드를 검색하라</a:t>
            </a:r>
            <a:r>
              <a:rPr lang="en-US" altLang="ko-KR" sz="1600" dirty="0" smtClean="0">
                <a:latin typeface="굴림" panose="020B0600000101010101" pitchFamily="50" charset="-127"/>
              </a:rPr>
              <a:t>”</a:t>
            </a:r>
          </a:p>
          <a:p>
            <a:pPr>
              <a:buNone/>
              <a:defRPr/>
            </a:pPr>
            <a:endParaRPr lang="en-US" altLang="ko-KR" sz="100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키워드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(keyword)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텍스트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필드에서 탐색 키 값으로 사용된 단어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예에서</a:t>
            </a:r>
            <a:r>
              <a:rPr lang="en-US" altLang="ko-KR" sz="1600" dirty="0" smtClean="0">
                <a:latin typeface="굴림" panose="020B0600000101010101" pitchFamily="50" charset="-127"/>
              </a:rPr>
              <a:t> ‘</a:t>
            </a:r>
            <a:r>
              <a:rPr lang="ko-KR" altLang="en-US" sz="1600" dirty="0">
                <a:latin typeface="굴림" panose="020B0600000101010101" pitchFamily="50" charset="-127"/>
              </a:rPr>
              <a:t>데이터베이스</a:t>
            </a:r>
            <a:r>
              <a:rPr lang="en-US" altLang="ko-KR" sz="1600" dirty="0">
                <a:latin typeface="굴림" panose="020B0600000101010101" pitchFamily="50" charset="-127"/>
              </a:rPr>
              <a:t>’, ‘</a:t>
            </a:r>
            <a:r>
              <a:rPr lang="ko-KR" altLang="en-US" sz="1600" dirty="0">
                <a:latin typeface="굴림" panose="020B0600000101010101" pitchFamily="50" charset="-127"/>
              </a:rPr>
              <a:t>시스템</a:t>
            </a:r>
            <a:r>
              <a:rPr lang="en-US" altLang="ko-KR" sz="1600" dirty="0">
                <a:latin typeface="굴림" panose="020B0600000101010101" pitchFamily="50" charset="-127"/>
              </a:rPr>
              <a:t>‘, ‘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질의어</a:t>
            </a:r>
            <a:r>
              <a:rPr lang="en-US" altLang="ko-KR" sz="1600" dirty="0" smtClean="0">
                <a:latin typeface="굴림" panose="020B0600000101010101" pitchFamily="50" charset="-127"/>
              </a:rPr>
              <a:t>’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각각이 키워드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굴림" panose="020B0600000101010101" pitchFamily="50" charset="-127"/>
              </a:rPr>
              <a:t>활용 분야 </a:t>
            </a:r>
            <a:r>
              <a:rPr lang="en-US" altLang="ko-KR" sz="1600" dirty="0">
                <a:latin typeface="굴림" panose="020B0600000101010101" pitchFamily="50" charset="-127"/>
              </a:rPr>
              <a:t>: digital library, </a:t>
            </a:r>
            <a:r>
              <a:rPr lang="ko-KR" altLang="en-US" sz="1600" dirty="0">
                <a:latin typeface="굴림" panose="020B0600000101010101" pitchFamily="50" charset="-127"/>
              </a:rPr>
              <a:t>신문</a:t>
            </a:r>
            <a:r>
              <a:rPr lang="en-US" altLang="ko-KR" sz="1600" dirty="0">
                <a:latin typeface="굴림" panose="020B0600000101010101" pitchFamily="50" charset="-127"/>
              </a:rPr>
              <a:t>/</a:t>
            </a:r>
            <a:r>
              <a:rPr lang="ko-KR" altLang="en-US" sz="1600" dirty="0">
                <a:latin typeface="굴림" panose="020B0600000101010101" pitchFamily="50" charset="-127"/>
              </a:rPr>
              <a:t>잡지 기사 검색</a:t>
            </a:r>
            <a:r>
              <a:rPr lang="en-US" altLang="ko-KR" sz="1600" dirty="0">
                <a:latin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</a:rPr>
              <a:t>전자 백과사전</a:t>
            </a:r>
            <a:r>
              <a:rPr lang="en-US" altLang="ko-KR" sz="1600" dirty="0">
                <a:latin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</a:rPr>
              <a:t>인터넷 검색</a:t>
            </a:r>
            <a:r>
              <a:rPr lang="en-US" altLang="ko-KR" sz="1600" dirty="0">
                <a:latin typeface="굴림" panose="020B0600000101010101" pitchFamily="50" charset="-127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7" y="3977754"/>
            <a:ext cx="2846053" cy="1474461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1396"/>
              </p:ext>
            </p:extLst>
          </p:nvPr>
        </p:nvGraphicFramePr>
        <p:xfrm>
          <a:off x="3867298" y="3873490"/>
          <a:ext cx="3289480" cy="34249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648906690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894869528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58431818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156946932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97756027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914585503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4040571455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865147213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∙∙∙∙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597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29891"/>
              </p:ext>
            </p:extLst>
          </p:nvPr>
        </p:nvGraphicFramePr>
        <p:xfrm>
          <a:off x="3867298" y="4382676"/>
          <a:ext cx="3289480" cy="34249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861779915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392820607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458452524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142708722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135495922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809861800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309565516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951520847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00892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80581"/>
              </p:ext>
            </p:extLst>
          </p:nvPr>
        </p:nvGraphicFramePr>
        <p:xfrm>
          <a:off x="3867298" y="5109956"/>
          <a:ext cx="3289480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1360417907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008555465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539644774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093847230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791787279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895221958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329736353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74796320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432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29662"/>
              </p:ext>
            </p:extLst>
          </p:nvPr>
        </p:nvGraphicFramePr>
        <p:xfrm>
          <a:off x="3867298" y="5525423"/>
          <a:ext cx="3289480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969774630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993581363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474176865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1174573099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2285817437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696060243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52467761"/>
                    </a:ext>
                  </a:extLst>
                </a:gridCol>
                <a:gridCol w="411185">
                  <a:extLst>
                    <a:ext uri="{9D8B030D-6E8A-4147-A177-3AD203B41FA5}">
                      <a16:colId xmlns:a16="http://schemas.microsoft.com/office/drawing/2014/main" val="3072837992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22256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48158" y="4769610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ko-KR" altLang="en-US" dirty="0" smtClean="0"/>
              <a:t>∙</a:t>
            </a:r>
            <a:endParaRPr lang="en-US" altLang="ko-KR" dirty="0" smtClean="0"/>
          </a:p>
          <a:p>
            <a:pPr>
              <a:lnSpc>
                <a:spcPts val="800"/>
              </a:lnSpc>
            </a:pPr>
            <a:r>
              <a:rPr lang="ko-KR" altLang="en-US" dirty="0" smtClean="0"/>
              <a:t>∙</a:t>
            </a:r>
            <a:endParaRPr lang="en-US" altLang="ko-KR" dirty="0" smtClean="0"/>
          </a:p>
          <a:p>
            <a:pPr>
              <a:lnSpc>
                <a:spcPts val="800"/>
              </a:lnSpc>
            </a:pPr>
            <a:r>
              <a:rPr lang="ko-KR" altLang="en-US" dirty="0" smtClean="0"/>
              <a:t>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4578" y="4233081"/>
            <a:ext cx="2427006" cy="2876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102123" y="3631963"/>
            <a:ext cx="0" cy="5840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110669" y="3623417"/>
            <a:ext cx="1079863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90532" y="3631963"/>
            <a:ext cx="0" cy="24152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5994" y="340624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</a:rPr>
              <a:t>하나의 파일로 구성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867298" y="3784424"/>
            <a:ext cx="32894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27465" y="3476647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N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블록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792865" y="3873490"/>
            <a:ext cx="0" cy="19262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34912" y="45418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굴림" panose="020B0600000101010101" pitchFamily="50" charset="-127"/>
              </a:rPr>
              <a:t>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97128"/>
              </p:ext>
            </p:extLst>
          </p:nvPr>
        </p:nvGraphicFramePr>
        <p:xfrm>
          <a:off x="7476329" y="3241815"/>
          <a:ext cx="373166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3166">
                  <a:extLst>
                    <a:ext uri="{9D8B030D-6E8A-4147-A177-3AD203B41FA5}">
                      <a16:colId xmlns:a16="http://schemas.microsoft.com/office/drawing/2014/main" val="2546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9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4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21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6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2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8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9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2470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7922790" y="3238856"/>
            <a:ext cx="0" cy="29525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909075" y="4520724"/>
            <a:ext cx="308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굴림" panose="020B0600000101010101" pitchFamily="50" charset="-127"/>
              </a:rPr>
              <a:t>N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905659" y="3072794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포인터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algn="ctr"/>
            <a:r>
              <a:rPr lang="ko-KR" altLang="en-US" sz="1400" b="1" dirty="0" smtClean="0">
                <a:latin typeface="굴림" panose="020B0600000101010101" pitchFamily="50" charset="-127"/>
              </a:rPr>
              <a:t>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800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spcBef>
                <a:spcPct val="50000"/>
              </a:spcBef>
              <a:buFont typeface="+mj-lt"/>
              <a:buAutoNum type="arabicPeriod" startAt="2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수직 분할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(vertical partitioning)(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</a:p>
          <a:p>
            <a:pPr marL="730250" indent="-285750" algn="just" latinLnBrk="0">
              <a:spcBef>
                <a:spcPct val="50000"/>
              </a:spcBef>
              <a:buFontTx/>
              <a:buChar char="‒"/>
            </a:pP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삽입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F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상이한 비트 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(bit-file)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사용</a:t>
            </a:r>
            <a:r>
              <a:rPr lang="en-US" altLang="ko-KR" sz="1600" dirty="0" smtClean="0">
                <a:latin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하나의 파일은 </a:t>
            </a:r>
            <a:r>
              <a:rPr lang="en-US" altLang="ko-KR" sz="1600" dirty="0" smtClean="0">
                <a:latin typeface="굴림" panose="020B0600000101010101" pitchFamily="50" charset="-127"/>
              </a:rPr>
              <a:t>N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개의 블록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시그니처에서</a:t>
            </a:r>
            <a:r>
              <a:rPr lang="ko-KR" altLang="en-US" sz="1600" dirty="0" smtClean="0">
                <a:latin typeface="굴림" panose="020B0600000101010101" pitchFamily="50" charset="-127"/>
              </a:rPr>
              <a:t> 가져오는 </a:t>
            </a:r>
            <a:r>
              <a:rPr lang="en-US" altLang="ko-KR" sz="1600" dirty="0" err="1" smtClean="0">
                <a:latin typeface="굴림" panose="020B0600000101010101" pitchFamily="50" charset="-127"/>
              </a:rPr>
              <a:t>i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번째 비트로 구성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비트 슬라이스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(bit-slice signature file)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algn="just" latinLnBrk="0">
              <a:spcBef>
                <a:spcPct val="50000"/>
              </a:spcBef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257961" y="896143"/>
            <a:ext cx="508316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파일의 구조 및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013" y="1354561"/>
            <a:ext cx="2929116" cy="338554"/>
          </a:xfrm>
          <a:prstGeom prst="rect">
            <a:avLst/>
          </a:prstGeom>
          <a:solidFill>
            <a:srgbClr val="9A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480642" y="98583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1800" dirty="0" smtClean="0">
              <a:latin typeface="굴림" panose="020B0600000101010101" pitchFamily="50" charset="-127"/>
            </a:endParaRPr>
          </a:p>
          <a:p>
            <a:pPr marL="522287" indent="-342900" algn="just" latinLnBrk="0">
              <a:spcBef>
                <a:spcPct val="50000"/>
              </a:spcBef>
              <a:buFont typeface="+mj-lt"/>
              <a:buAutoNum type="arabicPeriod" startAt="2"/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수직 분할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(vertical partitioning)(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)</a:t>
            </a:r>
          </a:p>
          <a:p>
            <a:pPr marL="730250" indent="-285750" algn="just" latinLnBrk="0">
              <a:spcBef>
                <a:spcPct val="50000"/>
              </a:spcBef>
              <a:buFontTx/>
              <a:buChar char="‒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키워드 검색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1076325" indent="-452438" algn="just" latinLnBrk="0">
              <a:spcBef>
                <a:spcPct val="50000"/>
              </a:spcBef>
              <a:buFont typeface="+mj-lt"/>
              <a:buAutoNum type="arabicPeriod"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비트 벡터만 검색해서 이들을 모두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AND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연산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076325" indent="-452438" algn="just" latinLnBrk="0"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결과 비트 벡터는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N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비트 크기로서 검색해야 할 논리 블록의 위치가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1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로 설정됨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ClrTx/>
              <a:buFontTx/>
              <a:buNone/>
            </a:pPr>
            <a:endParaRPr lang="en-US" altLang="ko-KR" sz="500" dirty="0">
              <a:latin typeface="굴림" panose="020B0600000101010101" pitchFamily="50" charset="-127"/>
            </a:endParaRPr>
          </a:p>
          <a:p>
            <a:pPr marL="522287" indent="-342900" algn="just" latinLnBrk="0">
              <a:spcBef>
                <a:spcPct val="50000"/>
              </a:spcBef>
              <a:buFont typeface="+mj-lt"/>
              <a:buAutoNum type="arabicPeriod" startAt="3"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수평 분할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(horizontal partitioning)</a:t>
            </a: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0250" indent="-285750" algn="just" latinLnBrk="0">
              <a:spcBef>
                <a:spcPct val="50000"/>
              </a:spcBef>
              <a:buFontTx/>
              <a:buChar char="‒"/>
            </a:pPr>
            <a:r>
              <a:rPr lang="ko-KR" altLang="en-US" sz="1600" dirty="0" smtClean="0">
                <a:latin typeface="굴림" panose="020B0600000101010101" pitchFamily="50" charset="-127"/>
              </a:rPr>
              <a:t>유사한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시그니처들의</a:t>
            </a:r>
            <a:r>
              <a:rPr lang="ko-KR" altLang="en-US" sz="1600" dirty="0" smtClean="0">
                <a:latin typeface="굴림" panose="020B0600000101010101" pitchFamily="50" charset="-127"/>
              </a:rPr>
              <a:t> 그룹화 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algn="just" latinLnBrk="0">
              <a:spcBef>
                <a:spcPct val="50000"/>
              </a:spcBef>
              <a:buNone/>
            </a:pP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→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행렬에 대한 인덱스를 만들어 제공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17550" algn="just" latinLnBrk="0">
              <a:spcBef>
                <a:spcPct val="50000"/>
              </a:spcBef>
              <a:buNone/>
            </a:pP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→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전체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파일을 순차 검색하는 것보다 효율적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algn="just" latinLnBrk="0">
              <a:spcBef>
                <a:spcPct val="50000"/>
              </a:spcBef>
              <a:buNone/>
            </a:pPr>
            <a:endParaRPr lang="en-US" altLang="ko-KR" sz="10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 기법은 텍스트 파일에 대한 접근 방법 외에도 멀티미디어 데이터에 대한 인덱스로도 응용되고 있음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 algn="just" latinLnBrk="0">
              <a:spcBef>
                <a:spcPct val="50000"/>
              </a:spcBef>
            </a:pP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리스트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0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역 리스트 파일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(inverted list file)</a:t>
            </a:r>
            <a:r>
              <a:rPr lang="ko-KR" altLang="en-US" sz="1600" dirty="0" smtClean="0">
                <a:latin typeface="굴림" panose="020B0600000101010101" pitchFamily="50" charset="-127"/>
              </a:rPr>
              <a:t>의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기본 구조는 역 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(inverted file) </a:t>
            </a:r>
            <a:r>
              <a:rPr lang="ko-KR" altLang="en-US" sz="1600" dirty="0" smtClean="0">
                <a:latin typeface="굴림" panose="020B0600000101010101" pitchFamily="50" charset="-127"/>
              </a:rPr>
              <a:t>구조와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거의 유사 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실제로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역 파일</a:t>
            </a:r>
            <a:r>
              <a:rPr lang="ko-KR" altLang="en-US" sz="1600" dirty="0" smtClean="0">
                <a:latin typeface="굴림" panose="020B0600000101010101" pitchFamily="50" charset="-127"/>
              </a:rPr>
              <a:t>이라고 하는 경우도 많음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굴림" panose="020B0600000101010101" pitchFamily="50" charset="-127"/>
              </a:rPr>
              <a:t>역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리스트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파일 구조 예</a:t>
            </a:r>
            <a:endParaRPr lang="en-US" altLang="ko-KR" sz="1000" dirty="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11.1.1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역 리스트 파일 구조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38" y="2653086"/>
            <a:ext cx="5428316" cy="35698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89518" y="5580405"/>
            <a:ext cx="273465" cy="170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2027093" y="5580405"/>
            <a:ext cx="273465" cy="170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2461630" y="5580405"/>
            <a:ext cx="273465" cy="170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/>
          <p:cNvCxnSpPr>
            <a:stCxn id="3" idx="3"/>
          </p:cNvCxnSpPr>
          <p:nvPr/>
        </p:nvCxnSpPr>
        <p:spPr>
          <a:xfrm>
            <a:off x="1862983" y="5665863"/>
            <a:ext cx="164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201" idx="3"/>
            <a:endCxn id="202" idx="1"/>
          </p:cNvCxnSpPr>
          <p:nvPr/>
        </p:nvCxnSpPr>
        <p:spPr>
          <a:xfrm>
            <a:off x="2300558" y="5665863"/>
            <a:ext cx="161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2786371" y="4563455"/>
            <a:ext cx="0" cy="273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endCxn id="3" idx="1"/>
          </p:cNvCxnSpPr>
          <p:nvPr/>
        </p:nvCxnSpPr>
        <p:spPr>
          <a:xfrm rot="10800000" flipV="1">
            <a:off x="1589519" y="4700187"/>
            <a:ext cx="1145577" cy="965675"/>
          </a:xfrm>
          <a:prstGeom prst="bentConnector3">
            <a:avLst>
              <a:gd name="adj1" fmla="val 1199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398518" y="5279834"/>
            <a:ext cx="10631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solidFill>
                  <a:srgbClr val="0000FF"/>
                </a:solidFill>
              </a:rPr>
              <a:t>동의어 리스트</a:t>
            </a:r>
            <a:endParaRPr lang="ko-KR" altLang="en-US" sz="1050" b="1">
              <a:solidFill>
                <a:srgbClr val="0000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endParaRPr lang="en-US" altLang="ko-KR" sz="10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구성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(index file)</a:t>
            </a:r>
            <a:endParaRPr lang="en-US" altLang="ko-KR" sz="16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모든 키워드가 알파벳 순으로 저장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각 키워드 엔트리에 대해 히트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(hit),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관련된 문서 수와 포스팅 파일에 대한 하나의 포인터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링크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저장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포스팅 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(posting file)</a:t>
            </a:r>
            <a:endParaRPr lang="en-US" altLang="ko-KR" sz="16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굴림" panose="020B0600000101010101" pitchFamily="50" charset="-127"/>
              </a:rPr>
              <a:t>각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키워드들 포함하고 있는 문서에 대한 포인터 리스트 저장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해당 문서의 텍스트 필드에서 해당 키워드의 출현 빈도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en-US" altLang="ko-KR" sz="1600" dirty="0" smtClean="0">
                <a:latin typeface="굴림" panose="020B0600000101010101" pitchFamily="50" charset="-127"/>
              </a:rPr>
              <a:t>frequency),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그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문서에서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해당 키워드의 상대적 가중치</a:t>
            </a:r>
            <a:r>
              <a:rPr lang="en-US" altLang="ko-KR" sz="1600" dirty="0" smtClean="0">
                <a:latin typeface="굴림" panose="020B0600000101010101" pitchFamily="50" charset="-127"/>
              </a:rPr>
              <a:t>(weight), </a:t>
            </a:r>
            <a:r>
              <a:rPr lang="ko-KR" altLang="en-US" sz="1600" dirty="0" smtClean="0">
                <a:latin typeface="굴림" panose="020B0600000101010101" pitchFamily="50" charset="-127"/>
              </a:rPr>
              <a:t>그 문서에서 해당 키워드의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offset(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키워드의 위치</a:t>
            </a:r>
            <a:r>
              <a:rPr lang="en-US" altLang="ko-KR" sz="1600" dirty="0" smtClean="0">
                <a:latin typeface="굴림" panose="020B0600000101010101" pitchFamily="50" charset="-127"/>
              </a:rPr>
              <a:t>) </a:t>
            </a:r>
            <a:r>
              <a:rPr lang="ko-KR" altLang="en-US" sz="1600" dirty="0" smtClean="0">
                <a:latin typeface="굴림" panose="020B0600000101010101" pitchFamily="50" charset="-127"/>
              </a:rPr>
              <a:t>등의 추가 정보를 포함 가능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문서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(document file)</a:t>
            </a:r>
            <a:endParaRPr lang="en-US" altLang="ko-KR" sz="16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302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단순히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텍스트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문서들을 저장한 파일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>
              <a:lnSpc>
                <a:spcPct val="150000"/>
              </a:lnSpc>
              <a:buNone/>
              <a:defRPr/>
            </a:pPr>
            <a:endParaRPr lang="en-US" altLang="ko-KR" sz="1000" dirty="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2" y="896143"/>
            <a:ext cx="3570554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11.1.1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역 리스트 파일 구조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endParaRPr lang="en-US" altLang="ko-KR" sz="10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장점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구현이 용이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빠른 속도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동의어를 쉽게 지원 가능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동의어는 역 파일 엔트리에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스레드된</a:t>
            </a:r>
            <a:r>
              <a:rPr lang="ko-KR" altLang="en-US" sz="1600" dirty="0" smtClean="0">
                <a:latin typeface="굴림" panose="020B0600000101010101" pitchFamily="50" charset="-127"/>
              </a:rPr>
              <a:t> 리스트로 표현 가능</a:t>
            </a:r>
            <a:r>
              <a:rPr lang="en-US" altLang="ko-KR" sz="1600" dirty="0" smtClean="0">
                <a:latin typeface="굴림" panose="020B0600000101010101" pitchFamily="50" charset="-127"/>
              </a:rPr>
              <a:t>) </a:t>
            </a: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대다수의 상용 검색 엔진에서 사용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단점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저장 공간을 많이 차지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</a:rPr>
              <a:t>각 키워드에 대해 많은 정보를 유지할 경우 텍스트 파일 크기의 </a:t>
            </a:r>
            <a:r>
              <a:rPr lang="en-US" altLang="ko-KR" sz="1600" dirty="0" smtClean="0">
                <a:latin typeface="굴림" panose="020B0600000101010101" pitchFamily="50" charset="-127"/>
              </a:rPr>
              <a:t>300%</a:t>
            </a:r>
            <a:r>
              <a:rPr lang="ko-KR" altLang="en-US" sz="1600" dirty="0" smtClean="0">
                <a:latin typeface="굴림" panose="020B0600000101010101" pitchFamily="50" charset="-127"/>
              </a:rPr>
              <a:t>까지 저장 공간이 추가로 요구되는 경우도 가능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</a:p>
          <a:p>
            <a:pPr marL="465137" indent="-285750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키워드 삽입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삭제가 동적으로 이루어지는 경우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인덱스 갱신과 재구성하는 유지비용이 크게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증가</a:t>
            </a:r>
            <a:endParaRPr lang="en-US" altLang="ko-KR" sz="1600" dirty="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2" y="896143"/>
            <a:ext cx="3570554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11.1.1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역 리스트 파일 구조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000" dirty="0">
              <a:latin typeface="굴림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굴림" panose="020B0600000101010101" pitchFamily="50" charset="-127"/>
              </a:rPr>
              <a:t>Q</a:t>
            </a:r>
            <a:r>
              <a:rPr lang="en-US" altLang="ko-KR" sz="1800" dirty="0" smtClean="0">
                <a:latin typeface="굴림" panose="020B0600000101010101" pitchFamily="50" charset="-127"/>
              </a:rPr>
              <a:t>uery</a:t>
            </a:r>
            <a:r>
              <a:rPr lang="en-US" altLang="ko-KR" sz="1800" dirty="0">
                <a:latin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</a:rPr>
              <a:t>질의) 종류 : </a:t>
            </a:r>
            <a:r>
              <a:rPr lang="en-US" altLang="ko-KR" sz="1800" dirty="0" smtClean="0">
                <a:latin typeface="굴림" panose="020B0600000101010101" pitchFamily="50" charset="-127"/>
              </a:rPr>
              <a:t>Boolean </a:t>
            </a:r>
            <a:r>
              <a:rPr lang="en-US" altLang="ko-KR" sz="1800" dirty="0">
                <a:latin typeface="굴림" panose="020B0600000101010101" pitchFamily="50" charset="-127"/>
              </a:rPr>
              <a:t>query, Ranking </a:t>
            </a:r>
            <a:r>
              <a:rPr lang="en-US" altLang="ko-KR" sz="1800" dirty="0" smtClean="0">
                <a:latin typeface="굴림" panose="020B0600000101010101" pitchFamily="50" charset="-127"/>
              </a:rPr>
              <a:t>query</a:t>
            </a:r>
          </a:p>
          <a:p>
            <a:pPr marL="342900" indent="-342900" latinLnBrk="0">
              <a:lnSpc>
                <a:spcPct val="15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en-US" altLang="ko-KR" sz="18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Boolean </a:t>
            </a:r>
            <a:r>
              <a:rPr lang="en-US" altLang="ko-KR" sz="1800" b="1" dirty="0">
                <a:solidFill>
                  <a:srgbClr val="0000FF"/>
                </a:solidFill>
                <a:latin typeface="굴림" panose="020B0600000101010101" pitchFamily="50" charset="-127"/>
              </a:rPr>
              <a:t>query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>
                <a:latin typeface="굴림" panose="020B0600000101010101" pitchFamily="50" charset="-127"/>
              </a:rPr>
              <a:t>     • 키워드들을 </a:t>
            </a:r>
            <a:r>
              <a:rPr lang="en-US" altLang="ko-KR" sz="1600" dirty="0">
                <a:latin typeface="굴림" panose="020B0600000101010101" pitchFamily="50" charset="-127"/>
              </a:rPr>
              <a:t>AND(&amp;),OR</a:t>
            </a:r>
            <a:r>
              <a:rPr lang="en-US" altLang="ko-KR" sz="1600" dirty="0" smtClean="0">
                <a:latin typeface="굴림" panose="020B0600000101010101" pitchFamily="50" charset="-127"/>
              </a:rPr>
              <a:t>(|),</a:t>
            </a:r>
            <a:r>
              <a:rPr lang="en-US" altLang="ko-KR" sz="1600" dirty="0">
                <a:latin typeface="굴림" panose="020B0600000101010101" pitchFamily="50" charset="-127"/>
              </a:rPr>
              <a:t>NOT(!)</a:t>
            </a:r>
            <a:r>
              <a:rPr lang="ko-KR" altLang="en-US" sz="1600" dirty="0">
                <a:latin typeface="굴림" panose="020B0600000101010101" pitchFamily="50" charset="-127"/>
              </a:rPr>
              <a:t>의 논리연산자로 연결하여 표현한 </a:t>
            </a:r>
            <a:r>
              <a:rPr lang="ko-KR" altLang="en-US" sz="1600" dirty="0" smtClean="0">
                <a:latin typeface="굴림" panose="020B0600000101010101" pitchFamily="50" charset="-127"/>
              </a:rPr>
              <a:t>질의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>
                <a:latin typeface="굴림" panose="020B0600000101010101" pitchFamily="50" charset="-127"/>
              </a:rPr>
              <a:t>     • ’</a:t>
            </a:r>
            <a:r>
              <a:rPr lang="en-US" altLang="ko-KR" sz="1600" dirty="0">
                <a:latin typeface="굴림" panose="020B0600000101010101" pitchFamily="50" charset="-127"/>
              </a:rPr>
              <a:t>K1’ AND ’K2’ : </a:t>
            </a:r>
            <a:r>
              <a:rPr lang="ko-KR" altLang="en-US" sz="1600" dirty="0" smtClean="0">
                <a:latin typeface="굴림" panose="020B0600000101010101" pitchFamily="50" charset="-127"/>
              </a:rPr>
              <a:t>질의 경우</a:t>
            </a:r>
            <a:r>
              <a:rPr lang="ko-KR" altLang="en-US" sz="1600" dirty="0">
                <a:latin typeface="굴림" panose="020B0600000101010101" pitchFamily="50" charset="-127"/>
              </a:rPr>
              <a:t>: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>
                <a:latin typeface="굴림" panose="020B0600000101010101" pitchFamily="50" charset="-127"/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키워드 </a:t>
            </a:r>
            <a:r>
              <a:rPr lang="en-US" altLang="ko-KR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K1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에 대한 포스팅 파일의 레코드 집합</a:t>
            </a:r>
            <a:r>
              <a:rPr lang="ko-KR" altLang="en-US" sz="1600" b="1" dirty="0">
                <a:latin typeface="굴림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굴림" panose="020B0600000101010101" pitchFamily="50" charset="-127"/>
              </a:rPr>
              <a:t>∩</a:t>
            </a:r>
            <a:r>
              <a:rPr lang="ko-KR" altLang="en-US" sz="1600" b="1" dirty="0">
                <a:latin typeface="굴림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키워드 </a:t>
            </a:r>
            <a:r>
              <a:rPr lang="en-US" altLang="ko-KR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K2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에 대한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              포스팅 파일의 레코드 집합</a:t>
            </a:r>
            <a:r>
              <a:rPr lang="ko-KR" altLang="en-US" sz="1600" dirty="0">
                <a:latin typeface="굴림" panose="020B0600000101010101" pitchFamily="50" charset="-127"/>
              </a:rPr>
              <a:t> 을 구하여 탐색</a:t>
            </a:r>
            <a:r>
              <a:rPr lang="ko-KR" altLang="en-US" sz="1600" dirty="0" smtClean="0">
                <a:latin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>
                <a:latin typeface="굴림" panose="020B0600000101010101" pitchFamily="50" charset="-127"/>
              </a:rPr>
              <a:t>     • ‘</a:t>
            </a:r>
            <a:r>
              <a:rPr lang="en-US" altLang="ko-KR" sz="1600" dirty="0" smtClean="0">
                <a:latin typeface="굴림" panose="020B0600000101010101" pitchFamily="50" charset="-127"/>
              </a:rPr>
              <a:t>K1’ </a:t>
            </a:r>
            <a:r>
              <a:rPr lang="en-US" altLang="ko-KR" sz="1600" dirty="0">
                <a:latin typeface="굴림" panose="020B0600000101010101" pitchFamily="50" charset="-127"/>
              </a:rPr>
              <a:t>OR ’K2’ </a:t>
            </a:r>
            <a:r>
              <a:rPr lang="ko-KR" altLang="en-US" sz="1600" dirty="0">
                <a:latin typeface="굴림" panose="020B0600000101010101" pitchFamily="50" charset="-127"/>
              </a:rPr>
              <a:t>질의 경우 :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 smtClean="0">
                <a:latin typeface="굴림" panose="020B0600000101010101" pitchFamily="50" charset="-127"/>
              </a:rPr>
              <a:t>        </a:t>
            </a:r>
            <a:r>
              <a:rPr lang="ko-KR" altLang="en-US" sz="1600" b="1" dirty="0" smtClean="0">
                <a:solidFill>
                  <a:schemeClr val="tx2"/>
                </a:solidFill>
                <a:latin typeface="굴림" panose="020B0600000101010101" pitchFamily="50" charset="-127"/>
              </a:rPr>
              <a:t>키워드 </a:t>
            </a:r>
            <a:r>
              <a:rPr lang="en-US" altLang="ko-KR" sz="1600" b="1" dirty="0" smtClean="0">
                <a:solidFill>
                  <a:schemeClr val="tx2"/>
                </a:solidFill>
                <a:latin typeface="굴림" panose="020B0600000101010101" pitchFamily="50" charset="-127"/>
              </a:rPr>
              <a:t>K1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에 대한 포스팅 파일의 레코드 집합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굴림" panose="020B0600000101010101" pitchFamily="50" charset="-127"/>
              </a:rPr>
              <a:t>∪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키워드 </a:t>
            </a:r>
            <a:r>
              <a:rPr lang="en-US" altLang="ko-KR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K2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        </a:t>
            </a:r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에 대한 포스팅 파일의 </a:t>
            </a:r>
            <a:r>
              <a:rPr lang="ko-KR" altLang="en-US" sz="1600" b="1" dirty="0" smtClean="0">
                <a:solidFill>
                  <a:schemeClr val="tx2"/>
                </a:solidFill>
                <a:latin typeface="굴림" panose="020B0600000101010101" pitchFamily="50" charset="-127"/>
              </a:rPr>
              <a:t>레코드 집합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을 구하여 탐색.</a:t>
            </a:r>
            <a:r>
              <a:rPr lang="ko-KR" altLang="ko-KR" sz="1800" dirty="0">
                <a:latin typeface="굴림" panose="020B0600000101010101" pitchFamily="50" charset="-127"/>
                <a:sym typeface="Monotype Sorts" pitchFamily="2" charset="2"/>
              </a:rPr>
              <a:t>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11.1.2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역 리스트 파일의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FontTx/>
              <a:buNone/>
            </a:pPr>
            <a:endParaRPr lang="en-US" altLang="ko-KR" sz="1000" dirty="0">
              <a:latin typeface="굴림" panose="020B0600000101010101" pitchFamily="50" charset="-127"/>
            </a:endParaRPr>
          </a:p>
          <a:p>
            <a:pPr marL="342900" indent="-342900" latinLnBrk="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Boolean query(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</a:rPr>
              <a:t>)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</a:endParaRPr>
          </a:p>
          <a:p>
            <a:pPr marL="538163" indent="-179388" latinLnBrk="0">
              <a:spcBef>
                <a:spcPct val="50000"/>
              </a:spcBef>
            </a:pPr>
            <a:r>
              <a:rPr lang="ko-KR" altLang="en-US" sz="1800" dirty="0" smtClean="0"/>
              <a:t>탐색 </a:t>
            </a:r>
            <a:r>
              <a:rPr lang="ko-KR" altLang="en-US" sz="1800" dirty="0"/>
              <a:t>예)</a:t>
            </a:r>
          </a:p>
          <a:p>
            <a:pPr marL="823913" indent="-285750" latinLnBrk="0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lang="ko-KR" altLang="en-US" sz="1600" dirty="0" err="1" smtClean="0"/>
              <a:t>질의어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1: ‘데이터베이스 &amp; </a:t>
            </a:r>
            <a:r>
              <a:rPr lang="ko-KR" altLang="en-US" sz="1600" dirty="0" err="1"/>
              <a:t>질의어</a:t>
            </a:r>
            <a:r>
              <a:rPr lang="ko-KR" altLang="en-US" sz="1600" dirty="0"/>
              <a:t>’</a:t>
            </a:r>
          </a:p>
          <a:p>
            <a:pPr marL="538163"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/>
              <a:t>    	{1,5,6} ∩ {1,7} = {1} 따라서 레코드 번호 1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탐색함</a:t>
            </a:r>
          </a:p>
          <a:p>
            <a:pPr marL="823913" indent="-285750" latinLnBrk="0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lang="ko-KR" altLang="en-US" sz="1600" dirty="0" err="1" smtClean="0"/>
              <a:t>질의어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2: ‘데이터 베이스 | </a:t>
            </a:r>
            <a:r>
              <a:rPr lang="ko-KR" altLang="en-US" sz="1600" dirty="0" err="1"/>
              <a:t>질의어</a:t>
            </a:r>
            <a:r>
              <a:rPr lang="ko-KR" altLang="en-US" sz="1600" dirty="0"/>
              <a:t>’</a:t>
            </a:r>
          </a:p>
          <a:p>
            <a:pPr marL="538163"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/>
              <a:t>	{1,5,6}∪{1,7} = {1,5,6,7}</a:t>
            </a:r>
          </a:p>
          <a:p>
            <a:pPr marL="538163" latinLnBrk="0">
              <a:spcBef>
                <a:spcPct val="50000"/>
              </a:spcBef>
              <a:buClrTx/>
              <a:buFontTx/>
              <a:buNone/>
            </a:pPr>
            <a:r>
              <a:rPr lang="ko-KR" altLang="en-US" sz="1600" dirty="0"/>
              <a:t>    따라서 레코드 번호 1,5,6,7을 각각 탐색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11.1.2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역 리스트 파일의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 dirty="0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457200" indent="-457200" latinLnBrk="0">
              <a:lnSpc>
                <a:spcPct val="150000"/>
              </a:lnSpc>
              <a:spcBef>
                <a:spcPct val="50000"/>
              </a:spcBef>
              <a:buClrTx/>
              <a:buFont typeface="+mj-lt"/>
              <a:buAutoNum type="arabicPeriod" startAt="2"/>
            </a:pPr>
            <a:r>
              <a:rPr lang="en-US" altLang="ko-KR" sz="1800" b="1" dirty="0">
                <a:solidFill>
                  <a:srgbClr val="0000FF"/>
                </a:solidFill>
                <a:latin typeface="굴림" panose="020B0600000101010101" pitchFamily="50" charset="-127"/>
              </a:rPr>
              <a:t>Ranking query</a:t>
            </a:r>
          </a:p>
          <a:p>
            <a:pPr marL="623888" indent="-179388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dirty="0" smtClean="0">
                <a:latin typeface="굴림" panose="020B0600000101010101" pitchFamily="50" charset="-127"/>
              </a:rPr>
              <a:t>키워드를 </a:t>
            </a:r>
            <a:r>
              <a:rPr lang="ko-KR" altLang="en-US" sz="1600" dirty="0">
                <a:latin typeface="굴림" panose="020B0600000101010101" pitchFamily="50" charset="-127"/>
              </a:rPr>
              <a:t>단순히 나열하는 </a:t>
            </a:r>
            <a:r>
              <a:rPr lang="ko-KR" altLang="en-US" sz="1600" dirty="0" smtClean="0">
                <a:latin typeface="굴림" panose="020B0600000101010101" pitchFamily="50" charset="-127"/>
              </a:rPr>
              <a:t>형태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623888" indent="-179388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dirty="0" smtClean="0">
                <a:latin typeface="굴림" panose="020B0600000101010101" pitchFamily="50" charset="-127"/>
              </a:rPr>
              <a:t>탐색 </a:t>
            </a:r>
            <a:r>
              <a:rPr lang="ko-KR" altLang="en-US" sz="1600" dirty="0" err="1">
                <a:latin typeface="굴림" panose="020B0600000101010101" pitchFamily="50" charset="-127"/>
              </a:rPr>
              <a:t>질의어와</a:t>
            </a:r>
            <a:r>
              <a:rPr lang="ko-KR" altLang="en-US" sz="1600" dirty="0">
                <a:latin typeface="굴림" panose="020B0600000101010101" pitchFamily="50" charset="-127"/>
              </a:rPr>
              <a:t> 데이터 레코드 간의 근접도(</a:t>
            </a:r>
            <a:r>
              <a:rPr lang="en-US" altLang="ko-KR" sz="1600" dirty="0">
                <a:latin typeface="굴림" panose="020B0600000101010101" pitchFamily="50" charset="-127"/>
              </a:rPr>
              <a:t>closeness</a:t>
            </a:r>
            <a:r>
              <a:rPr lang="en-US" altLang="ko-KR" sz="1600" dirty="0" smtClean="0">
                <a:latin typeface="굴림" panose="020B0600000101010101" pitchFamily="50" charset="-127"/>
              </a:rPr>
              <a:t>),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유사성</a:t>
            </a:r>
            <a:r>
              <a:rPr lang="en-US" altLang="ko-KR" sz="1600" dirty="0" smtClean="0">
                <a:latin typeface="굴림" panose="020B0600000101010101" pitchFamily="50" charset="-127"/>
              </a:rPr>
              <a:t>(similarity)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 </a:t>
            </a:r>
            <a:r>
              <a:rPr lang="ko-KR" altLang="en-US" sz="1600" dirty="0">
                <a:latin typeface="굴림" panose="020B0600000101010101" pitchFamily="50" charset="-127"/>
              </a:rPr>
              <a:t>평가하여 일정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갯수</a:t>
            </a:r>
            <a:r>
              <a:rPr lang="ko-KR" altLang="en-US" sz="1600" dirty="0">
                <a:latin typeface="굴림" panose="020B0600000101010101" pitchFamily="50" charset="-127"/>
              </a:rPr>
              <a:t>(예,  </a:t>
            </a:r>
            <a:r>
              <a:rPr lang="en-US" altLang="ko-KR" sz="1600" dirty="0">
                <a:latin typeface="굴림" panose="020B0600000101010101" pitchFamily="50" charset="-127"/>
              </a:rPr>
              <a:t>K</a:t>
            </a:r>
            <a:r>
              <a:rPr lang="ko-KR" altLang="en-US" sz="1600" dirty="0">
                <a:latin typeface="굴림" panose="020B0600000101010101" pitchFamily="50" charset="-127"/>
              </a:rPr>
              <a:t>개)의  근접 레코드들을 결과로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가져온다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623888" indent="-179388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dirty="0" smtClean="0">
                <a:latin typeface="굴림" panose="020B0600000101010101" pitchFamily="50" charset="-127"/>
              </a:rPr>
              <a:t>키워드가 여러 개인 경우 각 키워드에 가중치를 지정하여 문서의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근접도를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계산해서 결과의 유효성을 높을 수 있음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623888" indent="-179388" latinLnBrk="0">
              <a:lnSpc>
                <a:spcPct val="150000"/>
              </a:lnSpc>
              <a:spcBef>
                <a:spcPct val="50000"/>
              </a:spcBef>
            </a:pPr>
            <a:r>
              <a:rPr lang="ko-KR" altLang="en-US" sz="1600" dirty="0">
                <a:latin typeface="굴림" panose="020B0600000101010101" pitchFamily="50" charset="-127"/>
              </a:rPr>
              <a:t>초기의 인터넷 검색엔진은 </a:t>
            </a:r>
            <a:r>
              <a:rPr lang="en-US" altLang="ko-KR" sz="1600" dirty="0">
                <a:latin typeface="굴림" panose="020B0600000101010101" pitchFamily="50" charset="-127"/>
              </a:rPr>
              <a:t>ranking query </a:t>
            </a:r>
            <a:r>
              <a:rPr lang="ko-KR" altLang="en-US" sz="1600" dirty="0">
                <a:latin typeface="굴림" panose="020B0600000101010101" pitchFamily="50" charset="-127"/>
              </a:rPr>
              <a:t>방식을 많이 사용하였으나 최근에는 </a:t>
            </a:r>
            <a:r>
              <a:rPr lang="en-US" altLang="ko-KR" sz="1600" dirty="0" err="1">
                <a:latin typeface="굴림" panose="020B0600000101010101" pitchFamily="50" charset="-127"/>
              </a:rPr>
              <a:t>boolean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query</a:t>
            </a:r>
            <a:r>
              <a:rPr lang="ko-KR" altLang="en-US" sz="1600" dirty="0" smtClean="0">
                <a:latin typeface="굴림" panose="020B0600000101010101" pitchFamily="50" charset="-127"/>
              </a:rPr>
              <a:t>을 많이 사용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 latinLnBrk="0">
              <a:lnSpc>
                <a:spcPct val="150000"/>
              </a:lnSpc>
              <a:spcBef>
                <a:spcPct val="50000"/>
              </a:spcBef>
              <a:buNone/>
            </a:pP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11.1.2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역 리스트 파일의 탐색 방법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역 리스트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11.2 </a:t>
            </a:r>
            <a:r>
              <a:rPr lang="ko-KR" altLang="en-US" sz="2400" b="1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50000"/>
              </a:spcBef>
              <a:buClrTx/>
              <a:buFontTx/>
              <a:buNone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indent="-285750"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개요</a:t>
            </a: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기본 아이디어는 개략적 필터</a:t>
            </a:r>
            <a:r>
              <a:rPr lang="en-US" altLang="ko-KR" sz="1600" dirty="0" smtClean="0">
                <a:latin typeface="굴림" panose="020B0600000101010101" pitchFamily="50" charset="-127"/>
              </a:rPr>
              <a:t>(inexact filter)</a:t>
            </a:r>
            <a:r>
              <a:rPr lang="ko-KR" altLang="en-US" sz="1600" dirty="0" smtClean="0">
                <a:latin typeface="굴림" panose="020B0600000101010101" pitchFamily="50" charset="-127"/>
              </a:rPr>
              <a:t>에 기반</a:t>
            </a:r>
            <a:r>
              <a:rPr lang="en-US" altLang="ko-KR" sz="1600" dirty="0" smtClean="0">
                <a:latin typeface="굴림" panose="020B0600000101010101" pitchFamily="50" charset="-127"/>
              </a:rPr>
              <a:t>.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</a:rPr>
              <a:t>부적격 데이터의 대부분을 먼저 </a:t>
            </a:r>
            <a:r>
              <a:rPr lang="ko-KR" altLang="en-US" sz="1600" dirty="0">
                <a:latin typeface="굴림" panose="020B0600000101010101" pitchFamily="50" charset="-127"/>
              </a:rPr>
              <a:t>제외</a:t>
            </a:r>
          </a:p>
          <a:p>
            <a:pPr marL="444500" lvl="1" indent="-265113"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파일의 내용을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부호화해서</a:t>
            </a:r>
            <a:r>
              <a:rPr lang="ko-KR" altLang="en-US" sz="1600" dirty="0" smtClean="0">
                <a:latin typeface="굴림" panose="020B0600000101010101" pitchFamily="50" charset="-127"/>
              </a:rPr>
              <a:t> 작은 크기의 </a:t>
            </a:r>
            <a:r>
              <a:rPr lang="ko-KR" altLang="en-US" sz="1600" dirty="0">
                <a:latin typeface="굴림" panose="020B0600000101010101" pitchFamily="50" charset="-127"/>
              </a:rPr>
              <a:t>후보 </a:t>
            </a:r>
            <a:r>
              <a:rPr lang="ko-KR" altLang="en-US" sz="1600" dirty="0" smtClean="0">
                <a:latin typeface="굴림" panose="020B0600000101010101" pitchFamily="50" charset="-127"/>
              </a:rPr>
              <a:t>데이터를 </a:t>
            </a:r>
            <a:r>
              <a:rPr lang="ko-KR" altLang="en-US" sz="1600" dirty="0">
                <a:latin typeface="굴림" panose="020B0600000101010101" pitchFamily="50" charset="-127"/>
              </a:rPr>
              <a:t>걸러낸 후</a:t>
            </a:r>
            <a:r>
              <a:rPr lang="ko-KR" altLang="en-US" sz="1600" dirty="0" smtClean="0">
                <a:latin typeface="굴림" panose="020B0600000101010101" pitchFamily="50" charset="-127"/>
              </a:rPr>
              <a:t> 이 데이터만 검사해서 원하는 데이터만을 찾는 </a:t>
            </a:r>
            <a:r>
              <a:rPr lang="ko-KR" altLang="en-US" sz="1600" dirty="0">
                <a:latin typeface="굴림" panose="020B0600000101010101" pitchFamily="50" charset="-127"/>
              </a:rPr>
              <a:t>방법</a:t>
            </a:r>
          </a:p>
          <a:p>
            <a:pPr lvl="1">
              <a:buFontTx/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접근 방법</a:t>
            </a:r>
          </a:p>
          <a:p>
            <a:pPr lvl="1" indent="-563563">
              <a:buFontTx/>
              <a:buNone/>
              <a:defRPr/>
            </a:pPr>
            <a:r>
              <a:rPr lang="en-US" altLang="ko-KR" sz="1600" dirty="0">
                <a:latin typeface="굴림" panose="020B0600000101010101" pitchFamily="50" charset="-127"/>
              </a:rPr>
              <a:t>1. </a:t>
            </a:r>
            <a:r>
              <a:rPr lang="ko-KR" altLang="en-US" sz="1600" dirty="0">
                <a:latin typeface="굴림" panose="020B0600000101010101" pitchFamily="50" charset="-127"/>
              </a:rPr>
              <a:t>문서</a:t>
            </a:r>
            <a:r>
              <a:rPr lang="en-US" altLang="ko-KR" sz="1600" dirty="0">
                <a:latin typeface="굴림" panose="020B0600000101010101" pitchFamily="50" charset="-127"/>
              </a:rPr>
              <a:t>(document)</a:t>
            </a:r>
            <a:r>
              <a:rPr lang="ko-KR" altLang="en-US" sz="1600" dirty="0">
                <a:latin typeface="굴림" panose="020B0600000101010101" pitchFamily="50" charset="-127"/>
              </a:rPr>
              <a:t>들을 </a:t>
            </a:r>
            <a:r>
              <a:rPr lang="ko-KR" altLang="en-US" sz="1600" b="1" dirty="0">
                <a:latin typeface="굴림" panose="020B0600000101010101" pitchFamily="50" charset="-127"/>
              </a:rPr>
              <a:t>텍스트 화일</a:t>
            </a:r>
            <a:r>
              <a:rPr lang="en-US" altLang="ko-KR" sz="1600" dirty="0">
                <a:latin typeface="굴림" panose="020B0600000101010101" pitchFamily="50" charset="-127"/>
              </a:rPr>
              <a:t>(text file)</a:t>
            </a:r>
            <a:r>
              <a:rPr lang="ko-KR" altLang="en-US" sz="1600" dirty="0">
                <a:latin typeface="굴림" panose="020B0600000101010101" pitchFamily="50" charset="-127"/>
              </a:rPr>
              <a:t>에 순차적으로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저장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444500" lvl="1" indent="-265113">
              <a:buFontTx/>
              <a:buNone/>
              <a:defRPr/>
            </a:pPr>
            <a:r>
              <a:rPr lang="en-US" altLang="ko-KR" sz="1600" dirty="0">
                <a:latin typeface="굴림" panose="020B0600000101010101" pitchFamily="50" charset="-127"/>
              </a:rPr>
              <a:t>2. </a:t>
            </a:r>
            <a:r>
              <a:rPr lang="ko-KR" altLang="en-US" sz="1600" dirty="0">
                <a:latin typeface="굴림" panose="020B0600000101010101" pitchFamily="50" charset="-127"/>
              </a:rPr>
              <a:t>이 문서들에 대한 </a:t>
            </a:r>
            <a:r>
              <a:rPr lang="ko-KR" altLang="en-US" sz="1600" b="1" dirty="0">
                <a:latin typeface="굴림" panose="020B0600000101010101" pitchFamily="50" charset="-127"/>
              </a:rPr>
              <a:t>문서 </a:t>
            </a:r>
            <a:r>
              <a:rPr lang="ko-KR" altLang="en-US" sz="1600" b="1" dirty="0" err="1">
                <a:latin typeface="굴림" panose="020B0600000101010101" pitchFamily="50" charset="-127"/>
              </a:rPr>
              <a:t>시그니처</a:t>
            </a:r>
            <a:r>
              <a:rPr lang="en-US" altLang="ko-KR" sz="1600" dirty="0">
                <a:latin typeface="굴림" panose="020B0600000101010101" pitchFamily="50" charset="-127"/>
              </a:rPr>
              <a:t>(document signature), </a:t>
            </a:r>
            <a:r>
              <a:rPr lang="ko-KR" altLang="en-US" sz="1600" dirty="0" smtClean="0">
                <a:latin typeface="굴림" panose="020B0600000101010101" pitchFamily="50" charset="-127"/>
              </a:rPr>
              <a:t>즉 해시 </a:t>
            </a:r>
            <a:r>
              <a:rPr lang="ko-KR" altLang="en-US" sz="1600" dirty="0" err="1">
                <a:latin typeface="굴림" panose="020B0600000101010101" pitchFamily="50" charset="-127"/>
              </a:rPr>
              <a:t>코드된</a:t>
            </a:r>
            <a:r>
              <a:rPr lang="ko-KR" altLang="en-US" sz="1600" dirty="0">
                <a:latin typeface="굴림" panose="020B0600000101010101" pitchFamily="50" charset="-127"/>
              </a:rPr>
              <a:t> 비트 </a:t>
            </a:r>
            <a:r>
              <a:rPr lang="ko-KR" altLang="en-US" sz="1600" dirty="0" smtClean="0">
                <a:latin typeface="굴림" panose="020B0600000101010101" pitchFamily="50" charset="-127"/>
              </a:rPr>
              <a:t>패턴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en-US" altLang="ko-KR" sz="1600" dirty="0">
                <a:latin typeface="굴림" panose="020B0600000101010101" pitchFamily="50" charset="-127"/>
              </a:rPr>
              <a:t>hash-coded bit pattern)</a:t>
            </a:r>
            <a:r>
              <a:rPr lang="ko-KR" altLang="en-US" sz="1600" dirty="0" smtClean="0">
                <a:latin typeface="굴림" panose="020B0600000101010101" pitchFamily="50" charset="-127"/>
              </a:rPr>
              <a:t>들을 </a:t>
            </a:r>
            <a:r>
              <a:rPr lang="ko-KR" altLang="en-US" sz="1600" b="1" dirty="0" err="1">
                <a:latin typeface="굴림" panose="020B0600000101010101" pitchFamily="50" charset="-127"/>
              </a:rPr>
              <a:t>시그니처</a:t>
            </a:r>
            <a:r>
              <a:rPr lang="ko-KR" altLang="en-US" sz="1600" b="1" dirty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en-US" altLang="ko-KR" sz="1600" dirty="0">
                <a:latin typeface="굴림" panose="020B0600000101010101" pitchFamily="50" charset="-127"/>
              </a:rPr>
              <a:t>signature file)</a:t>
            </a:r>
            <a:r>
              <a:rPr lang="ko-KR" altLang="en-US" sz="1600" dirty="0">
                <a:latin typeface="굴림" panose="020B0600000101010101" pitchFamily="50" charset="-127"/>
              </a:rPr>
              <a:t>에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저장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444500" lvl="1" indent="-265113">
              <a:buFontTx/>
              <a:buNone/>
              <a:defRPr/>
            </a:pPr>
            <a:r>
              <a:rPr lang="en-US" altLang="ko-KR" sz="1600" dirty="0">
                <a:latin typeface="굴림" panose="020B0600000101010101" pitchFamily="50" charset="-127"/>
              </a:rPr>
              <a:t>3.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질의문이</a:t>
            </a:r>
            <a:r>
              <a:rPr lang="ko-KR" altLang="en-US" sz="1600" dirty="0" smtClean="0">
                <a:latin typeface="굴림" panose="020B0600000101010101" pitchFamily="50" charset="-127"/>
              </a:rPr>
              <a:t> 주어지면 이에 대응하는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생성하고 이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시그니처를</a:t>
            </a:r>
            <a:r>
              <a:rPr lang="ko-KR" altLang="en-US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가지고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시그니터</a:t>
            </a:r>
            <a:r>
              <a:rPr lang="ko-KR" altLang="en-US" sz="1600" dirty="0" smtClean="0">
                <a:latin typeface="굴림" panose="020B0600000101010101" pitchFamily="50" charset="-127"/>
              </a:rPr>
              <a:t> 파일을 검사해서 </a:t>
            </a:r>
            <a:r>
              <a:rPr lang="ko-KR" altLang="en-US" sz="1600" dirty="0">
                <a:latin typeface="굴림" panose="020B0600000101010101" pitchFamily="50" charset="-127"/>
              </a:rPr>
              <a:t>부적격 문서를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걸러냄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lvl="1" indent="-563563">
              <a:buFontTx/>
              <a:buNone/>
              <a:defRPr/>
            </a:pPr>
            <a:r>
              <a:rPr lang="en-US" altLang="ko-KR" sz="1600" dirty="0">
                <a:latin typeface="굴림" panose="020B0600000101010101" pitchFamily="50" charset="-127"/>
              </a:rPr>
              <a:t>4. </a:t>
            </a:r>
            <a:r>
              <a:rPr lang="ko-KR" altLang="en-US" sz="1600" dirty="0" smtClean="0">
                <a:latin typeface="굴림" panose="020B0600000101010101" pitchFamily="50" charset="-127"/>
              </a:rPr>
              <a:t>남은 나머지 문서들 각각에 대해 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질의문</a:t>
            </a:r>
            <a:r>
              <a:rPr lang="ko-KR" altLang="en-US" sz="1600" dirty="0" smtClean="0">
                <a:latin typeface="굴림" panose="020B0600000101010101" pitchFamily="50" charset="-127"/>
              </a:rPr>
              <a:t> 만족 여부를 검사해서 </a:t>
            </a:r>
            <a:r>
              <a:rPr lang="ko-KR" altLang="en-US" sz="1600" dirty="0">
                <a:latin typeface="굴림" panose="020B0600000101010101" pitchFamily="50" charset="-127"/>
              </a:rPr>
              <a:t>결과를 </a:t>
            </a:r>
            <a:r>
              <a:rPr lang="ko-KR" altLang="en-US" sz="1600" dirty="0" smtClean="0">
                <a:latin typeface="굴림" panose="020B0600000101010101" pitchFamily="50" charset="-127"/>
              </a:rPr>
              <a:t>반환 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lvl="1">
              <a:buFontTx/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285750" indent="-285750">
              <a:defRPr/>
            </a:pPr>
            <a:r>
              <a:rPr lang="ko-KR" altLang="en-US" sz="1600" dirty="0" err="1" smtClean="0">
                <a:latin typeface="굴림" panose="020B0600000101010101" pitchFamily="50" charset="-127"/>
              </a:rPr>
              <a:t>시그니처</a:t>
            </a:r>
            <a:r>
              <a:rPr lang="ko-KR" altLang="en-US" sz="1600" dirty="0" smtClean="0">
                <a:latin typeface="굴림" panose="020B0600000101010101" pitchFamily="50" charset="-127"/>
              </a:rPr>
              <a:t> 생성은 </a:t>
            </a:r>
            <a:r>
              <a:rPr lang="ko-KR" altLang="en-US" sz="1600" dirty="0">
                <a:latin typeface="굴림" panose="020B0600000101010101" pitchFamily="50" charset="-127"/>
              </a:rPr>
              <a:t>일반적으로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중첩 코딩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(superimposed coding) </a:t>
            </a:r>
            <a:r>
              <a:rPr lang="ko-KR" altLang="en-US" sz="1600" dirty="0" smtClean="0">
                <a:latin typeface="굴림" panose="020B0600000101010101" pitchFamily="50" charset="-127"/>
              </a:rPr>
              <a:t>방법을 이용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latinLnBrk="0">
              <a:spcBef>
                <a:spcPct val="50000"/>
              </a:spcBef>
              <a:buClrTx/>
              <a:buFontTx/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7961" y="896143"/>
            <a:ext cx="4442225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11.2.1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solidFill>
                  <a:schemeClr val="bg1"/>
                </a:solidFill>
                <a:latin typeface="+mj-ea"/>
                <a:ea typeface="+mj-ea"/>
              </a:rPr>
              <a:t>시그니처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 생성 방법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7119</TotalTime>
  <Words>2305</Words>
  <Application>Microsoft Office PowerPoint</Application>
  <PresentationFormat>화면 슬라이드 쇼(4:3)</PresentationFormat>
  <Paragraphs>418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Monotype Sorts</vt:lpstr>
      <vt:lpstr>굴림</vt:lpstr>
      <vt:lpstr>맑은</vt:lpstr>
      <vt:lpstr>맑은 고딕</vt:lpstr>
      <vt:lpstr>신명조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파일의 입출력 제어</dc:title>
  <dc:creator>KCH</dc:creator>
  <cp:lastModifiedBy>삼성영동IT</cp:lastModifiedBy>
  <cp:revision>806</cp:revision>
  <dcterms:created xsi:type="dcterms:W3CDTF">2019-07-17T02:58:02Z</dcterms:created>
  <dcterms:modified xsi:type="dcterms:W3CDTF">2019-08-03T14:19:47Z</dcterms:modified>
</cp:coreProperties>
</file>